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4" r:id="rId4"/>
  </p:sldMasterIdLst>
  <p:notesMasterIdLst>
    <p:notesMasterId r:id="rId101"/>
  </p:notesMasterIdLst>
  <p:handoutMasterIdLst>
    <p:handoutMasterId r:id="rId102"/>
  </p:handoutMasterIdLst>
  <p:sldIdLst>
    <p:sldId id="354" r:id="rId5"/>
    <p:sldId id="434" r:id="rId6"/>
    <p:sldId id="502" r:id="rId7"/>
    <p:sldId id="386" r:id="rId8"/>
    <p:sldId id="387" r:id="rId9"/>
    <p:sldId id="503" r:id="rId10"/>
    <p:sldId id="504" r:id="rId11"/>
    <p:sldId id="505" r:id="rId12"/>
    <p:sldId id="391" r:id="rId13"/>
    <p:sldId id="506" r:id="rId14"/>
    <p:sldId id="507" r:id="rId15"/>
    <p:sldId id="508" r:id="rId16"/>
    <p:sldId id="509" r:id="rId17"/>
    <p:sldId id="413" r:id="rId18"/>
    <p:sldId id="414" r:id="rId19"/>
    <p:sldId id="415" r:id="rId20"/>
    <p:sldId id="385" r:id="rId21"/>
    <p:sldId id="511" r:id="rId22"/>
    <p:sldId id="441" r:id="rId23"/>
    <p:sldId id="442" r:id="rId24"/>
    <p:sldId id="443" r:id="rId25"/>
    <p:sldId id="444" r:id="rId26"/>
    <p:sldId id="445" r:id="rId27"/>
    <p:sldId id="446" r:id="rId28"/>
    <p:sldId id="447" r:id="rId29"/>
    <p:sldId id="448" r:id="rId30"/>
    <p:sldId id="449" r:id="rId31"/>
    <p:sldId id="512" r:id="rId32"/>
    <p:sldId id="451" r:id="rId33"/>
    <p:sldId id="452" r:id="rId34"/>
    <p:sldId id="500" r:id="rId35"/>
    <p:sldId id="453" r:id="rId36"/>
    <p:sldId id="454" r:id="rId37"/>
    <p:sldId id="455" r:id="rId38"/>
    <p:sldId id="456" r:id="rId39"/>
    <p:sldId id="457" r:id="rId40"/>
    <p:sldId id="395" r:id="rId41"/>
    <p:sldId id="459" r:id="rId42"/>
    <p:sldId id="460" r:id="rId43"/>
    <p:sldId id="461" r:id="rId44"/>
    <p:sldId id="463" r:id="rId45"/>
    <p:sldId id="464" r:id="rId46"/>
    <p:sldId id="501" r:id="rId47"/>
    <p:sldId id="513" r:id="rId48"/>
    <p:sldId id="466" r:id="rId49"/>
    <p:sldId id="514" r:id="rId50"/>
    <p:sldId id="468" r:id="rId51"/>
    <p:sldId id="467" r:id="rId52"/>
    <p:sldId id="469" r:id="rId53"/>
    <p:sldId id="470" r:id="rId54"/>
    <p:sldId id="471" r:id="rId55"/>
    <p:sldId id="334" r:id="rId56"/>
    <p:sldId id="301" r:id="rId57"/>
    <p:sldId id="341" r:id="rId58"/>
    <p:sldId id="335" r:id="rId59"/>
    <p:sldId id="495" r:id="rId60"/>
    <p:sldId id="496" r:id="rId61"/>
    <p:sldId id="337" r:id="rId62"/>
    <p:sldId id="437" r:id="rId63"/>
    <p:sldId id="407" r:id="rId64"/>
    <p:sldId id="515" r:id="rId65"/>
    <p:sldId id="476" r:id="rId66"/>
    <p:sldId id="477" r:id="rId67"/>
    <p:sldId id="478" r:id="rId68"/>
    <p:sldId id="479" r:id="rId69"/>
    <p:sldId id="480" r:id="rId70"/>
    <p:sldId id="481" r:id="rId71"/>
    <p:sldId id="516" r:id="rId72"/>
    <p:sldId id="517" r:id="rId73"/>
    <p:sldId id="483" r:id="rId74"/>
    <p:sldId id="484" r:id="rId75"/>
    <p:sldId id="485" r:id="rId76"/>
    <p:sldId id="486" r:id="rId77"/>
    <p:sldId id="487" r:id="rId78"/>
    <p:sldId id="488" r:id="rId79"/>
    <p:sldId id="489" r:id="rId80"/>
    <p:sldId id="490" r:id="rId81"/>
    <p:sldId id="518" r:id="rId82"/>
    <p:sldId id="519" r:id="rId83"/>
    <p:sldId id="493" r:id="rId84"/>
    <p:sldId id="520" r:id="rId85"/>
    <p:sldId id="521" r:id="rId86"/>
    <p:sldId id="522" r:id="rId87"/>
    <p:sldId id="523" r:id="rId88"/>
    <p:sldId id="524" r:id="rId89"/>
    <p:sldId id="525" r:id="rId90"/>
    <p:sldId id="526" r:id="rId91"/>
    <p:sldId id="527" r:id="rId92"/>
    <p:sldId id="528" r:id="rId93"/>
    <p:sldId id="406" r:id="rId94"/>
    <p:sldId id="529" r:id="rId95"/>
    <p:sldId id="408" r:id="rId96"/>
    <p:sldId id="409" r:id="rId97"/>
    <p:sldId id="410" r:id="rId98"/>
    <p:sldId id="411" r:id="rId99"/>
    <p:sldId id="53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id="{61A68ED7-730A-9E4A-B4EA-760A21F30216}">
          <p14:sldIdLst>
            <p14:sldId id="354"/>
            <p14:sldId id="434"/>
            <p14:sldId id="502"/>
            <p14:sldId id="386"/>
            <p14:sldId id="387"/>
            <p14:sldId id="503"/>
            <p14:sldId id="504"/>
            <p14:sldId id="505"/>
            <p14:sldId id="391"/>
            <p14:sldId id="506"/>
            <p14:sldId id="507"/>
            <p14:sldId id="508"/>
            <p14:sldId id="509"/>
            <p14:sldId id="413"/>
            <p14:sldId id="414"/>
            <p14:sldId id="415"/>
            <p14:sldId id="385"/>
            <p14:sldId id="511"/>
            <p14:sldId id="441"/>
            <p14:sldId id="442"/>
            <p14:sldId id="443"/>
            <p14:sldId id="444"/>
            <p14:sldId id="445"/>
            <p14:sldId id="446"/>
            <p14:sldId id="447"/>
            <p14:sldId id="448"/>
            <p14:sldId id="449"/>
            <p14:sldId id="512"/>
            <p14:sldId id="451"/>
            <p14:sldId id="452"/>
            <p14:sldId id="500"/>
            <p14:sldId id="453"/>
            <p14:sldId id="454"/>
            <p14:sldId id="455"/>
            <p14:sldId id="456"/>
            <p14:sldId id="457"/>
            <p14:sldId id="395"/>
            <p14:sldId id="459"/>
            <p14:sldId id="460"/>
            <p14:sldId id="461"/>
            <p14:sldId id="463"/>
            <p14:sldId id="464"/>
            <p14:sldId id="501"/>
            <p14:sldId id="513"/>
            <p14:sldId id="466"/>
            <p14:sldId id="514"/>
            <p14:sldId id="468"/>
            <p14:sldId id="467"/>
            <p14:sldId id="469"/>
            <p14:sldId id="470"/>
            <p14:sldId id="471"/>
            <p14:sldId id="334"/>
            <p14:sldId id="301"/>
            <p14:sldId id="341"/>
            <p14:sldId id="335"/>
            <p14:sldId id="495"/>
            <p14:sldId id="496"/>
            <p14:sldId id="337"/>
            <p14:sldId id="437"/>
            <p14:sldId id="407"/>
            <p14:sldId id="515"/>
            <p14:sldId id="476"/>
            <p14:sldId id="477"/>
            <p14:sldId id="478"/>
            <p14:sldId id="479"/>
            <p14:sldId id="480"/>
            <p14:sldId id="481"/>
            <p14:sldId id="516"/>
            <p14:sldId id="517"/>
            <p14:sldId id="483"/>
            <p14:sldId id="484"/>
            <p14:sldId id="485"/>
            <p14:sldId id="486"/>
            <p14:sldId id="487"/>
            <p14:sldId id="488"/>
            <p14:sldId id="489"/>
            <p14:sldId id="490"/>
            <p14:sldId id="518"/>
            <p14:sldId id="519"/>
            <p14:sldId id="493"/>
            <p14:sldId id="520"/>
            <p14:sldId id="521"/>
            <p14:sldId id="522"/>
            <p14:sldId id="523"/>
            <p14:sldId id="524"/>
            <p14:sldId id="525"/>
            <p14:sldId id="526"/>
            <p14:sldId id="527"/>
            <p14:sldId id="528"/>
            <p14:sldId id="406"/>
            <p14:sldId id="529"/>
            <p14:sldId id="408"/>
            <p14:sldId id="409"/>
            <p14:sldId id="410"/>
            <p14:sldId id="411"/>
            <p14:sldId id="5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8FE"/>
    <a:srgbClr val="5080A2"/>
    <a:srgbClr val="49AEFF"/>
    <a:srgbClr val="EC951A"/>
    <a:srgbClr val="0070C0"/>
    <a:srgbClr val="3888D8"/>
    <a:srgbClr val="6FBCF8"/>
    <a:srgbClr val="2B95E5"/>
    <a:srgbClr val="649FDA"/>
    <a:srgbClr val="1DE1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1CC9B-05F9-4566-9FFB-12B30D634F16}" v="8" dt="2026-06-02T12:07:04.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3932" autoAdjust="0"/>
  </p:normalViewPr>
  <p:slideViewPr>
    <p:cSldViewPr snapToGrid="0">
      <p:cViewPr varScale="1">
        <p:scale>
          <a:sx n="78" d="100"/>
          <a:sy n="78" d="100"/>
        </p:scale>
        <p:origin x="1110"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Mulberry" userId="f5af0a63-dfb9-4e85-9483-49b99f7b5ba4" providerId="ADAL" clId="{16643BF5-AF20-4C85-9AF9-07C29F282FCB}"/>
    <pc:docChg chg="custSel modSld modMainMaster">
      <pc:chgData name="Philippa Mulberry" userId="f5af0a63-dfb9-4e85-9483-49b99f7b5ba4" providerId="ADAL" clId="{16643BF5-AF20-4C85-9AF9-07C29F282FCB}" dt="2026-06-02T12:07:29.950" v="32" actId="1076"/>
      <pc:docMkLst>
        <pc:docMk/>
      </pc:docMkLst>
      <pc:sldChg chg="modSp mod">
        <pc:chgData name="Philippa Mulberry" userId="f5af0a63-dfb9-4e85-9483-49b99f7b5ba4" providerId="ADAL" clId="{16643BF5-AF20-4C85-9AF9-07C29F282FCB}" dt="2026-06-02T12:05:13.101" v="15"/>
        <pc:sldMkLst>
          <pc:docMk/>
          <pc:sldMk cId="2326780584" sldId="414"/>
        </pc:sldMkLst>
        <pc:graphicFrameChg chg="mod modGraphic">
          <ac:chgData name="Philippa Mulberry" userId="f5af0a63-dfb9-4e85-9483-49b99f7b5ba4" providerId="ADAL" clId="{16643BF5-AF20-4C85-9AF9-07C29F282FCB}" dt="2026-06-02T12:05:13.101" v="15"/>
          <ac:graphicFrameMkLst>
            <pc:docMk/>
            <pc:sldMk cId="2326780584" sldId="414"/>
            <ac:graphicFrameMk id="2" creationId="{00000000-0000-0000-0000-000000000000}"/>
          </ac:graphicFrameMkLst>
        </pc:graphicFrameChg>
      </pc:sldChg>
      <pc:sldChg chg="modSp mod">
        <pc:chgData name="Philippa Mulberry" userId="f5af0a63-dfb9-4e85-9483-49b99f7b5ba4" providerId="ADAL" clId="{16643BF5-AF20-4C85-9AF9-07C29F282FCB}" dt="2026-06-02T12:05:33.041" v="18"/>
        <pc:sldMkLst>
          <pc:docMk/>
          <pc:sldMk cId="1016451351" sldId="415"/>
        </pc:sldMkLst>
        <pc:graphicFrameChg chg="mod modGraphic">
          <ac:chgData name="Philippa Mulberry" userId="f5af0a63-dfb9-4e85-9483-49b99f7b5ba4" providerId="ADAL" clId="{16643BF5-AF20-4C85-9AF9-07C29F282FCB}" dt="2026-06-02T12:05:33.041" v="18"/>
          <ac:graphicFrameMkLst>
            <pc:docMk/>
            <pc:sldMk cId="1016451351" sldId="415"/>
            <ac:graphicFrameMk id="2" creationId="{00000000-0000-0000-0000-000000000000}"/>
          </ac:graphicFrameMkLst>
        </pc:graphicFrameChg>
      </pc:sldChg>
      <pc:sldChg chg="modSp mod">
        <pc:chgData name="Philippa Mulberry" userId="f5af0a63-dfb9-4e85-9483-49b99f7b5ba4" providerId="ADAL" clId="{16643BF5-AF20-4C85-9AF9-07C29F282FCB}" dt="2026-06-02T12:03:56.741" v="7" actId="207"/>
        <pc:sldMkLst>
          <pc:docMk/>
          <pc:sldMk cId="1670274254" sldId="434"/>
        </pc:sldMkLst>
        <pc:spChg chg="mod">
          <ac:chgData name="Philippa Mulberry" userId="f5af0a63-dfb9-4e85-9483-49b99f7b5ba4" providerId="ADAL" clId="{16643BF5-AF20-4C85-9AF9-07C29F282FCB}" dt="2026-06-02T12:03:56.741" v="7" actId="207"/>
          <ac:spMkLst>
            <pc:docMk/>
            <pc:sldMk cId="1670274254" sldId="434"/>
            <ac:spMk id="2" creationId="{F5AA1D00-3E35-F708-3638-A329117A96D7}"/>
          </ac:spMkLst>
        </pc:spChg>
      </pc:sldChg>
      <pc:sldChg chg="modSp mod">
        <pc:chgData name="Philippa Mulberry" userId="f5af0a63-dfb9-4e85-9483-49b99f7b5ba4" providerId="ADAL" clId="{16643BF5-AF20-4C85-9AF9-07C29F282FCB}" dt="2026-06-02T12:06:48.994" v="27" actId="1076"/>
        <pc:sldMkLst>
          <pc:docMk/>
          <pc:sldMk cId="817598867" sldId="437"/>
        </pc:sldMkLst>
        <pc:spChg chg="mod">
          <ac:chgData name="Philippa Mulberry" userId="f5af0a63-dfb9-4e85-9483-49b99f7b5ba4" providerId="ADAL" clId="{16643BF5-AF20-4C85-9AF9-07C29F282FCB}" dt="2026-06-02T12:06:48.994" v="27" actId="1076"/>
          <ac:spMkLst>
            <pc:docMk/>
            <pc:sldMk cId="817598867" sldId="437"/>
            <ac:spMk id="12" creationId="{B0EDE874-27AE-5C21-F0C2-09A29CBA0AB1}"/>
          </ac:spMkLst>
        </pc:spChg>
        <pc:graphicFrameChg chg="mod modGraphic">
          <ac:chgData name="Philippa Mulberry" userId="f5af0a63-dfb9-4e85-9483-49b99f7b5ba4" providerId="ADAL" clId="{16643BF5-AF20-4C85-9AF9-07C29F282FCB}" dt="2026-06-02T12:06:48.111" v="26"/>
          <ac:graphicFrameMkLst>
            <pc:docMk/>
            <pc:sldMk cId="817598867" sldId="437"/>
            <ac:graphicFrameMk id="2" creationId="{00000000-0000-0000-0000-000000000000}"/>
          </ac:graphicFrameMkLst>
        </pc:graphicFrameChg>
      </pc:sldChg>
      <pc:sldChg chg="modSp mod">
        <pc:chgData name="Philippa Mulberry" userId="f5af0a63-dfb9-4e85-9483-49b99f7b5ba4" providerId="ADAL" clId="{16643BF5-AF20-4C85-9AF9-07C29F282FCB}" dt="2026-06-02T12:05:58.029" v="21" actId="207"/>
        <pc:sldMkLst>
          <pc:docMk/>
          <pc:sldMk cId="2641575212" sldId="457"/>
        </pc:sldMkLst>
        <pc:spChg chg="mod">
          <ac:chgData name="Philippa Mulberry" userId="f5af0a63-dfb9-4e85-9483-49b99f7b5ba4" providerId="ADAL" clId="{16643BF5-AF20-4C85-9AF9-07C29F282FCB}" dt="2026-06-02T12:05:58.029" v="21" actId="207"/>
          <ac:spMkLst>
            <pc:docMk/>
            <pc:sldMk cId="2641575212" sldId="457"/>
            <ac:spMk id="3" creationId="{00000000-0000-0000-0000-000000000000}"/>
          </ac:spMkLst>
        </pc:spChg>
      </pc:sldChg>
      <pc:sldChg chg="modSp mod">
        <pc:chgData name="Philippa Mulberry" userId="f5af0a63-dfb9-4e85-9483-49b99f7b5ba4" providerId="ADAL" clId="{16643BF5-AF20-4C85-9AF9-07C29F282FCB}" dt="2026-06-02T12:06:16.856" v="23" actId="207"/>
        <pc:sldMkLst>
          <pc:docMk/>
          <pc:sldMk cId="615487106" sldId="464"/>
        </pc:sldMkLst>
        <pc:spChg chg="mod">
          <ac:chgData name="Philippa Mulberry" userId="f5af0a63-dfb9-4e85-9483-49b99f7b5ba4" providerId="ADAL" clId="{16643BF5-AF20-4C85-9AF9-07C29F282FCB}" dt="2026-06-02T12:06:16.856" v="23" actId="207"/>
          <ac:spMkLst>
            <pc:docMk/>
            <pc:sldMk cId="615487106" sldId="464"/>
            <ac:spMk id="4" creationId="{00000000-0000-0000-0000-000000000000}"/>
          </ac:spMkLst>
        </pc:spChg>
      </pc:sldChg>
      <pc:sldChg chg="modSp mod">
        <pc:chgData name="Philippa Mulberry" userId="f5af0a63-dfb9-4e85-9483-49b99f7b5ba4" providerId="ADAL" clId="{16643BF5-AF20-4C85-9AF9-07C29F282FCB}" dt="2026-06-02T12:07:10.436" v="30" actId="207"/>
        <pc:sldMkLst>
          <pc:docMk/>
          <pc:sldMk cId="856094086" sldId="483"/>
        </pc:sldMkLst>
        <pc:spChg chg="mod">
          <ac:chgData name="Philippa Mulberry" userId="f5af0a63-dfb9-4e85-9483-49b99f7b5ba4" providerId="ADAL" clId="{16643BF5-AF20-4C85-9AF9-07C29F282FCB}" dt="2026-06-02T12:07:10.436" v="30" actId="207"/>
          <ac:spMkLst>
            <pc:docMk/>
            <pc:sldMk cId="856094086" sldId="483"/>
            <ac:spMk id="31" creationId="{00000000-0000-0000-0000-000000000000}"/>
          </ac:spMkLst>
        </pc:spChg>
        <pc:spChg chg="mod">
          <ac:chgData name="Philippa Mulberry" userId="f5af0a63-dfb9-4e85-9483-49b99f7b5ba4" providerId="ADAL" clId="{16643BF5-AF20-4C85-9AF9-07C29F282FCB}" dt="2026-06-02T12:06:59.943" v="28" actId="207"/>
          <ac:spMkLst>
            <pc:docMk/>
            <pc:sldMk cId="856094086" sldId="483"/>
            <ac:spMk id="32" creationId="{00000000-0000-0000-0000-000000000000}"/>
          </ac:spMkLst>
        </pc:spChg>
        <pc:picChg chg="mod">
          <ac:chgData name="Philippa Mulberry" userId="f5af0a63-dfb9-4e85-9483-49b99f7b5ba4" providerId="ADAL" clId="{16643BF5-AF20-4C85-9AF9-07C29F282FCB}" dt="2026-06-02T12:07:02.842" v="29" actId="207"/>
          <ac:picMkLst>
            <pc:docMk/>
            <pc:sldMk cId="856094086" sldId="483"/>
            <ac:picMk id="30" creationId="{00000000-0000-0000-0000-000000000000}"/>
          </ac:picMkLst>
        </pc:picChg>
      </pc:sldChg>
      <pc:sldChg chg="modSp mod">
        <pc:chgData name="Philippa Mulberry" userId="f5af0a63-dfb9-4e85-9483-49b99f7b5ba4" providerId="ADAL" clId="{16643BF5-AF20-4C85-9AF9-07C29F282FCB}" dt="2026-06-02T12:04:25.672" v="10"/>
        <pc:sldMkLst>
          <pc:docMk/>
          <pc:sldMk cId="3413614916" sldId="504"/>
        </pc:sldMkLst>
        <pc:graphicFrameChg chg="mod modGraphic">
          <ac:chgData name="Philippa Mulberry" userId="f5af0a63-dfb9-4e85-9483-49b99f7b5ba4" providerId="ADAL" clId="{16643BF5-AF20-4C85-9AF9-07C29F282FCB}" dt="2026-06-02T12:04:25.672" v="10"/>
          <ac:graphicFrameMkLst>
            <pc:docMk/>
            <pc:sldMk cId="3413614916" sldId="504"/>
            <ac:graphicFrameMk id="6" creationId="{00000000-0000-0000-0000-000000000000}"/>
          </ac:graphicFrameMkLst>
        </pc:graphicFrameChg>
      </pc:sldChg>
      <pc:sldChg chg="modSp mod">
        <pc:chgData name="Philippa Mulberry" userId="f5af0a63-dfb9-4e85-9483-49b99f7b5ba4" providerId="ADAL" clId="{16643BF5-AF20-4C85-9AF9-07C29F282FCB}" dt="2026-06-02T12:04:43.956" v="11" actId="207"/>
        <pc:sldMkLst>
          <pc:docMk/>
          <pc:sldMk cId="2924125125" sldId="505"/>
        </pc:sldMkLst>
        <pc:spChg chg="mod">
          <ac:chgData name="Philippa Mulberry" userId="f5af0a63-dfb9-4e85-9483-49b99f7b5ba4" providerId="ADAL" clId="{16643BF5-AF20-4C85-9AF9-07C29F282FCB}" dt="2026-06-02T12:04:43.956" v="11" actId="207"/>
          <ac:spMkLst>
            <pc:docMk/>
            <pc:sldMk cId="2924125125" sldId="505"/>
            <ac:spMk id="11"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2"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3"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4"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5"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6"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7"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8" creationId="{00000000-0000-0000-0000-000000000000}"/>
          </ac:spMkLst>
        </pc:spChg>
        <pc:spChg chg="mod">
          <ac:chgData name="Philippa Mulberry" userId="f5af0a63-dfb9-4e85-9483-49b99f7b5ba4" providerId="ADAL" clId="{16643BF5-AF20-4C85-9AF9-07C29F282FCB}" dt="2026-06-02T12:04:43.956" v="11" actId="207"/>
          <ac:spMkLst>
            <pc:docMk/>
            <pc:sldMk cId="2924125125" sldId="505"/>
            <ac:spMk id="19" creationId="{00000000-0000-0000-0000-000000000000}"/>
          </ac:spMkLst>
        </pc:spChg>
      </pc:sldChg>
      <pc:sldChg chg="modSp mod">
        <pc:chgData name="Philippa Mulberry" userId="f5af0a63-dfb9-4e85-9483-49b99f7b5ba4" providerId="ADAL" clId="{16643BF5-AF20-4C85-9AF9-07C29F282FCB}" dt="2026-06-02T12:04:52.628" v="12" actId="108"/>
        <pc:sldMkLst>
          <pc:docMk/>
          <pc:sldMk cId="930007104" sldId="506"/>
        </pc:sldMkLst>
        <pc:spChg chg="mod">
          <ac:chgData name="Philippa Mulberry" userId="f5af0a63-dfb9-4e85-9483-49b99f7b5ba4" providerId="ADAL" clId="{16643BF5-AF20-4C85-9AF9-07C29F282FCB}" dt="2026-06-02T12:04:52.628" v="12" actId="108"/>
          <ac:spMkLst>
            <pc:docMk/>
            <pc:sldMk cId="930007104" sldId="506"/>
            <ac:spMk id="6" creationId="{00000000-0000-0000-0000-000000000000}"/>
          </ac:spMkLst>
        </pc:spChg>
      </pc:sldChg>
      <pc:sldChg chg="modSp mod">
        <pc:chgData name="Philippa Mulberry" userId="f5af0a63-dfb9-4e85-9483-49b99f7b5ba4" providerId="ADAL" clId="{16643BF5-AF20-4C85-9AF9-07C29F282FCB}" dt="2026-06-02T12:07:20.660" v="31" actId="207"/>
        <pc:sldMkLst>
          <pc:docMk/>
          <pc:sldMk cId="2604933402" sldId="518"/>
        </pc:sldMkLst>
        <pc:spChg chg="mod">
          <ac:chgData name="Philippa Mulberry" userId="f5af0a63-dfb9-4e85-9483-49b99f7b5ba4" providerId="ADAL" clId="{16643BF5-AF20-4C85-9AF9-07C29F282FCB}" dt="2026-06-02T12:07:20.660" v="31" actId="207"/>
          <ac:spMkLst>
            <pc:docMk/>
            <pc:sldMk cId="2604933402" sldId="518"/>
            <ac:spMk id="2" creationId="{00000000-0000-0000-0000-000000000000}"/>
          </ac:spMkLst>
        </pc:spChg>
      </pc:sldChg>
      <pc:sldChg chg="modSp mod">
        <pc:chgData name="Philippa Mulberry" userId="f5af0a63-dfb9-4e85-9483-49b99f7b5ba4" providerId="ADAL" clId="{16643BF5-AF20-4C85-9AF9-07C29F282FCB}" dt="2026-06-02T12:07:29.950" v="32" actId="1076"/>
        <pc:sldMkLst>
          <pc:docMk/>
          <pc:sldMk cId="4254174417" sldId="530"/>
        </pc:sldMkLst>
        <pc:picChg chg="mod">
          <ac:chgData name="Philippa Mulberry" userId="f5af0a63-dfb9-4e85-9483-49b99f7b5ba4" providerId="ADAL" clId="{16643BF5-AF20-4C85-9AF9-07C29F282FCB}" dt="2026-06-02T12:07:29.950" v="32" actId="1076"/>
          <ac:picMkLst>
            <pc:docMk/>
            <pc:sldMk cId="4254174417" sldId="530"/>
            <ac:picMk id="8" creationId="{92DDAEB1-F512-4CC8-B083-40DCBF4941ED}"/>
          </ac:picMkLst>
        </pc:picChg>
      </pc:sldChg>
      <pc:sldMasterChg chg="setBg modSldLayout">
        <pc:chgData name="Philippa Mulberry" userId="f5af0a63-dfb9-4e85-9483-49b99f7b5ba4" providerId="ADAL" clId="{16643BF5-AF20-4C85-9AF9-07C29F282FCB}" dt="2026-06-02T12:05:43.744" v="20" actId="478"/>
        <pc:sldMasterMkLst>
          <pc:docMk/>
          <pc:sldMasterMk cId="2541647148" sldId="2147483724"/>
        </pc:sldMasterMkLst>
        <pc:sldLayoutChg chg="modSp setBg">
          <pc:chgData name="Philippa Mulberry" userId="f5af0a63-dfb9-4e85-9483-49b99f7b5ba4" providerId="ADAL" clId="{16643BF5-AF20-4C85-9AF9-07C29F282FCB}" dt="2026-06-02T12:03:47.203" v="6"/>
          <pc:sldLayoutMkLst>
            <pc:docMk/>
            <pc:sldMasterMk cId="2541647148" sldId="2147483724"/>
            <pc:sldLayoutMk cId="1968271505" sldId="2147483725"/>
          </pc:sldLayoutMkLst>
          <pc:picChg chg="mod">
            <ac:chgData name="Philippa Mulberry" userId="f5af0a63-dfb9-4e85-9483-49b99f7b5ba4" providerId="ADAL" clId="{16643BF5-AF20-4C85-9AF9-07C29F282FCB}" dt="2026-05-26T12:06:14.149" v="1" actId="14826"/>
            <ac:picMkLst>
              <pc:docMk/>
              <pc:sldMasterMk cId="2541647148" sldId="2147483724"/>
              <pc:sldLayoutMk cId="1968271505" sldId="2147483725"/>
              <ac:picMk id="5" creationId="{95BE6AF4-AD4D-5547-1535-175D542779CB}"/>
            </ac:picMkLst>
          </pc:picChg>
        </pc:sldLayoutChg>
        <pc:sldLayoutChg chg="delSp mod setBg">
          <pc:chgData name="Philippa Mulberry" userId="f5af0a63-dfb9-4e85-9483-49b99f7b5ba4" providerId="ADAL" clId="{16643BF5-AF20-4C85-9AF9-07C29F282FCB}" dt="2026-06-02T12:05:43.744" v="20" actId="478"/>
          <pc:sldLayoutMkLst>
            <pc:docMk/>
            <pc:sldMasterMk cId="2541647148" sldId="2147483724"/>
            <pc:sldLayoutMk cId="3630746106" sldId="2147483726"/>
          </pc:sldLayoutMkLst>
          <pc:spChg chg="del">
            <ac:chgData name="Philippa Mulberry" userId="f5af0a63-dfb9-4e85-9483-49b99f7b5ba4" providerId="ADAL" clId="{16643BF5-AF20-4C85-9AF9-07C29F282FCB}" dt="2026-06-02T12:05:42.992" v="19" actId="478"/>
            <ac:spMkLst>
              <pc:docMk/>
              <pc:sldMasterMk cId="2541647148" sldId="2147483724"/>
              <pc:sldLayoutMk cId="3630746106" sldId="2147483726"/>
              <ac:spMk id="10" creationId="{B2D4FCCA-585D-5BB7-D0DD-E31F43EC6D18}"/>
            </ac:spMkLst>
          </pc:spChg>
          <pc:grpChg chg="del">
            <ac:chgData name="Philippa Mulberry" userId="f5af0a63-dfb9-4e85-9483-49b99f7b5ba4" providerId="ADAL" clId="{16643BF5-AF20-4C85-9AF9-07C29F282FCB}" dt="2026-06-02T12:05:43.744" v="20" actId="478"/>
            <ac:grpSpMkLst>
              <pc:docMk/>
              <pc:sldMasterMk cId="2541647148" sldId="2147483724"/>
              <pc:sldLayoutMk cId="3630746106" sldId="2147483726"/>
              <ac:grpSpMk id="2" creationId="{3D34EAE0-DC57-5351-3831-0FFAF19C2E2B}"/>
            </ac:grpSpMkLst>
          </pc:grpChg>
        </pc:sldLayoutChg>
        <pc:sldLayoutChg chg="setBg">
          <pc:chgData name="Philippa Mulberry" userId="f5af0a63-dfb9-4e85-9483-49b99f7b5ba4" providerId="ADAL" clId="{16643BF5-AF20-4C85-9AF9-07C29F282FCB}" dt="2026-06-02T12:03:47.203" v="6"/>
          <pc:sldLayoutMkLst>
            <pc:docMk/>
            <pc:sldMasterMk cId="2541647148" sldId="2147483724"/>
            <pc:sldLayoutMk cId="413400679" sldId="214748372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481988089" sldId="214748373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685031243" sldId="2147483736"/>
          </pc:sldLayoutMkLst>
        </pc:sldLayoutChg>
        <pc:sldLayoutChg chg="delSp modSp mod setBg">
          <pc:chgData name="Philippa Mulberry" userId="f5af0a63-dfb9-4e85-9483-49b99f7b5ba4" providerId="ADAL" clId="{16643BF5-AF20-4C85-9AF9-07C29F282FCB}" dt="2026-06-02T12:03:47.203" v="6"/>
          <pc:sldLayoutMkLst>
            <pc:docMk/>
            <pc:sldMasterMk cId="2541647148" sldId="2147483724"/>
            <pc:sldLayoutMk cId="2957971456" sldId="2147483737"/>
          </pc:sldLayoutMkLst>
          <pc:grpChg chg="del">
            <ac:chgData name="Philippa Mulberry" userId="f5af0a63-dfb9-4e85-9483-49b99f7b5ba4" providerId="ADAL" clId="{16643BF5-AF20-4C85-9AF9-07C29F282FCB}" dt="2026-06-02T12:03:31.480" v="4" actId="478"/>
            <ac:grpSpMkLst>
              <pc:docMk/>
              <pc:sldMasterMk cId="2541647148" sldId="2147483724"/>
              <pc:sldLayoutMk cId="2957971456" sldId="2147483737"/>
              <ac:grpSpMk id="15" creationId="{CA611CC8-1472-04CB-3B84-7A35B9A7585F}"/>
            </ac:grpSpMkLst>
          </pc:grpChg>
          <pc:picChg chg="del mod">
            <ac:chgData name="Philippa Mulberry" userId="f5af0a63-dfb9-4e85-9483-49b99f7b5ba4" providerId="ADAL" clId="{16643BF5-AF20-4C85-9AF9-07C29F282FCB}" dt="2026-06-02T12:03:29.994" v="2" actId="478"/>
            <ac:picMkLst>
              <pc:docMk/>
              <pc:sldMasterMk cId="2541647148" sldId="2147483724"/>
              <pc:sldLayoutMk cId="2957971456" sldId="2147483737"/>
              <ac:picMk id="4" creationId="{299A1C83-3B66-093C-691D-A4209FC557B1}"/>
            </ac:picMkLst>
          </pc:picChg>
          <pc:picChg chg="del">
            <ac:chgData name="Philippa Mulberry" userId="f5af0a63-dfb9-4e85-9483-49b99f7b5ba4" providerId="ADAL" clId="{16643BF5-AF20-4C85-9AF9-07C29F282FCB}" dt="2026-06-02T12:03:30.806" v="3" actId="478"/>
            <ac:picMkLst>
              <pc:docMk/>
              <pc:sldMasterMk cId="2541647148" sldId="2147483724"/>
              <pc:sldLayoutMk cId="2957971456" sldId="2147483737"/>
              <ac:picMk id="6" creationId="{FD13411B-D923-7884-2218-A6DC04DDFF87}"/>
            </ac:picMkLst>
          </pc:picChg>
        </pc:sldLayoutChg>
        <pc:sldLayoutChg chg="setBg">
          <pc:chgData name="Philippa Mulberry" userId="f5af0a63-dfb9-4e85-9483-49b99f7b5ba4" providerId="ADAL" clId="{16643BF5-AF20-4C85-9AF9-07C29F282FCB}" dt="2026-06-02T12:03:47.203" v="6"/>
          <pc:sldLayoutMkLst>
            <pc:docMk/>
            <pc:sldMasterMk cId="2541647148" sldId="2147483724"/>
            <pc:sldLayoutMk cId="3151920094" sldId="214748373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37850132" sldId="214748373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588190479" sldId="214748374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321226837" sldId="214748374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412640394" sldId="214748374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613532663" sldId="2147483746"/>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049167430" sldId="2147483747"/>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85592511" sldId="214748374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62659538" sldId="214748374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989411279" sldId="214748375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651195177" sldId="2147483751"/>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188560327" sldId="2147483752"/>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019163778" sldId="2147483753"/>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991522218" sldId="214748375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634284792" sldId="214748375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826840886" sldId="2147483756"/>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667444340" sldId="2147483757"/>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749818383" sldId="214748375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287514717" sldId="214748375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616708675" sldId="214748376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720200895" sldId="2147483761"/>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623659259" sldId="2147483762"/>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594994111" sldId="2147483763"/>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76399796" sldId="214748376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658700058" sldId="214748376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127261465" sldId="214748378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506106778" sldId="214748378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486021545" sldId="2147483786"/>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301720331" sldId="2147483787"/>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198845785" sldId="214748378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035004843" sldId="214748378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213890803" sldId="214748379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71354540" sldId="2147483791"/>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60270105" sldId="2147483792"/>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611253817" sldId="2147483793"/>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070371290" sldId="214748379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809295895" sldId="214748379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045954115" sldId="2147483796"/>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94275754" sldId="2147483797"/>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356763939" sldId="214748379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290979997" sldId="214748379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910936676" sldId="214748380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1536489537" sldId="2147483801"/>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218434992" sldId="2147483802"/>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655334551" sldId="2147483803"/>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926075353" sldId="214748380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892221141" sldId="2147483805"/>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321746421" sldId="2147483806"/>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824914159" sldId="2147483807"/>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74866117" sldId="2147483808"/>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254769126" sldId="2147483809"/>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507285968" sldId="2147483810"/>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087502401" sldId="2147483811"/>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4154006877" sldId="2147483812"/>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3485799132" sldId="2147483813"/>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359384897" sldId="2147483814"/>
          </pc:sldLayoutMkLst>
        </pc:sldLayoutChg>
        <pc:sldLayoutChg chg="setBg">
          <pc:chgData name="Philippa Mulberry" userId="f5af0a63-dfb9-4e85-9483-49b99f7b5ba4" providerId="ADAL" clId="{16643BF5-AF20-4C85-9AF9-07C29F282FCB}" dt="2026-06-02T12:03:47.203" v="6"/>
          <pc:sldLayoutMkLst>
            <pc:docMk/>
            <pc:sldMasterMk cId="2541647148" sldId="2147483724"/>
            <pc:sldLayoutMk cId="2385723986" sldId="214748381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8966F2-21A1-4B2B-ADA6-AD0BB447B7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751468BB-CDF2-4507-B4EF-7B369D307A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FAAC3A-BD1F-4A00-9099-74B95789FE00}" type="datetimeFigureOut">
              <a:rPr lang="en-GB" smtClean="0">
                <a:latin typeface="Arial" panose="020B0604020202020204" pitchFamily="34" charset="0"/>
              </a:rPr>
              <a:pPr/>
              <a:t>02/06/2026</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904BCF7D-6037-48D3-84E5-56B8B05521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D619E732-656C-4BB5-ACCB-1568C5C66D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9F51D9-0FEB-436E-9280-D6033F603547}" type="slidenum">
              <a:rPr lang="en-GB" smtClean="0">
                <a:latin typeface="Arial" panose="020B0604020202020204" pitchFamily="34" charset="0"/>
              </a:rPr>
              <a:pPr/>
              <a:t>‹#›</a:t>
            </a:fld>
            <a:endParaRPr lang="en-GB">
              <a:latin typeface="Arial" panose="020B0604020202020204" pitchFamily="34" charset="0"/>
            </a:endParaRPr>
          </a:p>
        </p:txBody>
      </p:sp>
    </p:spTree>
    <p:extLst>
      <p:ext uri="{BB962C8B-B14F-4D97-AF65-F5344CB8AC3E}">
        <p14:creationId xmlns:p14="http://schemas.microsoft.com/office/powerpoint/2010/main" val="22705840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E359C8A-39F6-4045-9163-4042C4C26B15}" type="datetimeFigureOut">
              <a:rPr lang="en-GB" smtClean="0"/>
              <a:pPr/>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370952-48CC-46D7-9FCD-59FAD40CC025}" type="slidenum">
              <a:rPr lang="en-GB" smtClean="0"/>
              <a:pPr/>
              <a:t>‹#›</a:t>
            </a:fld>
            <a:endParaRPr lang="en-GB"/>
          </a:p>
        </p:txBody>
      </p:sp>
    </p:spTree>
    <p:extLst>
      <p:ext uri="{BB962C8B-B14F-4D97-AF65-F5344CB8AC3E}">
        <p14:creationId xmlns:p14="http://schemas.microsoft.com/office/powerpoint/2010/main" val="301023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370952-48CC-46D7-9FCD-59FAD40CC025}" type="slidenum">
              <a:rPr lang="en-GB" smtClean="0"/>
              <a:pPr/>
              <a:t>1</a:t>
            </a:fld>
            <a:endParaRPr lang="en-GB"/>
          </a:p>
        </p:txBody>
      </p:sp>
    </p:spTree>
    <p:extLst>
      <p:ext uri="{BB962C8B-B14F-4D97-AF65-F5344CB8AC3E}">
        <p14:creationId xmlns:p14="http://schemas.microsoft.com/office/powerpoint/2010/main" val="33731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b="1" i="1" kern="1200" dirty="0">
              <a:solidFill>
                <a:schemeClr val="tx1"/>
              </a:solidFill>
              <a:effectLst/>
              <a:latin typeface="Arial"/>
              <a:cs typeface="Arial"/>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10</a:t>
            </a:fld>
            <a:endParaRPr lang="en-GB" altLang="en-US"/>
          </a:p>
        </p:txBody>
      </p:sp>
    </p:spTree>
    <p:extLst>
      <p:ext uri="{BB962C8B-B14F-4D97-AF65-F5344CB8AC3E}">
        <p14:creationId xmlns:p14="http://schemas.microsoft.com/office/powerpoint/2010/main" val="317316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70D09550-ABB2-4E5E-8B02-E61CE329044B}" type="slidenum">
              <a:rPr lang="en-GB" smtClean="0"/>
              <a:pPr/>
              <a:t>11</a:t>
            </a:fld>
            <a:endParaRPr lang="en-GB"/>
          </a:p>
        </p:txBody>
      </p:sp>
    </p:spTree>
    <p:extLst>
      <p:ext uri="{BB962C8B-B14F-4D97-AF65-F5344CB8AC3E}">
        <p14:creationId xmlns:p14="http://schemas.microsoft.com/office/powerpoint/2010/main" val="275907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D09550-ABB2-4E5E-8B02-E61CE329044B}" type="slidenum">
              <a:rPr lang="en-GB" smtClean="0"/>
              <a:pPr/>
              <a:t>12</a:t>
            </a:fld>
            <a:endParaRPr lang="en-GB"/>
          </a:p>
        </p:txBody>
      </p:sp>
    </p:spTree>
    <p:extLst>
      <p:ext uri="{BB962C8B-B14F-4D97-AF65-F5344CB8AC3E}">
        <p14:creationId xmlns:p14="http://schemas.microsoft.com/office/powerpoint/2010/main" val="217110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Arial"/>
            </a:endParaRPr>
          </a:p>
        </p:txBody>
      </p:sp>
      <p:sp>
        <p:nvSpPr>
          <p:cNvPr id="4" name="Slide Number Placeholder 3"/>
          <p:cNvSpPr>
            <a:spLocks noGrp="1"/>
          </p:cNvSpPr>
          <p:nvPr>
            <p:ph type="sldNum" sz="quarter" idx="10"/>
          </p:nvPr>
        </p:nvSpPr>
        <p:spPr/>
        <p:txBody>
          <a:bodyPr/>
          <a:lstStyle/>
          <a:p>
            <a:fld id="{3D0CBBB3-1455-4106-9A8F-79A3B56D9432}" type="slidenum">
              <a:rPr lang="en-GB" smtClean="0"/>
              <a:pPr/>
              <a:t>13</a:t>
            </a:fld>
            <a:endParaRPr lang="en-GB"/>
          </a:p>
        </p:txBody>
      </p:sp>
    </p:spTree>
    <p:extLst>
      <p:ext uri="{BB962C8B-B14F-4D97-AF65-F5344CB8AC3E}">
        <p14:creationId xmlns:p14="http://schemas.microsoft.com/office/powerpoint/2010/main" val="15613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b="1" i="1" dirty="0">
              <a:cs typeface="Arial"/>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14</a:t>
            </a:fld>
            <a:endParaRPr lang="en-GB" altLang="en-US"/>
          </a:p>
        </p:txBody>
      </p:sp>
    </p:spTree>
    <p:extLst>
      <p:ext uri="{BB962C8B-B14F-4D97-AF65-F5344CB8AC3E}">
        <p14:creationId xmlns:p14="http://schemas.microsoft.com/office/powerpoint/2010/main" val="371194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15</a:t>
            </a:fld>
            <a:endParaRPr lang="en-GB" altLang="en-US"/>
          </a:p>
        </p:txBody>
      </p:sp>
    </p:spTree>
    <p:extLst>
      <p:ext uri="{BB962C8B-B14F-4D97-AF65-F5344CB8AC3E}">
        <p14:creationId xmlns:p14="http://schemas.microsoft.com/office/powerpoint/2010/main" val="110241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16</a:t>
            </a:fld>
            <a:endParaRPr lang="en-GB" altLang="en-US"/>
          </a:p>
        </p:txBody>
      </p:sp>
    </p:spTree>
    <p:extLst>
      <p:ext uri="{BB962C8B-B14F-4D97-AF65-F5344CB8AC3E}">
        <p14:creationId xmlns:p14="http://schemas.microsoft.com/office/powerpoint/2010/main" val="237893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9515E-5721-3F3F-86E1-032043EB4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8C592-5A83-E2E0-B02D-C1297F504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214F8-EB61-1B9B-1DC9-99B0901B7A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163272-5BC4-6208-36FE-26FEEEAD10C8}"/>
              </a:ext>
            </a:extLst>
          </p:cNvPr>
          <p:cNvSpPr>
            <a:spLocks noGrp="1"/>
          </p:cNvSpPr>
          <p:nvPr>
            <p:ph type="sldNum" sz="quarter" idx="5"/>
          </p:nvPr>
        </p:nvSpPr>
        <p:spPr/>
        <p:txBody>
          <a:bodyPr/>
          <a:lstStyle/>
          <a:p>
            <a:fld id="{30370952-48CC-46D7-9FCD-59FAD40CC025}" type="slidenum">
              <a:rPr lang="en-GB" smtClean="0"/>
              <a:pPr/>
              <a:t>17</a:t>
            </a:fld>
            <a:endParaRPr lang="en-GB"/>
          </a:p>
        </p:txBody>
      </p:sp>
    </p:spTree>
    <p:extLst>
      <p:ext uri="{BB962C8B-B14F-4D97-AF65-F5344CB8AC3E}">
        <p14:creationId xmlns:p14="http://schemas.microsoft.com/office/powerpoint/2010/main" val="1153387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9BE24-871D-DBD7-D4DC-E5579B651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0BEDE-4F83-6F3E-6901-5236B40AF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B61F2-9024-5CC0-DD1E-4146AA5572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B8B2B9-D592-B33D-805B-5C1E331310C8}"/>
              </a:ext>
            </a:extLst>
          </p:cNvPr>
          <p:cNvSpPr>
            <a:spLocks noGrp="1"/>
          </p:cNvSpPr>
          <p:nvPr>
            <p:ph type="sldNum" sz="quarter" idx="5"/>
          </p:nvPr>
        </p:nvSpPr>
        <p:spPr/>
        <p:txBody>
          <a:bodyPr/>
          <a:lstStyle/>
          <a:p>
            <a:fld id="{30370952-48CC-46D7-9FCD-59FAD40CC025}" type="slidenum">
              <a:rPr lang="en-GB" smtClean="0"/>
              <a:pPr/>
              <a:t>18</a:t>
            </a:fld>
            <a:endParaRPr lang="en-GB"/>
          </a:p>
        </p:txBody>
      </p:sp>
    </p:spTree>
    <p:extLst>
      <p:ext uri="{BB962C8B-B14F-4D97-AF65-F5344CB8AC3E}">
        <p14:creationId xmlns:p14="http://schemas.microsoft.com/office/powerpoint/2010/main" val="1255747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3D0CBBB3-1455-4106-9A8F-79A3B56D9432}" type="slidenum">
              <a:rPr lang="en-GB" smtClean="0"/>
              <a:t>19</a:t>
            </a:fld>
            <a:endParaRPr lang="en-GB"/>
          </a:p>
        </p:txBody>
      </p:sp>
    </p:spTree>
    <p:extLst>
      <p:ext uri="{BB962C8B-B14F-4D97-AF65-F5344CB8AC3E}">
        <p14:creationId xmlns:p14="http://schemas.microsoft.com/office/powerpoint/2010/main" val="169330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DA3B-3F91-461D-3CCA-94E943E12228}"/>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1B9352-6686-10B7-9463-4258BBECFA62}"/>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1DFAEB16-AFAB-AA3B-73E9-20A93FE57F0B}"/>
              </a:ext>
            </a:extLst>
          </p:cNvPr>
          <p:cNvSpPr>
            <a:spLocks noGrp="1"/>
          </p:cNvSpPr>
          <p:nvPr>
            <p:ph type="body" idx="1"/>
          </p:nvPr>
        </p:nvSpPr>
        <p:spPr>
          <a:noFill/>
        </p:spPr>
        <p:txBody>
          <a:bodyPr/>
          <a:lstStyle/>
          <a:p>
            <a:endParaRPr lang="en-GB" sz="1200" kern="1200" dirty="0">
              <a:solidFill>
                <a:schemeClr val="tx1"/>
              </a:solidFill>
              <a:effectLst/>
              <a:latin typeface="+mn-lt"/>
              <a:ea typeface="+mn-ea"/>
              <a:cs typeface="+mn-cs"/>
            </a:endParaRPr>
          </a:p>
        </p:txBody>
      </p:sp>
      <p:sp>
        <p:nvSpPr>
          <p:cNvPr id="22532" name="Slide Number Placeholder 3">
            <a:extLst>
              <a:ext uri="{FF2B5EF4-FFF2-40B4-BE49-F238E27FC236}">
                <a16:creationId xmlns:a16="http://schemas.microsoft.com/office/drawing/2014/main" id="{73FA0871-CF18-CCAA-5BC2-E82A607676AD}"/>
              </a:ext>
            </a:extLst>
          </p:cNvPr>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2</a:t>
            </a:fld>
            <a:endParaRPr lang="en-GB" altLang="en-US"/>
          </a:p>
        </p:txBody>
      </p:sp>
    </p:spTree>
    <p:extLst>
      <p:ext uri="{BB962C8B-B14F-4D97-AF65-F5344CB8AC3E}">
        <p14:creationId xmlns:p14="http://schemas.microsoft.com/office/powerpoint/2010/main" val="256659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20</a:t>
            </a:fld>
            <a:endParaRPr lang="en-GB"/>
          </a:p>
        </p:txBody>
      </p:sp>
    </p:spTree>
    <p:extLst>
      <p:ext uri="{BB962C8B-B14F-4D97-AF65-F5344CB8AC3E}">
        <p14:creationId xmlns:p14="http://schemas.microsoft.com/office/powerpoint/2010/main" val="3796559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latin typeface="Calibri"/>
              <a:ea typeface="Calibri"/>
              <a:cs typeface="Calibri"/>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21</a:t>
            </a:fld>
            <a:endParaRPr lang="en-GB"/>
          </a:p>
        </p:txBody>
      </p:sp>
    </p:spTree>
    <p:extLst>
      <p:ext uri="{BB962C8B-B14F-4D97-AF65-F5344CB8AC3E}">
        <p14:creationId xmlns:p14="http://schemas.microsoft.com/office/powerpoint/2010/main" val="2661705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alibri"/>
              <a:ea typeface="Calibri"/>
              <a:cs typeface="Calibri"/>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22</a:t>
            </a:fld>
            <a:endParaRPr lang="en-GB"/>
          </a:p>
        </p:txBody>
      </p:sp>
    </p:spTree>
    <p:extLst>
      <p:ext uri="{BB962C8B-B14F-4D97-AF65-F5344CB8AC3E}">
        <p14:creationId xmlns:p14="http://schemas.microsoft.com/office/powerpoint/2010/main" val="358838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23</a:t>
            </a:fld>
            <a:endParaRPr lang="en-GB"/>
          </a:p>
        </p:txBody>
      </p:sp>
    </p:spTree>
    <p:extLst>
      <p:ext uri="{BB962C8B-B14F-4D97-AF65-F5344CB8AC3E}">
        <p14:creationId xmlns:p14="http://schemas.microsoft.com/office/powerpoint/2010/main" val="241950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24</a:t>
            </a:fld>
            <a:endParaRPr lang="en-GB"/>
          </a:p>
        </p:txBody>
      </p:sp>
    </p:spTree>
    <p:extLst>
      <p:ext uri="{BB962C8B-B14F-4D97-AF65-F5344CB8AC3E}">
        <p14:creationId xmlns:p14="http://schemas.microsoft.com/office/powerpoint/2010/main" val="315611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25</a:t>
            </a:fld>
            <a:endParaRPr lang="en-GB"/>
          </a:p>
        </p:txBody>
      </p:sp>
    </p:spTree>
    <p:extLst>
      <p:ext uri="{BB962C8B-B14F-4D97-AF65-F5344CB8AC3E}">
        <p14:creationId xmlns:p14="http://schemas.microsoft.com/office/powerpoint/2010/main" val="312510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26</a:t>
            </a:fld>
            <a:endParaRPr lang="en-GB"/>
          </a:p>
        </p:txBody>
      </p:sp>
    </p:spTree>
    <p:extLst>
      <p:ext uri="{BB962C8B-B14F-4D97-AF65-F5344CB8AC3E}">
        <p14:creationId xmlns:p14="http://schemas.microsoft.com/office/powerpoint/2010/main" val="2034359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27</a:t>
            </a:fld>
            <a:endParaRPr lang="en-GB"/>
          </a:p>
        </p:txBody>
      </p:sp>
    </p:spTree>
    <p:extLst>
      <p:ext uri="{BB962C8B-B14F-4D97-AF65-F5344CB8AC3E}">
        <p14:creationId xmlns:p14="http://schemas.microsoft.com/office/powerpoint/2010/main" val="1131292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B046-AAB2-F1F4-4C5F-474FB128C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F4B5A-2B26-7EAA-9B85-BAB2354DD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6EAFE-C7ED-4436-267C-8114E6C1DD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cs typeface="Arial"/>
            </a:endParaRPr>
          </a:p>
        </p:txBody>
      </p:sp>
      <p:sp>
        <p:nvSpPr>
          <p:cNvPr id="4" name="Slide Number Placeholder 3">
            <a:extLst>
              <a:ext uri="{FF2B5EF4-FFF2-40B4-BE49-F238E27FC236}">
                <a16:creationId xmlns:a16="http://schemas.microsoft.com/office/drawing/2014/main" id="{577CFAFD-7437-BE3C-E257-C4D951CE25E1}"/>
              </a:ext>
            </a:extLst>
          </p:cNvPr>
          <p:cNvSpPr>
            <a:spLocks noGrp="1"/>
          </p:cNvSpPr>
          <p:nvPr>
            <p:ph type="sldNum" sz="quarter" idx="5"/>
          </p:nvPr>
        </p:nvSpPr>
        <p:spPr/>
        <p:txBody>
          <a:bodyPr/>
          <a:lstStyle/>
          <a:p>
            <a:fld id="{30370952-48CC-46D7-9FCD-59FAD40CC025}" type="slidenum">
              <a:rPr lang="en-GB" smtClean="0"/>
              <a:pPr/>
              <a:t>28</a:t>
            </a:fld>
            <a:endParaRPr lang="en-GB"/>
          </a:p>
        </p:txBody>
      </p:sp>
    </p:spTree>
    <p:extLst>
      <p:ext uri="{BB962C8B-B14F-4D97-AF65-F5344CB8AC3E}">
        <p14:creationId xmlns:p14="http://schemas.microsoft.com/office/powerpoint/2010/main" val="3959828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8E8C12A-8A4B-4C3B-BD6E-550CA45D7474}" type="slidenum">
              <a:rPr lang="en-GB" smtClean="0"/>
              <a:t>29</a:t>
            </a:fld>
            <a:endParaRPr lang="en-GB"/>
          </a:p>
        </p:txBody>
      </p:sp>
    </p:spTree>
    <p:extLst>
      <p:ext uri="{BB962C8B-B14F-4D97-AF65-F5344CB8AC3E}">
        <p14:creationId xmlns:p14="http://schemas.microsoft.com/office/powerpoint/2010/main" val="162346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3</a:t>
            </a:fld>
            <a:endParaRPr lang="en-GB" altLang="en-US"/>
          </a:p>
        </p:txBody>
      </p:sp>
    </p:spTree>
    <p:extLst>
      <p:ext uri="{BB962C8B-B14F-4D97-AF65-F5344CB8AC3E}">
        <p14:creationId xmlns:p14="http://schemas.microsoft.com/office/powerpoint/2010/main" val="1587830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30</a:t>
            </a:fld>
            <a:endParaRPr lang="en-GB"/>
          </a:p>
        </p:txBody>
      </p:sp>
    </p:spTree>
    <p:extLst>
      <p:ext uri="{BB962C8B-B14F-4D97-AF65-F5344CB8AC3E}">
        <p14:creationId xmlns:p14="http://schemas.microsoft.com/office/powerpoint/2010/main" val="1035545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333333"/>
              </a:solidFill>
              <a:latin typeface="Georgia"/>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31</a:t>
            </a:fld>
            <a:endParaRPr lang="en-GB"/>
          </a:p>
        </p:txBody>
      </p:sp>
    </p:spTree>
    <p:extLst>
      <p:ext uri="{BB962C8B-B14F-4D97-AF65-F5344CB8AC3E}">
        <p14:creationId xmlns:p14="http://schemas.microsoft.com/office/powerpoint/2010/main" val="75877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32</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33</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34</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35</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none" baseline="0"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36</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A505-31E7-550C-58BD-43778E00E895}"/>
            </a:ext>
          </a:extLst>
        </p:cNvPr>
        <p:cNvGrpSpPr/>
        <p:nvPr/>
      </p:nvGrpSpPr>
      <p:grpSpPr>
        <a:xfrm>
          <a:off x="0" y="0"/>
          <a:ext cx="0" cy="0"/>
          <a:chOff x="0" y="0"/>
          <a:chExt cx="0" cy="0"/>
        </a:xfrm>
      </p:grpSpPr>
      <p:sp>
        <p:nvSpPr>
          <p:cNvPr id="21506" name="Rectangle 7">
            <a:extLst>
              <a:ext uri="{FF2B5EF4-FFF2-40B4-BE49-F238E27FC236}">
                <a16:creationId xmlns:a16="http://schemas.microsoft.com/office/drawing/2014/main" id="{2C7BC5BB-B64E-5F4C-DF25-24D33361BBB1}"/>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37</a:t>
            </a:fld>
            <a:endParaRPr lang="en-GB" altLang="en-US"/>
          </a:p>
        </p:txBody>
      </p:sp>
      <p:sp>
        <p:nvSpPr>
          <p:cNvPr id="21507" name="Rectangle 2">
            <a:extLst>
              <a:ext uri="{FF2B5EF4-FFF2-40B4-BE49-F238E27FC236}">
                <a16:creationId xmlns:a16="http://schemas.microsoft.com/office/drawing/2014/main" id="{F2FE8E9B-8CBB-534A-8093-AF5F8E1D44A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EE151F6A-934A-0290-E799-149BBB9298A0}"/>
              </a:ext>
            </a:extLst>
          </p:cNvPr>
          <p:cNvSpPr>
            <a:spLocks noGrp="1" noChangeArrowheads="1"/>
          </p:cNvSpPr>
          <p:nvPr>
            <p:ph type="body" idx="1"/>
          </p:nvPr>
        </p:nvSpPr>
        <p:spPr>
          <a:noFill/>
        </p:spPr>
        <p:txBody>
          <a:bodyPr/>
          <a:lstStyle/>
          <a:p>
            <a:endParaRPr lang="en-GB" b="1" dirty="0">
              <a:cs typeface="Arial"/>
            </a:endParaRPr>
          </a:p>
        </p:txBody>
      </p:sp>
    </p:spTree>
    <p:extLst>
      <p:ext uri="{BB962C8B-B14F-4D97-AF65-F5344CB8AC3E}">
        <p14:creationId xmlns:p14="http://schemas.microsoft.com/office/powerpoint/2010/main" val="2571014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CB9D2-7DF1-4D8B-A6A1-F0401D0EAE74}" type="slidenum">
              <a:rPr lang="en-GB"/>
              <a:pPr/>
              <a:t>38</a:t>
            </a:fld>
            <a:endParaRPr lang="en-GB"/>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GB" sz="1000" b="1" dirty="0">
              <a:cs typeface="Arial"/>
            </a:endParaRPr>
          </a:p>
        </p:txBody>
      </p:sp>
    </p:spTree>
    <p:extLst>
      <p:ext uri="{BB962C8B-B14F-4D97-AF65-F5344CB8AC3E}">
        <p14:creationId xmlns:p14="http://schemas.microsoft.com/office/powerpoint/2010/main" val="3341534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none" baseline="0"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39</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4</a:t>
            </a:fld>
            <a:endParaRPr lang="en-GB" altLang="en-US"/>
          </a:p>
        </p:txBody>
      </p:sp>
    </p:spTree>
    <p:extLst>
      <p:ext uri="{BB962C8B-B14F-4D97-AF65-F5344CB8AC3E}">
        <p14:creationId xmlns:p14="http://schemas.microsoft.com/office/powerpoint/2010/main" val="4111776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cs typeface="Arial"/>
            </a:endParaRPr>
          </a:p>
        </p:txBody>
      </p:sp>
      <p:sp>
        <p:nvSpPr>
          <p:cNvPr id="4" name="Slide Number Placeholder 3"/>
          <p:cNvSpPr>
            <a:spLocks noGrp="1"/>
          </p:cNvSpPr>
          <p:nvPr>
            <p:ph type="sldNum" sz="quarter" idx="10"/>
          </p:nvPr>
        </p:nvSpPr>
        <p:spPr/>
        <p:txBody>
          <a:bodyPr/>
          <a:lstStyle/>
          <a:p>
            <a:fld id="{25AD88C6-2116-4EA1-A533-37F6C40BE308}" type="slidenum">
              <a:rPr lang="en-GB" smtClean="0"/>
              <a:t>40</a:t>
            </a:fld>
            <a:endParaRPr lang="en-GB"/>
          </a:p>
        </p:txBody>
      </p:sp>
    </p:spTree>
    <p:extLst>
      <p:ext uri="{BB962C8B-B14F-4D97-AF65-F5344CB8AC3E}">
        <p14:creationId xmlns:p14="http://schemas.microsoft.com/office/powerpoint/2010/main" val="115023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cs typeface="Arial"/>
            </a:endParaRPr>
          </a:p>
        </p:txBody>
      </p:sp>
      <p:sp>
        <p:nvSpPr>
          <p:cNvPr id="4" name="Slide Number Placeholder 3"/>
          <p:cNvSpPr>
            <a:spLocks noGrp="1"/>
          </p:cNvSpPr>
          <p:nvPr>
            <p:ph type="sldNum" sz="quarter" idx="10"/>
          </p:nvPr>
        </p:nvSpPr>
        <p:spPr/>
        <p:txBody>
          <a:bodyPr/>
          <a:lstStyle/>
          <a:p>
            <a:fld id="{70D09550-ABB2-4E5E-8B02-E61CE329044B}" type="slidenum">
              <a:rPr lang="en-GB" smtClean="0"/>
              <a:t>41</a:t>
            </a:fld>
            <a:endParaRPr lang="en-GB"/>
          </a:p>
        </p:txBody>
      </p:sp>
    </p:spTree>
    <p:extLst>
      <p:ext uri="{BB962C8B-B14F-4D97-AF65-F5344CB8AC3E}">
        <p14:creationId xmlns:p14="http://schemas.microsoft.com/office/powerpoint/2010/main" val="2690606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A8E8C12A-8A4B-4C3B-BD6E-550CA45D7474}" type="slidenum">
              <a:rPr lang="en-GB" smtClean="0"/>
              <a:pPr/>
              <a:t>42</a:t>
            </a:fld>
            <a:endParaRPr lang="en-GB"/>
          </a:p>
        </p:txBody>
      </p:sp>
    </p:spTree>
    <p:extLst>
      <p:ext uri="{BB962C8B-B14F-4D97-AF65-F5344CB8AC3E}">
        <p14:creationId xmlns:p14="http://schemas.microsoft.com/office/powerpoint/2010/main" val="3786583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56C4D0E7-2B45-430C-9443-F39DC46FA784}" type="slidenum">
              <a:rPr lang="en-GB" smtClean="0"/>
              <a:t>43</a:t>
            </a:fld>
            <a:endParaRPr lang="en-GB"/>
          </a:p>
        </p:txBody>
      </p:sp>
    </p:spTree>
    <p:extLst>
      <p:ext uri="{BB962C8B-B14F-4D97-AF65-F5344CB8AC3E}">
        <p14:creationId xmlns:p14="http://schemas.microsoft.com/office/powerpoint/2010/main" val="3428379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E10B-E2EA-742D-4327-AA6ECD41D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CFED5-4320-85F1-6C66-771AD5318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1C6FC-FA5C-2607-20BB-23216A101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cs typeface="Arial"/>
            </a:endParaRPr>
          </a:p>
        </p:txBody>
      </p:sp>
      <p:sp>
        <p:nvSpPr>
          <p:cNvPr id="4" name="Slide Number Placeholder 3">
            <a:extLst>
              <a:ext uri="{FF2B5EF4-FFF2-40B4-BE49-F238E27FC236}">
                <a16:creationId xmlns:a16="http://schemas.microsoft.com/office/drawing/2014/main" id="{7778C392-7BB4-59DC-F433-56F761D7BF2F}"/>
              </a:ext>
            </a:extLst>
          </p:cNvPr>
          <p:cNvSpPr>
            <a:spLocks noGrp="1"/>
          </p:cNvSpPr>
          <p:nvPr>
            <p:ph type="sldNum" sz="quarter" idx="5"/>
          </p:nvPr>
        </p:nvSpPr>
        <p:spPr/>
        <p:txBody>
          <a:bodyPr/>
          <a:lstStyle/>
          <a:p>
            <a:fld id="{30370952-48CC-46D7-9FCD-59FAD40CC025}" type="slidenum">
              <a:rPr lang="en-GB" smtClean="0"/>
              <a:pPr/>
              <a:t>44</a:t>
            </a:fld>
            <a:endParaRPr lang="en-GB"/>
          </a:p>
        </p:txBody>
      </p:sp>
    </p:spTree>
    <p:extLst>
      <p:ext uri="{BB962C8B-B14F-4D97-AF65-F5344CB8AC3E}">
        <p14:creationId xmlns:p14="http://schemas.microsoft.com/office/powerpoint/2010/main" val="1959010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dirty="0"/>
          </a:p>
        </p:txBody>
      </p:sp>
      <p:sp>
        <p:nvSpPr>
          <p:cNvPr id="4" name="Slide Number Placeholder 3"/>
          <p:cNvSpPr>
            <a:spLocks noGrp="1"/>
          </p:cNvSpPr>
          <p:nvPr>
            <p:ph type="sldNum" sz="quarter" idx="10"/>
          </p:nvPr>
        </p:nvSpPr>
        <p:spPr/>
        <p:txBody>
          <a:bodyPr/>
          <a:lstStyle/>
          <a:p>
            <a:fld id="{D2C2E070-6CCF-46AD-9A61-F5C44A4C391F}" type="slidenum">
              <a:rPr lang="en-GB" smtClean="0"/>
              <a:t>45</a:t>
            </a:fld>
            <a:endParaRPr lang="en-GB"/>
          </a:p>
        </p:txBody>
      </p:sp>
    </p:spTree>
    <p:extLst>
      <p:ext uri="{BB962C8B-B14F-4D97-AF65-F5344CB8AC3E}">
        <p14:creationId xmlns:p14="http://schemas.microsoft.com/office/powerpoint/2010/main" val="4292010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dirty="0"/>
          </a:p>
        </p:txBody>
      </p:sp>
      <p:sp>
        <p:nvSpPr>
          <p:cNvPr id="4" name="Slide Number Placeholder 3"/>
          <p:cNvSpPr>
            <a:spLocks noGrp="1"/>
          </p:cNvSpPr>
          <p:nvPr>
            <p:ph type="sldNum" sz="quarter" idx="10"/>
          </p:nvPr>
        </p:nvSpPr>
        <p:spPr/>
        <p:txBody>
          <a:bodyPr/>
          <a:lstStyle/>
          <a:p>
            <a:fld id="{D2C2E070-6CCF-46AD-9A61-F5C44A4C391F}" type="slidenum">
              <a:rPr lang="en-GB" smtClean="0"/>
              <a:t>46</a:t>
            </a:fld>
            <a:endParaRPr lang="en-GB"/>
          </a:p>
        </p:txBody>
      </p:sp>
    </p:spTree>
    <p:extLst>
      <p:ext uri="{BB962C8B-B14F-4D97-AF65-F5344CB8AC3E}">
        <p14:creationId xmlns:p14="http://schemas.microsoft.com/office/powerpoint/2010/main" val="3156537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5AD88C6-2116-4EA1-A533-37F6C40BE308}" type="slidenum">
              <a:rPr lang="en-GB" smtClean="0"/>
              <a:pPr/>
              <a:t>47</a:t>
            </a:fld>
            <a:endParaRPr lang="en-GB"/>
          </a:p>
        </p:txBody>
      </p:sp>
    </p:spTree>
    <p:extLst>
      <p:ext uri="{BB962C8B-B14F-4D97-AF65-F5344CB8AC3E}">
        <p14:creationId xmlns:p14="http://schemas.microsoft.com/office/powerpoint/2010/main" val="3709744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D88C6-2116-4EA1-A533-37F6C40BE30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885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D96C134-6862-4B7B-88CD-BE2D4CA2766E}" type="slidenum">
              <a:rPr kumimoji="0" lang="en-GB"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187529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b="1" i="1" kern="1200" dirty="0">
              <a:solidFill>
                <a:schemeClr val="tx1"/>
              </a:solidFill>
              <a:effectLst/>
              <a:latin typeface="Arial"/>
              <a:cs typeface="Arial"/>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5</a:t>
            </a:fld>
            <a:endParaRPr lang="en-GB" altLang="en-US"/>
          </a:p>
        </p:txBody>
      </p:sp>
    </p:spTree>
    <p:extLst>
      <p:ext uri="{BB962C8B-B14F-4D97-AF65-F5344CB8AC3E}">
        <p14:creationId xmlns:p14="http://schemas.microsoft.com/office/powerpoint/2010/main" val="1541360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50</a:t>
            </a:fld>
            <a:endParaRPr lang="en-GB"/>
          </a:p>
        </p:txBody>
      </p:sp>
    </p:spTree>
    <p:extLst>
      <p:ext uri="{BB962C8B-B14F-4D97-AF65-F5344CB8AC3E}">
        <p14:creationId xmlns:p14="http://schemas.microsoft.com/office/powerpoint/2010/main" val="1510634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endParaRPr lang="en-US" altLang="en-US" sz="1200" dirty="0">
              <a:latin typeface="Arial" charset="0"/>
              <a:cs typeface="Arial" charset="0"/>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51</a:t>
            </a:fld>
            <a:endParaRPr lang="en-GB"/>
          </a:p>
        </p:txBody>
      </p:sp>
    </p:spTree>
    <p:extLst>
      <p:ext uri="{BB962C8B-B14F-4D97-AF65-F5344CB8AC3E}">
        <p14:creationId xmlns:p14="http://schemas.microsoft.com/office/powerpoint/2010/main" val="4114838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52</a:t>
            </a:fld>
            <a:endParaRPr lang="en-GB"/>
          </a:p>
        </p:txBody>
      </p:sp>
    </p:spTree>
    <p:extLst>
      <p:ext uri="{BB962C8B-B14F-4D97-AF65-F5344CB8AC3E}">
        <p14:creationId xmlns:p14="http://schemas.microsoft.com/office/powerpoint/2010/main" val="28970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endParaRPr lang="en-GB" altLang="en-US" dirty="0">
              <a:cs typeface="Arial"/>
            </a:endParaRPr>
          </a:p>
          <a:p>
            <a:pPr marL="228600" indent="-228600" eaLnBrk="1" hangingPunct="1"/>
            <a:endParaRPr lang="en-GB" altLang="en-US" sz="1200" dirty="0"/>
          </a:p>
          <a:p>
            <a:pPr marL="228600" indent="-228600" eaLnBrk="1" hangingPunct="1">
              <a:buFontTx/>
              <a:buChar char="-"/>
            </a:pPr>
            <a:endParaRPr lang="en-GB" altLang="en-US" sz="1200"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53</a:t>
            </a:fld>
            <a:endParaRPr lang="en-GB"/>
          </a:p>
        </p:txBody>
      </p:sp>
    </p:spTree>
    <p:extLst>
      <p:ext uri="{BB962C8B-B14F-4D97-AF65-F5344CB8AC3E}">
        <p14:creationId xmlns:p14="http://schemas.microsoft.com/office/powerpoint/2010/main" val="1647033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endParaRPr lang="en-GB" alt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041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55</a:t>
            </a:fld>
            <a:endParaRPr lang="en-GB"/>
          </a:p>
        </p:txBody>
      </p:sp>
    </p:spTree>
    <p:extLst>
      <p:ext uri="{BB962C8B-B14F-4D97-AF65-F5344CB8AC3E}">
        <p14:creationId xmlns:p14="http://schemas.microsoft.com/office/powerpoint/2010/main" val="2612238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013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2803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58</a:t>
            </a:fld>
            <a:endParaRPr lang="en-GB"/>
          </a:p>
        </p:txBody>
      </p:sp>
    </p:spTree>
    <p:extLst>
      <p:ext uri="{BB962C8B-B14F-4D97-AF65-F5344CB8AC3E}">
        <p14:creationId xmlns:p14="http://schemas.microsoft.com/office/powerpoint/2010/main" val="2440669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59</a:t>
            </a:fld>
            <a:endParaRPr lang="en-GB" altLang="en-US"/>
          </a:p>
        </p:txBody>
      </p:sp>
    </p:spTree>
    <p:extLst>
      <p:ext uri="{BB962C8B-B14F-4D97-AF65-F5344CB8AC3E}">
        <p14:creationId xmlns:p14="http://schemas.microsoft.com/office/powerpoint/2010/main" val="158684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6</a:t>
            </a:fld>
            <a:endParaRPr lang="en-GB" altLang="en-US"/>
          </a:p>
        </p:txBody>
      </p:sp>
    </p:spTree>
    <p:extLst>
      <p:ext uri="{BB962C8B-B14F-4D97-AF65-F5344CB8AC3E}">
        <p14:creationId xmlns:p14="http://schemas.microsoft.com/office/powerpoint/2010/main" val="2602967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EA26-A58B-3765-B6CA-10E1D4A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0C2F-2F55-A4BC-846D-DCF864C7B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15F59-FC63-1D67-52DD-05F1568E9E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594106-2652-E28A-BF68-DF8C776DC375}"/>
              </a:ext>
            </a:extLst>
          </p:cNvPr>
          <p:cNvSpPr>
            <a:spLocks noGrp="1"/>
          </p:cNvSpPr>
          <p:nvPr>
            <p:ph type="sldNum" sz="quarter" idx="5"/>
          </p:nvPr>
        </p:nvSpPr>
        <p:spPr/>
        <p:txBody>
          <a:bodyPr/>
          <a:lstStyle/>
          <a:p>
            <a:fld id="{30370952-48CC-46D7-9FCD-59FAD40CC025}" type="slidenum">
              <a:rPr lang="en-GB" smtClean="0"/>
              <a:pPr/>
              <a:t>60</a:t>
            </a:fld>
            <a:endParaRPr lang="en-GB"/>
          </a:p>
        </p:txBody>
      </p:sp>
    </p:spTree>
    <p:extLst>
      <p:ext uri="{BB962C8B-B14F-4D97-AF65-F5344CB8AC3E}">
        <p14:creationId xmlns:p14="http://schemas.microsoft.com/office/powerpoint/2010/main" val="3779835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61</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536358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62</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116220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63</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marR="0" indent="-22860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charset="0"/>
              <a:cs typeface="Arial" charset="0"/>
            </a:endParaRPr>
          </a:p>
        </p:txBody>
      </p:sp>
    </p:spTree>
    <p:extLst>
      <p:ext uri="{BB962C8B-B14F-4D97-AF65-F5344CB8AC3E}">
        <p14:creationId xmlns:p14="http://schemas.microsoft.com/office/powerpoint/2010/main" val="3563486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64</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3834825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65</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2585305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66</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23592894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67</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4053483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68</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3088516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D348D-971A-D6D9-C728-D43D38F6C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2B8AF-7170-3A08-B314-B936E6CCF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EDD86-A26C-D48A-EE84-F286E6E8B4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i="1" dirty="0">
              <a:cs typeface="Arial"/>
            </a:endParaRPr>
          </a:p>
        </p:txBody>
      </p:sp>
      <p:sp>
        <p:nvSpPr>
          <p:cNvPr id="4" name="Slide Number Placeholder 3">
            <a:extLst>
              <a:ext uri="{FF2B5EF4-FFF2-40B4-BE49-F238E27FC236}">
                <a16:creationId xmlns:a16="http://schemas.microsoft.com/office/drawing/2014/main" id="{F5364627-5352-EE16-0305-9B4FD6CA2379}"/>
              </a:ext>
            </a:extLst>
          </p:cNvPr>
          <p:cNvSpPr>
            <a:spLocks noGrp="1"/>
          </p:cNvSpPr>
          <p:nvPr>
            <p:ph type="sldNum" sz="quarter" idx="5"/>
          </p:nvPr>
        </p:nvSpPr>
        <p:spPr/>
        <p:txBody>
          <a:bodyPr/>
          <a:lstStyle/>
          <a:p>
            <a:fld id="{30370952-48CC-46D7-9FCD-59FAD40CC025}" type="slidenum">
              <a:rPr lang="en-GB" smtClean="0"/>
              <a:pPr/>
              <a:t>69</a:t>
            </a:fld>
            <a:endParaRPr lang="en-GB"/>
          </a:p>
        </p:txBody>
      </p:sp>
    </p:spTree>
    <p:extLst>
      <p:ext uri="{BB962C8B-B14F-4D97-AF65-F5344CB8AC3E}">
        <p14:creationId xmlns:p14="http://schemas.microsoft.com/office/powerpoint/2010/main" val="206160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7</a:t>
            </a:fld>
            <a:endParaRPr lang="en-GB" altLang="en-US"/>
          </a:p>
        </p:txBody>
      </p:sp>
    </p:spTree>
    <p:extLst>
      <p:ext uri="{BB962C8B-B14F-4D97-AF65-F5344CB8AC3E}">
        <p14:creationId xmlns:p14="http://schemas.microsoft.com/office/powerpoint/2010/main" val="490852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70</a:t>
            </a:fld>
            <a:endParaRPr lang="en-GB"/>
          </a:p>
        </p:txBody>
      </p:sp>
    </p:spTree>
    <p:extLst>
      <p:ext uri="{BB962C8B-B14F-4D97-AF65-F5344CB8AC3E}">
        <p14:creationId xmlns:p14="http://schemas.microsoft.com/office/powerpoint/2010/main" val="26997589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cs typeface="Arial"/>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71</a:t>
            </a:fld>
            <a:endParaRPr lang="en-GB"/>
          </a:p>
        </p:txBody>
      </p:sp>
    </p:spTree>
    <p:extLst>
      <p:ext uri="{BB962C8B-B14F-4D97-AF65-F5344CB8AC3E}">
        <p14:creationId xmlns:p14="http://schemas.microsoft.com/office/powerpoint/2010/main" val="1855207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latin typeface="Arial"/>
              <a:cs typeface="Arial"/>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72</a:t>
            </a:fld>
            <a:endParaRPr lang="en-GB"/>
          </a:p>
        </p:txBody>
      </p:sp>
    </p:spTree>
    <p:extLst>
      <p:ext uri="{BB962C8B-B14F-4D97-AF65-F5344CB8AC3E}">
        <p14:creationId xmlns:p14="http://schemas.microsoft.com/office/powerpoint/2010/main" val="527326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cs typeface="Arial"/>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73</a:t>
            </a:fld>
            <a:endParaRPr lang="en-GB"/>
          </a:p>
        </p:txBody>
      </p:sp>
    </p:spTree>
    <p:extLst>
      <p:ext uri="{BB962C8B-B14F-4D97-AF65-F5344CB8AC3E}">
        <p14:creationId xmlns:p14="http://schemas.microsoft.com/office/powerpoint/2010/main" val="31716945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76</a:t>
            </a:fld>
            <a:endParaRPr lang="en-GB"/>
          </a:p>
        </p:txBody>
      </p:sp>
    </p:spTree>
    <p:extLst>
      <p:ext uri="{BB962C8B-B14F-4D97-AF65-F5344CB8AC3E}">
        <p14:creationId xmlns:p14="http://schemas.microsoft.com/office/powerpoint/2010/main" val="1134729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77</a:t>
            </a:fld>
            <a:endParaRPr lang="en-GB"/>
          </a:p>
        </p:txBody>
      </p:sp>
    </p:spTree>
    <p:extLst>
      <p:ext uri="{BB962C8B-B14F-4D97-AF65-F5344CB8AC3E}">
        <p14:creationId xmlns:p14="http://schemas.microsoft.com/office/powerpoint/2010/main" val="39903136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78</a:t>
            </a:fld>
            <a:endParaRPr lang="en-GB" altLang="en-US"/>
          </a:p>
        </p:txBody>
      </p:sp>
    </p:spTree>
    <p:extLst>
      <p:ext uri="{BB962C8B-B14F-4D97-AF65-F5344CB8AC3E}">
        <p14:creationId xmlns:p14="http://schemas.microsoft.com/office/powerpoint/2010/main" val="1335664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0BB8C-B2F3-219E-EB16-CDAC855C3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0DCD-B25C-AFDF-2D2E-B0ACCB21F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0EC7D-6719-D66F-DC45-490084BDF2DD}"/>
              </a:ext>
            </a:extLst>
          </p:cNvPr>
          <p:cNvSpPr>
            <a:spLocks noGrp="1"/>
          </p:cNvSpPr>
          <p:nvPr>
            <p:ph type="body" idx="1"/>
          </p:nvPr>
        </p:nvSpPr>
        <p:spPr/>
        <p:txBody>
          <a:bodyPr/>
          <a:lstStyle/>
          <a:p>
            <a:pPr marL="228600" indent="-228600" eaLnBrk="1" hangingPunct="1">
              <a:lnSpc>
                <a:spcPct val="90000"/>
              </a:lnSpc>
            </a:pPr>
            <a:endParaRPr lang="en-GB" altLang="en-US" b="1" i="1" dirty="0">
              <a:cs typeface="Arial"/>
            </a:endParaRPr>
          </a:p>
        </p:txBody>
      </p:sp>
      <p:sp>
        <p:nvSpPr>
          <p:cNvPr id="4" name="Slide Number Placeholder 3">
            <a:extLst>
              <a:ext uri="{FF2B5EF4-FFF2-40B4-BE49-F238E27FC236}">
                <a16:creationId xmlns:a16="http://schemas.microsoft.com/office/drawing/2014/main" id="{B70B28CE-FDC1-ECEA-B8D9-CF379E0AA739}"/>
              </a:ext>
            </a:extLst>
          </p:cNvPr>
          <p:cNvSpPr>
            <a:spLocks noGrp="1"/>
          </p:cNvSpPr>
          <p:nvPr>
            <p:ph type="sldNum" sz="quarter" idx="5"/>
          </p:nvPr>
        </p:nvSpPr>
        <p:spPr/>
        <p:txBody>
          <a:bodyPr/>
          <a:lstStyle/>
          <a:p>
            <a:fld id="{30370952-48CC-46D7-9FCD-59FAD40CC025}" type="slidenum">
              <a:rPr lang="en-GB" smtClean="0"/>
              <a:pPr/>
              <a:t>79</a:t>
            </a:fld>
            <a:endParaRPr lang="en-GB"/>
          </a:p>
        </p:txBody>
      </p:sp>
    </p:spTree>
    <p:extLst>
      <p:ext uri="{BB962C8B-B14F-4D97-AF65-F5344CB8AC3E}">
        <p14:creationId xmlns:p14="http://schemas.microsoft.com/office/powerpoint/2010/main" val="726354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C2E070-6CCF-46AD-9A61-F5C44A4C391F}" type="slidenum">
              <a:rPr lang="en-GB" smtClean="0"/>
              <a:pPr/>
              <a:t>80</a:t>
            </a:fld>
            <a:endParaRPr lang="en-GB"/>
          </a:p>
        </p:txBody>
      </p:sp>
    </p:spTree>
    <p:extLst>
      <p:ext uri="{BB962C8B-B14F-4D97-AF65-F5344CB8AC3E}">
        <p14:creationId xmlns:p14="http://schemas.microsoft.com/office/powerpoint/2010/main" val="21627675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3F2A4-1CA2-491C-97F2-8CB88D2276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46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b="1" i="1" kern="1200" dirty="0">
              <a:solidFill>
                <a:schemeClr val="tx1"/>
              </a:solidFill>
              <a:effectLst/>
              <a:latin typeface="+mn-lt"/>
              <a:ea typeface="Calibri"/>
              <a:cs typeface="Calibri"/>
            </a:endParaRPr>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8</a:t>
            </a:fld>
            <a:endParaRPr lang="en-GB" altLang="en-US"/>
          </a:p>
        </p:txBody>
      </p:sp>
    </p:spTree>
    <p:extLst>
      <p:ext uri="{BB962C8B-B14F-4D97-AF65-F5344CB8AC3E}">
        <p14:creationId xmlns:p14="http://schemas.microsoft.com/office/powerpoint/2010/main" val="1157658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85</a:t>
            </a:fld>
            <a:endParaRPr lang="en-GB"/>
          </a:p>
        </p:txBody>
      </p:sp>
    </p:spTree>
    <p:extLst>
      <p:ext uri="{BB962C8B-B14F-4D97-AF65-F5344CB8AC3E}">
        <p14:creationId xmlns:p14="http://schemas.microsoft.com/office/powerpoint/2010/main" val="147571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86</a:t>
            </a:fld>
            <a:endParaRPr lang="en-GB"/>
          </a:p>
        </p:txBody>
      </p:sp>
    </p:spTree>
    <p:extLst>
      <p:ext uri="{BB962C8B-B14F-4D97-AF65-F5344CB8AC3E}">
        <p14:creationId xmlns:p14="http://schemas.microsoft.com/office/powerpoint/2010/main" val="28797113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87</a:t>
            </a:fld>
            <a:endParaRPr lang="en-GB"/>
          </a:p>
        </p:txBody>
      </p:sp>
    </p:spTree>
    <p:extLst>
      <p:ext uri="{BB962C8B-B14F-4D97-AF65-F5344CB8AC3E}">
        <p14:creationId xmlns:p14="http://schemas.microsoft.com/office/powerpoint/2010/main" val="35144584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a:cs typeface="Arial"/>
            </a:endParaRPr>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88</a:t>
            </a:fld>
            <a:endParaRPr lang="en-GB"/>
          </a:p>
        </p:txBody>
      </p:sp>
    </p:spTree>
    <p:extLst>
      <p:ext uri="{BB962C8B-B14F-4D97-AF65-F5344CB8AC3E}">
        <p14:creationId xmlns:p14="http://schemas.microsoft.com/office/powerpoint/2010/main" val="32584188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a:cs typeface="Arial"/>
            </a:endParaRPr>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89</a:t>
            </a:fld>
            <a:endParaRPr lang="en-GB"/>
          </a:p>
        </p:txBody>
      </p:sp>
    </p:spTree>
    <p:extLst>
      <p:ext uri="{BB962C8B-B14F-4D97-AF65-F5344CB8AC3E}">
        <p14:creationId xmlns:p14="http://schemas.microsoft.com/office/powerpoint/2010/main" val="1235745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90</a:t>
            </a:fld>
            <a:endParaRPr lang="en-GB"/>
          </a:p>
        </p:txBody>
      </p:sp>
    </p:spTree>
    <p:extLst>
      <p:ext uri="{BB962C8B-B14F-4D97-AF65-F5344CB8AC3E}">
        <p14:creationId xmlns:p14="http://schemas.microsoft.com/office/powerpoint/2010/main" val="1689897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91</a:t>
            </a:fld>
            <a:endParaRPr lang="en-GB"/>
          </a:p>
        </p:txBody>
      </p:sp>
    </p:spTree>
    <p:extLst>
      <p:ext uri="{BB962C8B-B14F-4D97-AF65-F5344CB8AC3E}">
        <p14:creationId xmlns:p14="http://schemas.microsoft.com/office/powerpoint/2010/main" val="14274037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92</a:t>
            </a:fld>
            <a:endParaRPr lang="en-GB"/>
          </a:p>
        </p:txBody>
      </p:sp>
    </p:spTree>
    <p:extLst>
      <p:ext uri="{BB962C8B-B14F-4D97-AF65-F5344CB8AC3E}">
        <p14:creationId xmlns:p14="http://schemas.microsoft.com/office/powerpoint/2010/main" val="3636686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10"/>
          </p:nvPr>
        </p:nvSpPr>
        <p:spPr/>
        <p:txBody>
          <a:bodyPr/>
          <a:lstStyle/>
          <a:p>
            <a:fld id="{6498E7E1-5266-421D-90BA-E99E4BD1D7B4}" type="slidenum">
              <a:rPr lang="en-GB" smtClean="0"/>
              <a:pPr/>
              <a:t>93</a:t>
            </a:fld>
            <a:endParaRPr lang="en-GB"/>
          </a:p>
        </p:txBody>
      </p:sp>
    </p:spTree>
    <p:extLst>
      <p:ext uri="{BB962C8B-B14F-4D97-AF65-F5344CB8AC3E}">
        <p14:creationId xmlns:p14="http://schemas.microsoft.com/office/powerpoint/2010/main" val="16638074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94</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Calibri"/>
              <a:cs typeface="Calibri"/>
            </a:endParaRPr>
          </a:p>
        </p:txBody>
      </p:sp>
    </p:spTree>
    <p:extLst>
      <p:ext uri="{BB962C8B-B14F-4D97-AF65-F5344CB8AC3E}">
        <p14:creationId xmlns:p14="http://schemas.microsoft.com/office/powerpoint/2010/main" val="395905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Calibri"/>
              <a:cs typeface="Calibri"/>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9</a:t>
            </a:fld>
            <a:endParaRPr lang="en-GB" altLang="en-US"/>
          </a:p>
        </p:txBody>
      </p:sp>
    </p:spTree>
    <p:extLst>
      <p:ext uri="{BB962C8B-B14F-4D97-AF65-F5344CB8AC3E}">
        <p14:creationId xmlns:p14="http://schemas.microsoft.com/office/powerpoint/2010/main" val="38214838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endParaRPr lang="en-GB" altLang="en-US" dirty="0">
              <a:cs typeface="Arial"/>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95</a:t>
            </a:fld>
            <a:endParaRPr lang="en-GB" altLang="en-US"/>
          </a:p>
        </p:txBody>
      </p:sp>
    </p:spTree>
    <p:extLst>
      <p:ext uri="{BB962C8B-B14F-4D97-AF65-F5344CB8AC3E}">
        <p14:creationId xmlns:p14="http://schemas.microsoft.com/office/powerpoint/2010/main" val="29428689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514A-A1A3-2D4A-BF3B-D12A3121C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B844C-8296-DFD0-5BCD-34CE62908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8CB4D-4707-2FD3-4771-C142D8E8D4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8B49F2-6E6D-1508-DFE2-9475C06FA332}"/>
              </a:ext>
            </a:extLst>
          </p:cNvPr>
          <p:cNvSpPr>
            <a:spLocks noGrp="1"/>
          </p:cNvSpPr>
          <p:nvPr>
            <p:ph type="sldNum" sz="quarter" idx="5"/>
          </p:nvPr>
        </p:nvSpPr>
        <p:spPr/>
        <p:txBody>
          <a:bodyPr/>
          <a:lstStyle/>
          <a:p>
            <a:fld id="{30370952-48CC-46D7-9FCD-59FAD40CC025}" type="slidenum">
              <a:rPr lang="en-GB" smtClean="0"/>
              <a:pPr/>
              <a:t>96</a:t>
            </a:fld>
            <a:endParaRPr lang="en-GB"/>
          </a:p>
        </p:txBody>
      </p:sp>
    </p:spTree>
    <p:extLst>
      <p:ext uri="{BB962C8B-B14F-4D97-AF65-F5344CB8AC3E}">
        <p14:creationId xmlns:p14="http://schemas.microsoft.com/office/powerpoint/2010/main" val="3196436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C1745C82-63D0-54F7-5851-8BDBFD65D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534" y="878902"/>
            <a:ext cx="5710686" cy="2478437"/>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B70D07B2-B36D-0786-1F2F-856C8AC9D9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625" y="3269981"/>
            <a:ext cx="4679262" cy="1155778"/>
          </a:xfrm>
          <a:prstGeom prst="rect">
            <a:avLst/>
          </a:prstGeom>
        </p:spPr>
      </p:pic>
    </p:spTree>
    <p:extLst>
      <p:ext uri="{BB962C8B-B14F-4D97-AF65-F5344CB8AC3E}">
        <p14:creationId xmlns:p14="http://schemas.microsoft.com/office/powerpoint/2010/main" val="368503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s: 33/33/3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accent1"/>
                </a:solidFill>
              </a:defRPr>
            </a:lvl1pPr>
          </a:lstStyle>
          <a:p>
            <a:pPr lvl="0"/>
            <a:r>
              <a:rPr lang="en-GB"/>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accent1"/>
                </a:solidFill>
              </a:defRPr>
            </a:lvl1pPr>
          </a:lstStyle>
          <a:p>
            <a:pPr lvl="0"/>
            <a:r>
              <a:rPr lang="en-GB"/>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accent1"/>
                </a:solidFill>
              </a:defRPr>
            </a:lvl1pPr>
          </a:lstStyle>
          <a:p>
            <a:pPr lvl="0"/>
            <a:r>
              <a:rPr lang="en-GB"/>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grpSp>
        <p:nvGrpSpPr>
          <p:cNvPr id="2" name="Group 1">
            <a:extLst>
              <a:ext uri="{FF2B5EF4-FFF2-40B4-BE49-F238E27FC236}">
                <a16:creationId xmlns:a16="http://schemas.microsoft.com/office/drawing/2014/main" id="{C3DC58F9-E558-8415-3E9C-742293D12E64}"/>
              </a:ext>
            </a:extLst>
          </p:cNvPr>
          <p:cNvGrpSpPr/>
          <p:nvPr userDrawn="1"/>
        </p:nvGrpSpPr>
        <p:grpSpPr>
          <a:xfrm>
            <a:off x="9231464" y="3930651"/>
            <a:ext cx="2960536" cy="2927349"/>
            <a:chOff x="9231464" y="3930651"/>
            <a:chExt cx="2960536" cy="2927349"/>
          </a:xfrm>
        </p:grpSpPr>
        <p:sp>
          <p:nvSpPr>
            <p:cNvPr id="3" name="Rectangle 2">
              <a:extLst>
                <a:ext uri="{FF2B5EF4-FFF2-40B4-BE49-F238E27FC236}">
                  <a16:creationId xmlns:a16="http://schemas.microsoft.com/office/drawing/2014/main" id="{08E76C28-9EDA-3C93-4AD5-ABC37AD4B578}"/>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B471316-F08B-1308-5B93-37596A9EAB71}"/>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C272AB1-2A25-FF73-9C70-3DA8BCD101F1}"/>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A5D0E5-3626-C702-7D03-D9CF3E1570A8}"/>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744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s: 3x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accent1"/>
                </a:solidFill>
              </a:defRPr>
            </a:lvl1pPr>
          </a:lstStyle>
          <a:p>
            <a:pPr lvl="0"/>
            <a:r>
              <a:rPr lang="en-GB"/>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accent1"/>
                </a:solidFill>
              </a:defRPr>
            </a:lvl1pPr>
          </a:lstStyle>
          <a:p>
            <a:pPr lvl="0"/>
            <a:r>
              <a:rPr lang="en-GB"/>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accent1"/>
                </a:solidFill>
              </a:defRPr>
            </a:lvl1pPr>
          </a:lstStyle>
          <a:p>
            <a:pPr lvl="0"/>
            <a:r>
              <a:rPr lang="en-GB"/>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accent1"/>
                </a:solidFill>
              </a:defRPr>
            </a:lvl1pPr>
          </a:lstStyle>
          <a:p>
            <a:pPr lvl="0"/>
            <a:r>
              <a:rPr lang="en-GB"/>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accent1"/>
                </a:solidFill>
              </a:defRPr>
            </a:lvl1pPr>
          </a:lstStyle>
          <a:p>
            <a:pPr lvl="0"/>
            <a:r>
              <a:rPr lang="en-GB"/>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accent1"/>
                </a:solidFill>
              </a:defRPr>
            </a:lvl1pPr>
          </a:lstStyle>
          <a:p>
            <a:pPr lvl="0"/>
            <a:r>
              <a:rPr lang="en-GB"/>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grpSp>
        <p:nvGrpSpPr>
          <p:cNvPr id="2" name="Group 1">
            <a:extLst>
              <a:ext uri="{FF2B5EF4-FFF2-40B4-BE49-F238E27FC236}">
                <a16:creationId xmlns:a16="http://schemas.microsoft.com/office/drawing/2014/main" id="{DF9C4207-D5E9-7AEB-1C7A-71D09E21D638}"/>
              </a:ext>
            </a:extLst>
          </p:cNvPr>
          <p:cNvGrpSpPr/>
          <p:nvPr userDrawn="1"/>
        </p:nvGrpSpPr>
        <p:grpSpPr>
          <a:xfrm>
            <a:off x="9231464" y="3930651"/>
            <a:ext cx="2960536" cy="2927349"/>
            <a:chOff x="9231464" y="3930651"/>
            <a:chExt cx="2960536" cy="2927349"/>
          </a:xfrm>
        </p:grpSpPr>
        <p:sp>
          <p:nvSpPr>
            <p:cNvPr id="3" name="Rectangle 2">
              <a:extLst>
                <a:ext uri="{FF2B5EF4-FFF2-40B4-BE49-F238E27FC236}">
                  <a16:creationId xmlns:a16="http://schemas.microsoft.com/office/drawing/2014/main" id="{E287737E-4F7C-9E82-922A-ED5A1069F2D1}"/>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260052-D023-96E9-C350-F58FEB921C6E}"/>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BA366C7-DFCE-EF67-0C28-ABC675B56A99}"/>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564E92-C997-33CA-7ABB-1EB58A418588}"/>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8751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3/33/3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grpSp>
        <p:nvGrpSpPr>
          <p:cNvPr id="2" name="Group 1">
            <a:extLst>
              <a:ext uri="{FF2B5EF4-FFF2-40B4-BE49-F238E27FC236}">
                <a16:creationId xmlns:a16="http://schemas.microsoft.com/office/drawing/2014/main" id="{C2E64320-2FCC-E20C-683A-2920E90A981B}"/>
              </a:ext>
            </a:extLst>
          </p:cNvPr>
          <p:cNvGrpSpPr/>
          <p:nvPr userDrawn="1"/>
        </p:nvGrpSpPr>
        <p:grpSpPr>
          <a:xfrm>
            <a:off x="9231464" y="3930651"/>
            <a:ext cx="2960536" cy="2927349"/>
            <a:chOff x="9231464" y="3930651"/>
            <a:chExt cx="2960536" cy="2927349"/>
          </a:xfrm>
        </p:grpSpPr>
        <p:sp>
          <p:nvSpPr>
            <p:cNvPr id="4" name="Rectangle 3">
              <a:extLst>
                <a:ext uri="{FF2B5EF4-FFF2-40B4-BE49-F238E27FC236}">
                  <a16:creationId xmlns:a16="http://schemas.microsoft.com/office/drawing/2014/main" id="{54E7E6E6-9116-8485-CBD9-DA6E08786059}"/>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59CBBE0-90CD-4F14-3404-D8D7277BB969}"/>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9D93919-5922-5FE5-52FF-68254C65FD36}"/>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A1C30D2-434D-CA1F-E9BD-C7E544496D91}"/>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49818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x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grpSp>
        <p:nvGrpSpPr>
          <p:cNvPr id="2" name="Group 1">
            <a:extLst>
              <a:ext uri="{FF2B5EF4-FFF2-40B4-BE49-F238E27FC236}">
                <a16:creationId xmlns:a16="http://schemas.microsoft.com/office/drawing/2014/main" id="{BA83C7DA-CE5E-B200-DDCD-1FA521344FEE}"/>
              </a:ext>
            </a:extLst>
          </p:cNvPr>
          <p:cNvGrpSpPr/>
          <p:nvPr userDrawn="1"/>
        </p:nvGrpSpPr>
        <p:grpSpPr>
          <a:xfrm>
            <a:off x="9231464" y="3930651"/>
            <a:ext cx="2960536" cy="2927349"/>
            <a:chOff x="9231464" y="3930651"/>
            <a:chExt cx="2960536" cy="2927349"/>
          </a:xfrm>
        </p:grpSpPr>
        <p:sp>
          <p:nvSpPr>
            <p:cNvPr id="3" name="Rectangle 2">
              <a:extLst>
                <a:ext uri="{FF2B5EF4-FFF2-40B4-BE49-F238E27FC236}">
                  <a16:creationId xmlns:a16="http://schemas.microsoft.com/office/drawing/2014/main" id="{91F83775-461F-7BA8-3A5E-B3CC449D76A9}"/>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79442B-77DE-54A8-0AEF-1D7526FAF6D8}"/>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4D25642-2444-EEA8-0233-588D1B6C2E81}"/>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9DD2615-5EF2-9CDC-5BFA-0624B3591DF2}"/>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167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grpSp>
        <p:nvGrpSpPr>
          <p:cNvPr id="4" name="Group 3">
            <a:extLst>
              <a:ext uri="{FF2B5EF4-FFF2-40B4-BE49-F238E27FC236}">
                <a16:creationId xmlns:a16="http://schemas.microsoft.com/office/drawing/2014/main" id="{3117D360-2EC1-B77D-57BA-77BCD682A324}"/>
              </a:ext>
            </a:extLst>
          </p:cNvPr>
          <p:cNvGrpSpPr/>
          <p:nvPr userDrawn="1"/>
        </p:nvGrpSpPr>
        <p:grpSpPr>
          <a:xfrm>
            <a:off x="9231464" y="3930651"/>
            <a:ext cx="2960536" cy="2927349"/>
            <a:chOff x="9231464" y="3930651"/>
            <a:chExt cx="2960536" cy="2927349"/>
          </a:xfrm>
        </p:grpSpPr>
        <p:sp>
          <p:nvSpPr>
            <p:cNvPr id="8" name="Rectangle 7">
              <a:extLst>
                <a:ext uri="{FF2B5EF4-FFF2-40B4-BE49-F238E27FC236}">
                  <a16:creationId xmlns:a16="http://schemas.microsoft.com/office/drawing/2014/main" id="{849B6A18-1074-4B50-D419-AF3E1FDFE368}"/>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6DA8E44-08E1-E8FE-35D8-87D0D95C3310}"/>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260E107-AE6C-DD3D-901F-E88FBA46D382}"/>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11EBA2-AFE9-8B15-5D66-A17CAA37D983}"/>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2122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5DDD2A0F-50F1-3E97-8B18-3EA5B04C5E0E}"/>
              </a:ext>
            </a:extLst>
          </p:cNvPr>
          <p:cNvGrpSpPr/>
          <p:nvPr userDrawn="1"/>
        </p:nvGrpSpPr>
        <p:grpSpPr>
          <a:xfrm>
            <a:off x="9231464" y="3930651"/>
            <a:ext cx="2960536" cy="2927349"/>
            <a:chOff x="9231464" y="3930651"/>
            <a:chExt cx="2960536" cy="2927349"/>
          </a:xfrm>
        </p:grpSpPr>
        <p:sp>
          <p:nvSpPr>
            <p:cNvPr id="4" name="Rectangle 3">
              <a:extLst>
                <a:ext uri="{FF2B5EF4-FFF2-40B4-BE49-F238E27FC236}">
                  <a16:creationId xmlns:a16="http://schemas.microsoft.com/office/drawing/2014/main" id="{FEB38C9B-8FCC-0B71-27A9-6CF3CCE3726F}"/>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41DCDCE-C1F7-41D0-D489-3E74D4DD084D}"/>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2CA4D4-C90C-3B46-CAE5-CA72DE7F0518}"/>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07440-16A9-28E7-184F-93BFC8C2CFFA}"/>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8941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E24C4D2C-75D2-0065-390D-EEAB4636D47F}"/>
              </a:ext>
            </a:extLst>
          </p:cNvPr>
          <p:cNvGrpSpPr/>
          <p:nvPr userDrawn="1"/>
        </p:nvGrpSpPr>
        <p:grpSpPr>
          <a:xfrm>
            <a:off x="9231464" y="3930651"/>
            <a:ext cx="2960536" cy="2927349"/>
            <a:chOff x="9231464" y="3930651"/>
            <a:chExt cx="2960536" cy="2927349"/>
          </a:xfrm>
        </p:grpSpPr>
        <p:sp>
          <p:nvSpPr>
            <p:cNvPr id="4" name="Rectangle 3">
              <a:extLst>
                <a:ext uri="{FF2B5EF4-FFF2-40B4-BE49-F238E27FC236}">
                  <a16:creationId xmlns:a16="http://schemas.microsoft.com/office/drawing/2014/main" id="{18162397-372D-40D1-F11F-BD171F2FB7A2}"/>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97738F6-BE7E-1552-AF59-4E94D31655BD}"/>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3E02BD9-F20A-E287-A506-0ED4CEFF3F58}"/>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B11189-6E12-13A8-6F36-1E746B24C954}"/>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2020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grpSp>
        <p:nvGrpSpPr>
          <p:cNvPr id="4" name="Group 3">
            <a:extLst>
              <a:ext uri="{FF2B5EF4-FFF2-40B4-BE49-F238E27FC236}">
                <a16:creationId xmlns:a16="http://schemas.microsoft.com/office/drawing/2014/main" id="{76679FA9-662B-9C8C-E23D-210512E403ED}"/>
              </a:ext>
            </a:extLst>
          </p:cNvPr>
          <p:cNvGrpSpPr/>
          <p:nvPr userDrawn="1"/>
        </p:nvGrpSpPr>
        <p:grpSpPr>
          <a:xfrm>
            <a:off x="9231464" y="3930651"/>
            <a:ext cx="2960536" cy="2927349"/>
            <a:chOff x="9231464" y="3930651"/>
            <a:chExt cx="2960536" cy="2927349"/>
          </a:xfrm>
        </p:grpSpPr>
        <p:sp>
          <p:nvSpPr>
            <p:cNvPr id="5" name="Rectangle 4">
              <a:extLst>
                <a:ext uri="{FF2B5EF4-FFF2-40B4-BE49-F238E27FC236}">
                  <a16:creationId xmlns:a16="http://schemas.microsoft.com/office/drawing/2014/main" id="{7FACEA32-1FD4-9CBD-4C6D-C5953D994D9F}"/>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A3485FC-909A-3967-27FC-2B84AA2E0CA9}"/>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B53D937-4D9D-1095-611B-19FA83CC9F20}"/>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63EABB9-EEA0-32A5-B508-738A9EB1C85C}"/>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26840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tx1"/>
                </a:solidFill>
              </a:defRPr>
            </a:lvl1pPr>
          </a:lstStyle>
          <a:p>
            <a:r>
              <a:rPr lang="en-GB"/>
              <a:t>Click to add title</a:t>
            </a:r>
          </a:p>
        </p:txBody>
      </p:sp>
      <p:grpSp>
        <p:nvGrpSpPr>
          <p:cNvPr id="6" name="Group 5">
            <a:extLst>
              <a:ext uri="{FF2B5EF4-FFF2-40B4-BE49-F238E27FC236}">
                <a16:creationId xmlns:a16="http://schemas.microsoft.com/office/drawing/2014/main" id="{C746FF32-5FCA-03C0-98C9-3FB20D5BDB01}"/>
              </a:ext>
            </a:extLst>
          </p:cNvPr>
          <p:cNvGrpSpPr/>
          <p:nvPr userDrawn="1"/>
        </p:nvGrpSpPr>
        <p:grpSpPr>
          <a:xfrm>
            <a:off x="9231464" y="3930651"/>
            <a:ext cx="2960536" cy="2927349"/>
            <a:chOff x="9231464" y="3930651"/>
            <a:chExt cx="2960536" cy="2927349"/>
          </a:xfrm>
        </p:grpSpPr>
        <p:sp>
          <p:nvSpPr>
            <p:cNvPr id="7" name="Rectangle 6">
              <a:extLst>
                <a:ext uri="{FF2B5EF4-FFF2-40B4-BE49-F238E27FC236}">
                  <a16:creationId xmlns:a16="http://schemas.microsoft.com/office/drawing/2014/main" id="{8B1D4FD7-08F0-2894-4ADF-8E425F401EF7}"/>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A20EA8-FD9D-5D00-AAA1-831A9D229823}"/>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1D32A5D-0E78-C3CD-6D9E-65703737B543}"/>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48037AD-12EC-B8EC-A07C-3C60C54A590F}"/>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9499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grpSp>
        <p:nvGrpSpPr>
          <p:cNvPr id="4" name="Group 3">
            <a:extLst>
              <a:ext uri="{FF2B5EF4-FFF2-40B4-BE49-F238E27FC236}">
                <a16:creationId xmlns:a16="http://schemas.microsoft.com/office/drawing/2014/main" id="{A092B433-9A22-DF0F-3917-64AA89B39EB5}"/>
              </a:ext>
            </a:extLst>
          </p:cNvPr>
          <p:cNvGrpSpPr/>
          <p:nvPr userDrawn="1"/>
        </p:nvGrpSpPr>
        <p:grpSpPr>
          <a:xfrm>
            <a:off x="9231464" y="3930651"/>
            <a:ext cx="2960536" cy="2927349"/>
            <a:chOff x="9231464" y="3930651"/>
            <a:chExt cx="2960536" cy="2927349"/>
          </a:xfrm>
        </p:grpSpPr>
        <p:sp>
          <p:nvSpPr>
            <p:cNvPr id="8" name="Rectangle 7">
              <a:extLst>
                <a:ext uri="{FF2B5EF4-FFF2-40B4-BE49-F238E27FC236}">
                  <a16:creationId xmlns:a16="http://schemas.microsoft.com/office/drawing/2014/main" id="{ABFA03AE-0751-11E5-6BFE-892A28CECE83}"/>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BE337D-052F-2EE2-EAF6-4A7D78216A0F}"/>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4F2A29E-CBAD-13C6-DC2E-5594ED11D446}"/>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07DC19C-4A86-94E6-B8AC-2E3565FBE17A}"/>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3428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chemeClr val="bg1"/>
                </a:solidFill>
              </a:defRPr>
            </a:lvl1pPr>
          </a:lstStyle>
          <a:p>
            <a:r>
              <a:rPr lang="en-GB"/>
              <a:t>Presentation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a:t>
            </a:r>
          </a:p>
        </p:txBody>
      </p:sp>
    </p:spTree>
    <p:extLst>
      <p:ext uri="{BB962C8B-B14F-4D97-AF65-F5344CB8AC3E}">
        <p14:creationId xmlns:p14="http://schemas.microsoft.com/office/powerpoint/2010/main" val="295797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2365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tx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Rectangle 2">
            <a:extLst>
              <a:ext uri="{FF2B5EF4-FFF2-40B4-BE49-F238E27FC236}">
                <a16:creationId xmlns:a16="http://schemas.microsoft.com/office/drawing/2014/main" id="{2466DB9E-7A66-0DCE-14C5-5269C6887027}"/>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Tree>
    <p:extLst>
      <p:ext uri="{BB962C8B-B14F-4D97-AF65-F5344CB8AC3E}">
        <p14:creationId xmlns:p14="http://schemas.microsoft.com/office/powerpoint/2010/main" val="65119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tx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Rectangle 2">
            <a:extLst>
              <a:ext uri="{FF2B5EF4-FFF2-40B4-BE49-F238E27FC236}">
                <a16:creationId xmlns:a16="http://schemas.microsoft.com/office/drawing/2014/main" id="{2466DB9E-7A66-0DCE-14C5-5269C6887027}"/>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Tree>
    <p:extLst>
      <p:ext uri="{BB962C8B-B14F-4D97-AF65-F5344CB8AC3E}">
        <p14:creationId xmlns:p14="http://schemas.microsoft.com/office/powerpoint/2010/main" val="27639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158819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658700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1412640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0D63A4-9900-0C26-B11C-2882EC0E47CC}"/>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8" name="Title Placeholder 6">
            <a:extLst>
              <a:ext uri="{FF2B5EF4-FFF2-40B4-BE49-F238E27FC236}">
                <a16:creationId xmlns:a16="http://schemas.microsoft.com/office/drawing/2014/main" id="{38CDF813-AE46-AE39-9279-C1F133F3B9B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148198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37850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161353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B98AE738-3F3E-44B2-EBDA-A555C44807AC}"/>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5192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chemeClr val="bg1"/>
                </a:solidFill>
              </a:defRPr>
            </a:lvl1pPr>
          </a:lstStyle>
          <a:p>
            <a:r>
              <a:rPr lang="en-GB"/>
              <a:t>Section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44556"/>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subtitle</a:t>
            </a:r>
          </a:p>
        </p:txBody>
      </p:sp>
      <p:sp>
        <p:nvSpPr>
          <p:cNvPr id="7" name="Rectangle 6">
            <a:extLst>
              <a:ext uri="{FF2B5EF4-FFF2-40B4-BE49-F238E27FC236}">
                <a16:creationId xmlns:a16="http://schemas.microsoft.com/office/drawing/2014/main" id="{D325CEFF-6637-AEB7-AC40-0B45FBEC531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grpSp>
        <p:nvGrpSpPr>
          <p:cNvPr id="4" name="Group 3">
            <a:extLst>
              <a:ext uri="{FF2B5EF4-FFF2-40B4-BE49-F238E27FC236}">
                <a16:creationId xmlns:a16="http://schemas.microsoft.com/office/drawing/2014/main" id="{2D21DDF9-A387-0B5D-70CE-EF241AC46FB1}"/>
              </a:ext>
            </a:extLst>
          </p:cNvPr>
          <p:cNvGrpSpPr/>
          <p:nvPr userDrawn="1"/>
        </p:nvGrpSpPr>
        <p:grpSpPr>
          <a:xfrm>
            <a:off x="9231464" y="3930651"/>
            <a:ext cx="2960536" cy="2927349"/>
            <a:chOff x="9231464" y="3930651"/>
            <a:chExt cx="2960536" cy="2927349"/>
          </a:xfrm>
        </p:grpSpPr>
        <p:sp>
          <p:nvSpPr>
            <p:cNvPr id="6" name="Rectangle 5">
              <a:extLst>
                <a:ext uri="{FF2B5EF4-FFF2-40B4-BE49-F238E27FC236}">
                  <a16:creationId xmlns:a16="http://schemas.microsoft.com/office/drawing/2014/main" id="{0B919970-09FF-46CC-864B-509AE962CB41}"/>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2869EB4-11EB-6FCD-02AB-8DCDD87A462E}"/>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3126051-2BE3-8561-0E2F-44CBDB1AF02B}"/>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57B65F7-BF27-3D30-820F-27AFB8398DBD}"/>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95BE6AF4-AD4D-5547-1535-175D542779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9737" y="5182263"/>
            <a:ext cx="2555333" cy="1341550"/>
          </a:xfrm>
          <a:prstGeom prst="rect">
            <a:avLst/>
          </a:prstGeom>
        </p:spPr>
      </p:pic>
      <p:pic>
        <p:nvPicPr>
          <p:cNvPr id="10" name="Picture 9" descr="A black and white sign with white text&#10;&#10;AI-generated content may be incorrect.">
            <a:extLst>
              <a:ext uri="{FF2B5EF4-FFF2-40B4-BE49-F238E27FC236}">
                <a16:creationId xmlns:a16="http://schemas.microsoft.com/office/drawing/2014/main" id="{F517B3BE-C5BA-85C1-DB4D-CAD15582C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2942" y="164471"/>
            <a:ext cx="3964493" cy="979230"/>
          </a:xfrm>
          <a:prstGeom prst="rect">
            <a:avLst/>
          </a:prstGeom>
        </p:spPr>
      </p:pic>
    </p:spTree>
    <p:extLst>
      <p:ext uri="{BB962C8B-B14F-4D97-AF65-F5344CB8AC3E}">
        <p14:creationId xmlns:p14="http://schemas.microsoft.com/office/powerpoint/2010/main" val="196827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B98AE738-3F3E-44B2-EBDA-A555C44807AC}"/>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6265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text e.g. what’s next</a:t>
            </a:r>
          </a:p>
        </p:txBody>
      </p:sp>
      <p:pic>
        <p:nvPicPr>
          <p:cNvPr id="5" name="Picture 4" descr="A black and white sign with white text&#10;&#10;AI-generated content may be incorrect.">
            <a:extLst>
              <a:ext uri="{FF2B5EF4-FFF2-40B4-BE49-F238E27FC236}">
                <a16:creationId xmlns:a16="http://schemas.microsoft.com/office/drawing/2014/main" id="{40720C61-1939-12EE-C002-69F502ABD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942" y="164471"/>
            <a:ext cx="3964493" cy="979230"/>
          </a:xfrm>
          <a:prstGeom prst="rect">
            <a:avLst/>
          </a:prstGeom>
        </p:spPr>
      </p:pic>
      <p:pic>
        <p:nvPicPr>
          <p:cNvPr id="6" name="Picture 5" descr="A black and white logo&#10;&#10;AI-generated content may be incorrect.">
            <a:extLst>
              <a:ext uri="{FF2B5EF4-FFF2-40B4-BE49-F238E27FC236}">
                <a16:creationId xmlns:a16="http://schemas.microsoft.com/office/drawing/2014/main" id="{053AFEBB-2A4D-D82A-102E-6D4BDC229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0553" y="3993038"/>
            <a:ext cx="5710686" cy="2478437"/>
          </a:xfrm>
          <a:prstGeom prst="rect">
            <a:avLst/>
          </a:prstGeom>
        </p:spPr>
      </p:pic>
    </p:spTree>
    <p:extLst>
      <p:ext uri="{BB962C8B-B14F-4D97-AF65-F5344CB8AC3E}">
        <p14:creationId xmlns:p14="http://schemas.microsoft.com/office/powerpoint/2010/main" val="285592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AA5F2E10-3E2D-30B1-593B-5EE9CDA0B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942" y="164471"/>
            <a:ext cx="3964493" cy="979230"/>
          </a:xfrm>
          <a:prstGeom prst="rect">
            <a:avLst/>
          </a:prstGeom>
        </p:spPr>
      </p:pic>
      <p:pic>
        <p:nvPicPr>
          <p:cNvPr id="3" name="Picture 2" descr="A black and white logo&#10;&#10;AI-generated content may be incorrect.">
            <a:extLst>
              <a:ext uri="{FF2B5EF4-FFF2-40B4-BE49-F238E27FC236}">
                <a16:creationId xmlns:a16="http://schemas.microsoft.com/office/drawing/2014/main" id="{1B44F1DB-3AC3-F86D-C5CD-531D376E74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783" y="4946568"/>
            <a:ext cx="3950896" cy="1714688"/>
          </a:xfrm>
          <a:prstGeom prst="rect">
            <a:avLst/>
          </a:prstGeom>
        </p:spPr>
      </p:pic>
    </p:spTree>
    <p:extLst>
      <p:ext uri="{BB962C8B-B14F-4D97-AF65-F5344CB8AC3E}">
        <p14:creationId xmlns:p14="http://schemas.microsoft.com/office/powerpoint/2010/main" val="3127261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p>
            <a:pPr lvl="0"/>
            <a:r>
              <a:rPr lang="en-US"/>
              <a:t>Click to edit Master text styles</a:t>
            </a:r>
          </a:p>
        </p:txBody>
      </p:sp>
      <p:sp>
        <p:nvSpPr>
          <p:cNvPr id="10" name="Rectangle 9">
            <a:extLst>
              <a:ext uri="{FF2B5EF4-FFF2-40B4-BE49-F238E27FC236}">
                <a16:creationId xmlns:a16="http://schemas.microsoft.com/office/drawing/2014/main" id="{B2D4FCCA-585D-5BB7-D0DD-E31F43EC6D18}"/>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506106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48602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301720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98845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03500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13890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tats: 33/33/3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accent1"/>
                </a:solidFill>
              </a:defRPr>
            </a:lvl1pPr>
          </a:lstStyle>
          <a:p>
            <a:pPr lvl="0"/>
            <a:r>
              <a:rPr lang="en-GB"/>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accent1"/>
                </a:solidFill>
              </a:defRPr>
            </a:lvl1pPr>
          </a:lstStyle>
          <a:p>
            <a:pPr lvl="0"/>
            <a:r>
              <a:rPr lang="en-GB"/>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accent1"/>
                </a:solidFill>
              </a:defRPr>
            </a:lvl1pPr>
          </a:lstStyle>
          <a:p>
            <a:pPr lvl="0"/>
            <a:r>
              <a:rPr lang="en-GB"/>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spTree>
    <p:extLst>
      <p:ext uri="{BB962C8B-B14F-4D97-AF65-F5344CB8AC3E}">
        <p14:creationId xmlns:p14="http://schemas.microsoft.com/office/powerpoint/2010/main" val="7135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lvl1pPr>
              <a:defRPr>
                <a:solidFill>
                  <a:schemeClr val="bg1"/>
                </a:solidFill>
              </a:defRPr>
            </a:lvl1pPr>
          </a:lstStyle>
          <a:p>
            <a:pPr lvl="0"/>
            <a:r>
              <a:rPr lang="en-US"/>
              <a:t>Click to edit Master text styles</a:t>
            </a: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30746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tats: 3x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accent1"/>
                </a:solidFill>
              </a:defRPr>
            </a:lvl1pPr>
          </a:lstStyle>
          <a:p>
            <a:pPr lvl="0"/>
            <a:r>
              <a:rPr lang="en-GB"/>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accent1"/>
                </a:solidFill>
              </a:defRPr>
            </a:lvl1pPr>
          </a:lstStyle>
          <a:p>
            <a:pPr lvl="0"/>
            <a:r>
              <a:rPr lang="en-GB"/>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accent1"/>
                </a:solidFill>
              </a:defRPr>
            </a:lvl1pPr>
          </a:lstStyle>
          <a:p>
            <a:pPr lvl="0"/>
            <a:r>
              <a:rPr lang="en-GB"/>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accent1"/>
                </a:solidFill>
              </a:defRPr>
            </a:lvl1pPr>
          </a:lstStyle>
          <a:p>
            <a:pPr lvl="0"/>
            <a:r>
              <a:rPr lang="en-GB"/>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accent1"/>
                </a:solidFill>
              </a:defRPr>
            </a:lvl1pPr>
          </a:lstStyle>
          <a:p>
            <a:pPr lvl="0"/>
            <a:r>
              <a:rPr lang="en-GB"/>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accent1"/>
                </a:solidFill>
              </a:defRPr>
            </a:lvl1pPr>
          </a:lstStyle>
          <a:p>
            <a:pPr lvl="0"/>
            <a:r>
              <a:rPr lang="en-GB"/>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spTree>
    <p:extLst>
      <p:ext uri="{BB962C8B-B14F-4D97-AF65-F5344CB8AC3E}">
        <p14:creationId xmlns:p14="http://schemas.microsoft.com/office/powerpoint/2010/main" val="160270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cons: 33/33/3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Tree>
    <p:extLst>
      <p:ext uri="{BB962C8B-B14F-4D97-AF65-F5344CB8AC3E}">
        <p14:creationId xmlns:p14="http://schemas.microsoft.com/office/powerpoint/2010/main" val="3611253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cons: 2x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7318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7318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0" name="Oval 29">
            <a:extLst>
              <a:ext uri="{FF2B5EF4-FFF2-40B4-BE49-F238E27FC236}">
                <a16:creationId xmlns:a16="http://schemas.microsoft.com/office/drawing/2014/main" id="{33F549EF-64F2-1B09-7F03-24DE45D4B2A6}"/>
              </a:ext>
            </a:extLst>
          </p:cNvPr>
          <p:cNvSpPr>
            <a:spLocks noChangeAspect="1"/>
          </p:cNvSpPr>
          <p:nvPr userDrawn="1"/>
        </p:nvSpPr>
        <p:spPr>
          <a:xfrm>
            <a:off x="64849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61A1BB1-71AE-B2DD-B7CD-4C5327393F03}"/>
              </a:ext>
            </a:extLst>
          </p:cNvPr>
          <p:cNvSpPr txBox="1"/>
          <p:nvPr userDrawn="1"/>
        </p:nvSpPr>
        <p:spPr>
          <a:xfrm>
            <a:off x="64849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3" name="Oval 32">
            <a:extLst>
              <a:ext uri="{FF2B5EF4-FFF2-40B4-BE49-F238E27FC236}">
                <a16:creationId xmlns:a16="http://schemas.microsoft.com/office/drawing/2014/main" id="{312CDE01-0921-44D4-B114-ED23705D4D96}"/>
              </a:ext>
            </a:extLst>
          </p:cNvPr>
          <p:cNvSpPr>
            <a:spLocks noChangeAspect="1"/>
          </p:cNvSpPr>
          <p:nvPr userDrawn="1"/>
        </p:nvSpPr>
        <p:spPr>
          <a:xfrm>
            <a:off x="7318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7CD71A4-5AD1-195A-F04A-D67BEC47DD64}"/>
              </a:ext>
            </a:extLst>
          </p:cNvPr>
          <p:cNvSpPr txBox="1"/>
          <p:nvPr userDrawn="1"/>
        </p:nvSpPr>
        <p:spPr>
          <a:xfrm>
            <a:off x="7318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6" name="Oval 35">
            <a:extLst>
              <a:ext uri="{FF2B5EF4-FFF2-40B4-BE49-F238E27FC236}">
                <a16:creationId xmlns:a16="http://schemas.microsoft.com/office/drawing/2014/main" id="{CF5BCED6-4726-C81A-3012-8C521E41F9CE}"/>
              </a:ext>
            </a:extLst>
          </p:cNvPr>
          <p:cNvSpPr>
            <a:spLocks noChangeAspect="1"/>
          </p:cNvSpPr>
          <p:nvPr userDrawn="1"/>
        </p:nvSpPr>
        <p:spPr>
          <a:xfrm>
            <a:off x="64849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E74AF041-A893-A704-F2ED-3756F6C53629}"/>
              </a:ext>
            </a:extLst>
          </p:cNvPr>
          <p:cNvSpPr txBox="1"/>
          <p:nvPr userDrawn="1"/>
        </p:nvSpPr>
        <p:spPr>
          <a:xfrm>
            <a:off x="64849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39" name="Oval 38">
            <a:extLst>
              <a:ext uri="{FF2B5EF4-FFF2-40B4-BE49-F238E27FC236}">
                <a16:creationId xmlns:a16="http://schemas.microsoft.com/office/drawing/2014/main" id="{9E1F90C7-0549-7355-5EB4-8456966F4FDB}"/>
              </a:ext>
            </a:extLst>
          </p:cNvPr>
          <p:cNvSpPr>
            <a:spLocks noChangeAspect="1"/>
          </p:cNvSpPr>
          <p:nvPr userDrawn="1"/>
        </p:nvSpPr>
        <p:spPr>
          <a:xfrm>
            <a:off x="7318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90234FA-0C28-C184-9ADD-9104DC3FDD7F}"/>
              </a:ext>
            </a:extLst>
          </p:cNvPr>
          <p:cNvSpPr txBox="1"/>
          <p:nvPr userDrawn="1"/>
        </p:nvSpPr>
        <p:spPr>
          <a:xfrm>
            <a:off x="7318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sp>
        <p:nvSpPr>
          <p:cNvPr id="42" name="Oval 41">
            <a:extLst>
              <a:ext uri="{FF2B5EF4-FFF2-40B4-BE49-F238E27FC236}">
                <a16:creationId xmlns:a16="http://schemas.microsoft.com/office/drawing/2014/main" id="{535381D7-04B9-B476-8D73-2C03639B2AFE}"/>
              </a:ext>
            </a:extLst>
          </p:cNvPr>
          <p:cNvSpPr>
            <a:spLocks noChangeAspect="1"/>
          </p:cNvSpPr>
          <p:nvPr userDrawn="1"/>
        </p:nvSpPr>
        <p:spPr>
          <a:xfrm>
            <a:off x="64849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96760BE-F280-169E-4B63-AAD6BD7153F1}"/>
              </a:ext>
            </a:extLst>
          </p:cNvPr>
          <p:cNvSpPr txBox="1"/>
          <p:nvPr userDrawn="1"/>
        </p:nvSpPr>
        <p:spPr>
          <a:xfrm>
            <a:off x="64849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Tree>
    <p:extLst>
      <p:ext uri="{BB962C8B-B14F-4D97-AF65-F5344CB8AC3E}">
        <p14:creationId xmlns:p14="http://schemas.microsoft.com/office/powerpoint/2010/main" val="1070371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809295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2045954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494275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356763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Rectangle 1">
            <a:extLst>
              <a:ext uri="{FF2B5EF4-FFF2-40B4-BE49-F238E27FC236}">
                <a16:creationId xmlns:a16="http://schemas.microsoft.com/office/drawing/2014/main" id="{0AE14379-AF3A-DFB0-0AC7-E537582E9582}"/>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tx1"/>
                </a:solidFill>
              </a:defRPr>
            </a:lvl1pPr>
          </a:lstStyle>
          <a:p>
            <a:r>
              <a:rPr lang="en-GB"/>
              <a:t>Click to add title</a:t>
            </a:r>
          </a:p>
        </p:txBody>
      </p:sp>
    </p:spTree>
    <p:extLst>
      <p:ext uri="{BB962C8B-B14F-4D97-AF65-F5344CB8AC3E}">
        <p14:creationId xmlns:p14="http://schemas.microsoft.com/office/powerpoint/2010/main" val="42909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910936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53648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8E3DC274-555B-96EA-D209-AA7614BE380E}"/>
              </a:ext>
            </a:extLst>
          </p:cNvPr>
          <p:cNvGrpSpPr/>
          <p:nvPr userDrawn="1"/>
        </p:nvGrpSpPr>
        <p:grpSpPr>
          <a:xfrm>
            <a:off x="9231464" y="3930651"/>
            <a:ext cx="2960536" cy="2927349"/>
            <a:chOff x="9231464" y="3930651"/>
            <a:chExt cx="2960536" cy="2927349"/>
          </a:xfrm>
        </p:grpSpPr>
        <p:sp>
          <p:nvSpPr>
            <p:cNvPr id="5" name="Rectangle 4">
              <a:extLst>
                <a:ext uri="{FF2B5EF4-FFF2-40B4-BE49-F238E27FC236}">
                  <a16:creationId xmlns:a16="http://schemas.microsoft.com/office/drawing/2014/main" id="{33C4BC81-E537-5F26-82B4-C24E3DF820EF}"/>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A567AA-C261-866D-4177-C86093F44E93}"/>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BD1DB3B-1505-C70A-BC9C-939912EECE01}"/>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AFDE49-9D53-0412-A074-23FE9A08DF67}"/>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400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tx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Rectangle 2">
            <a:extLst>
              <a:ext uri="{FF2B5EF4-FFF2-40B4-BE49-F238E27FC236}">
                <a16:creationId xmlns:a16="http://schemas.microsoft.com/office/drawing/2014/main" id="{2466DB9E-7A66-0DCE-14C5-5269C6887027}"/>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Tree>
    <p:extLst>
      <p:ext uri="{BB962C8B-B14F-4D97-AF65-F5344CB8AC3E}">
        <p14:creationId xmlns:p14="http://schemas.microsoft.com/office/powerpoint/2010/main" val="2218434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tx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Rectangle 2">
            <a:extLst>
              <a:ext uri="{FF2B5EF4-FFF2-40B4-BE49-F238E27FC236}">
                <a16:creationId xmlns:a16="http://schemas.microsoft.com/office/drawing/2014/main" id="{2466DB9E-7A66-0DCE-14C5-5269C6887027}"/>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Tree>
    <p:extLst>
      <p:ext uri="{BB962C8B-B14F-4D97-AF65-F5344CB8AC3E}">
        <p14:creationId xmlns:p14="http://schemas.microsoft.com/office/powerpoint/2010/main" val="655334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Tree>
    <p:extLst>
      <p:ext uri="{BB962C8B-B14F-4D97-AF65-F5344CB8AC3E}">
        <p14:creationId xmlns:p14="http://schemas.microsoft.com/office/powerpoint/2010/main" val="392607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92221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332174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24914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74866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B98AE738-3F3E-44B2-EBDA-A555C44807AC}"/>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54769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B98AE738-3F3E-44B2-EBDA-A555C44807AC}"/>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250728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Supporting text e.g. what’s next</a:t>
            </a:r>
          </a:p>
        </p:txBody>
      </p:sp>
      <p:sp>
        <p:nvSpPr>
          <p:cNvPr id="4" name="TextBox 3">
            <a:extLst>
              <a:ext uri="{FF2B5EF4-FFF2-40B4-BE49-F238E27FC236}">
                <a16:creationId xmlns:a16="http://schemas.microsoft.com/office/drawing/2014/main" id="{E98518E5-0539-D93E-1E5A-971C4E36DE99}"/>
              </a:ext>
            </a:extLst>
          </p:cNvPr>
          <p:cNvSpPr txBox="1"/>
          <p:nvPr userDrawn="1"/>
        </p:nvSpPr>
        <p:spPr>
          <a:xfrm>
            <a:off x="9224442" y="6048401"/>
            <a:ext cx="2235720" cy="230832"/>
          </a:xfrm>
          <a:prstGeom prst="rect">
            <a:avLst/>
          </a:prstGeom>
          <a:noFill/>
        </p:spPr>
        <p:txBody>
          <a:bodyPr wrap="square" lIns="0" tIns="0" rIns="0" bIns="0" rtlCol="0" anchor="b" anchorCtr="0">
            <a:spAutoFit/>
          </a:bodyPr>
          <a:lstStyle/>
          <a:p>
            <a:pPr algn="r"/>
            <a:r>
              <a:rPr lang="en-GB" sz="1500">
                <a:solidFill>
                  <a:schemeClr val="bg1"/>
                </a:solidFill>
              </a:rPr>
              <a:t>herts.ac.uk</a:t>
            </a:r>
          </a:p>
        </p:txBody>
      </p:sp>
      <p:pic>
        <p:nvPicPr>
          <p:cNvPr id="5" name="Picture 4" descr="A black and white sign with white text&#10;&#10;AI-generated content may be incorrect.">
            <a:extLst>
              <a:ext uri="{FF2B5EF4-FFF2-40B4-BE49-F238E27FC236}">
                <a16:creationId xmlns:a16="http://schemas.microsoft.com/office/drawing/2014/main" id="{6D92B4BB-3FBC-4D21-CE1F-A81526D21B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8761" y="465824"/>
            <a:ext cx="3443619" cy="704325"/>
          </a:xfrm>
          <a:prstGeom prst="rect">
            <a:avLst/>
          </a:prstGeom>
        </p:spPr>
      </p:pic>
      <p:pic>
        <p:nvPicPr>
          <p:cNvPr id="6" name="Picture 5" descr="A black and white logo&#10;&#10;AI-generated content may be incorrect.">
            <a:extLst>
              <a:ext uri="{FF2B5EF4-FFF2-40B4-BE49-F238E27FC236}">
                <a16:creationId xmlns:a16="http://schemas.microsoft.com/office/drawing/2014/main" id="{72BE1452-1F20-005B-8BC3-9EB161CAEA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168" y="4139687"/>
            <a:ext cx="5710686" cy="2478437"/>
          </a:xfrm>
          <a:prstGeom prst="rect">
            <a:avLst/>
          </a:prstGeom>
        </p:spPr>
      </p:pic>
    </p:spTree>
    <p:extLst>
      <p:ext uri="{BB962C8B-B14F-4D97-AF65-F5344CB8AC3E}">
        <p14:creationId xmlns:p14="http://schemas.microsoft.com/office/powerpoint/2010/main" val="40875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grpSp>
        <p:nvGrpSpPr>
          <p:cNvPr id="5" name="Group 4">
            <a:extLst>
              <a:ext uri="{FF2B5EF4-FFF2-40B4-BE49-F238E27FC236}">
                <a16:creationId xmlns:a16="http://schemas.microsoft.com/office/drawing/2014/main" id="{A9864B2C-0B18-F569-B1F0-F3E51859479A}"/>
              </a:ext>
            </a:extLst>
          </p:cNvPr>
          <p:cNvGrpSpPr/>
          <p:nvPr userDrawn="1"/>
        </p:nvGrpSpPr>
        <p:grpSpPr>
          <a:xfrm>
            <a:off x="9231464" y="3930651"/>
            <a:ext cx="2960536" cy="2927349"/>
            <a:chOff x="9231464" y="3930651"/>
            <a:chExt cx="2960536" cy="2927349"/>
          </a:xfrm>
        </p:grpSpPr>
        <p:sp>
          <p:nvSpPr>
            <p:cNvPr id="7" name="Rectangle 6">
              <a:extLst>
                <a:ext uri="{FF2B5EF4-FFF2-40B4-BE49-F238E27FC236}">
                  <a16:creationId xmlns:a16="http://schemas.microsoft.com/office/drawing/2014/main" id="{44583BF8-C51C-FF47-3D1E-67607CBB730B}"/>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58A4AD1-EE50-EFCB-9140-CA575952D4B9}"/>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06B3B08-4DE2-0DEB-D598-0D623629D48B}"/>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DDC48FA-07E3-09FE-B61E-294D480634F1}"/>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49167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4154006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3485799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2359384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238572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7D3C2AE1-A779-49DB-9F8E-1ABB7F6F73FD}"/>
              </a:ext>
            </a:extLst>
          </p:cNvPr>
          <p:cNvGrpSpPr/>
          <p:nvPr userDrawn="1"/>
        </p:nvGrpSpPr>
        <p:grpSpPr>
          <a:xfrm>
            <a:off x="9231464" y="3930651"/>
            <a:ext cx="2960536" cy="2927349"/>
            <a:chOff x="9231464" y="3930651"/>
            <a:chExt cx="2960536" cy="2927349"/>
          </a:xfrm>
        </p:grpSpPr>
        <p:sp>
          <p:nvSpPr>
            <p:cNvPr id="5" name="Rectangle 4">
              <a:extLst>
                <a:ext uri="{FF2B5EF4-FFF2-40B4-BE49-F238E27FC236}">
                  <a16:creationId xmlns:a16="http://schemas.microsoft.com/office/drawing/2014/main" id="{27B4B904-B730-D7CE-4220-0361EA214124}"/>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C3822F-1DE2-B3B9-D1BA-B3DEFB9CA816}"/>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F055EF9-BCE9-849C-D4F4-4067C4E5D85D}"/>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63DE9A9-7882-EC29-5DE4-766A9A8A7973}"/>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8856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160CA482-7A8C-98FB-EB9A-C09392F9F6DF}"/>
              </a:ext>
            </a:extLst>
          </p:cNvPr>
          <p:cNvGrpSpPr/>
          <p:nvPr userDrawn="1"/>
        </p:nvGrpSpPr>
        <p:grpSpPr>
          <a:xfrm>
            <a:off x="9231464" y="3930651"/>
            <a:ext cx="2960536" cy="2927349"/>
            <a:chOff x="9231464" y="3930651"/>
            <a:chExt cx="2960536" cy="2927349"/>
          </a:xfrm>
        </p:grpSpPr>
        <p:sp>
          <p:nvSpPr>
            <p:cNvPr id="6" name="Rectangle 5">
              <a:extLst>
                <a:ext uri="{FF2B5EF4-FFF2-40B4-BE49-F238E27FC236}">
                  <a16:creationId xmlns:a16="http://schemas.microsoft.com/office/drawing/2014/main" id="{DE32EB5A-253F-CBC3-4D9F-7E4AB394DAD5}"/>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4340BC0-099E-4843-F440-3C2A712BE4A9}"/>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886C8DD-C7FE-96B1-8E83-07F505C166BF}"/>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F663665-F7D2-1FA3-FFEE-AD3C3D526348}"/>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1916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B1CC9449-69BE-AEF1-9E33-060495A481CE}"/>
              </a:ext>
            </a:extLst>
          </p:cNvPr>
          <p:cNvSpPr/>
          <p:nvPr userDrawn="1"/>
        </p:nvSpPr>
        <p:spPr>
          <a:xfrm>
            <a:off x="0" y="0"/>
            <a:ext cx="12192000" cy="140400"/>
          </a:xfrm>
          <a:prstGeom prst="rect">
            <a:avLst/>
          </a:prstGeom>
          <a:solidFill>
            <a:srgbClr val="9A4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grpSp>
        <p:nvGrpSpPr>
          <p:cNvPr id="2" name="Group 1">
            <a:extLst>
              <a:ext uri="{FF2B5EF4-FFF2-40B4-BE49-F238E27FC236}">
                <a16:creationId xmlns:a16="http://schemas.microsoft.com/office/drawing/2014/main" id="{6F337B24-E926-FA3E-ED0C-4946099039C0}"/>
              </a:ext>
            </a:extLst>
          </p:cNvPr>
          <p:cNvGrpSpPr/>
          <p:nvPr userDrawn="1"/>
        </p:nvGrpSpPr>
        <p:grpSpPr>
          <a:xfrm>
            <a:off x="9231464" y="3930651"/>
            <a:ext cx="2960536" cy="2927349"/>
            <a:chOff x="9231464" y="3930651"/>
            <a:chExt cx="2960536" cy="2927349"/>
          </a:xfrm>
        </p:grpSpPr>
        <p:sp>
          <p:nvSpPr>
            <p:cNvPr id="4" name="Rectangle 3">
              <a:extLst>
                <a:ext uri="{FF2B5EF4-FFF2-40B4-BE49-F238E27FC236}">
                  <a16:creationId xmlns:a16="http://schemas.microsoft.com/office/drawing/2014/main" id="{52FF5AD8-10F4-2E76-28F2-988505813A38}"/>
                </a:ext>
              </a:extLst>
            </p:cNvPr>
            <p:cNvSpPr/>
            <p:nvPr userDrawn="1"/>
          </p:nvSpPr>
          <p:spPr>
            <a:xfrm>
              <a:off x="10633544" y="4687294"/>
              <a:ext cx="779228" cy="2170706"/>
            </a:xfrm>
            <a:prstGeom prst="rect">
              <a:avLst/>
            </a:prstGeom>
            <a:gradFill>
              <a:gsLst>
                <a:gs pos="0">
                  <a:srgbClr val="9A64CF"/>
                </a:gs>
                <a:gs pos="74000">
                  <a:schemeClr val="accent4">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B9382BC-E8A9-62FC-D314-55CC484853A4}"/>
                </a:ext>
              </a:extLst>
            </p:cNvPr>
            <p:cNvSpPr/>
            <p:nvPr userDrawn="1"/>
          </p:nvSpPr>
          <p:spPr>
            <a:xfrm>
              <a:off x="11412772" y="3930651"/>
              <a:ext cx="779228" cy="2927349"/>
            </a:xfrm>
            <a:prstGeom prst="rect">
              <a:avLst/>
            </a:prstGeom>
            <a:gradFill>
              <a:gsLst>
                <a:gs pos="0">
                  <a:srgbClr val="FFC000"/>
                </a:gs>
                <a:gs pos="74000">
                  <a:schemeClr val="accent3">
                    <a:lumMod val="60000"/>
                    <a:lumOff val="40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A2838F2-1CEF-CC2A-5CD8-E9D4EC8F089A}"/>
                </a:ext>
              </a:extLst>
            </p:cNvPr>
            <p:cNvSpPr/>
            <p:nvPr userDrawn="1"/>
          </p:nvSpPr>
          <p:spPr>
            <a:xfrm>
              <a:off x="9231464" y="5192202"/>
              <a:ext cx="1410031" cy="127221"/>
            </a:xfrm>
            <a:prstGeom prst="rect">
              <a:avLst/>
            </a:prstGeom>
            <a:gradFill flip="none" rotWithShape="1">
              <a:gsLst>
                <a:gs pos="0">
                  <a:srgbClr val="1DE1BC"/>
                </a:gs>
                <a:gs pos="46000">
                  <a:schemeClr val="accent5">
                    <a:lumMod val="95000"/>
                    <a:lumOff val="5000"/>
                  </a:schemeClr>
                </a:gs>
                <a:gs pos="80000">
                  <a:srgbClr val="649FDA"/>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7309DFC-BD3B-DDDE-83EE-9D1BAC611A18}"/>
                </a:ext>
              </a:extLst>
            </p:cNvPr>
            <p:cNvSpPr/>
            <p:nvPr userDrawn="1"/>
          </p:nvSpPr>
          <p:spPr>
            <a:xfrm>
              <a:off x="11412772" y="5182263"/>
              <a:ext cx="544664" cy="127221"/>
            </a:xfrm>
            <a:prstGeom prst="rect">
              <a:avLst/>
            </a:prstGeom>
            <a:gradFill flip="none" rotWithShape="1">
              <a:gsLst>
                <a:gs pos="0">
                  <a:srgbClr val="649FDA"/>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15222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080A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2F3FB-3941-B1B0-81AF-09F9A0409923}"/>
              </a:ext>
            </a:extLst>
          </p:cNvPr>
          <p:cNvSpPr>
            <a:spLocks noGrp="1"/>
          </p:cNvSpPr>
          <p:nvPr>
            <p:ph type="body" idx="1"/>
          </p:nvPr>
        </p:nvSpPr>
        <p:spPr>
          <a:xfrm>
            <a:off x="731838" y="1341438"/>
            <a:ext cx="10728324" cy="48958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6">
            <a:extLst>
              <a:ext uri="{FF2B5EF4-FFF2-40B4-BE49-F238E27FC236}">
                <a16:creationId xmlns:a16="http://schemas.microsoft.com/office/drawing/2014/main" id="{A22F8008-8A6A-5B08-639A-CDB7264BD9E9}"/>
              </a:ext>
            </a:extLst>
          </p:cNvPr>
          <p:cNvSpPr>
            <a:spLocks noGrp="1"/>
          </p:cNvSpPr>
          <p:nvPr>
            <p:ph type="title"/>
          </p:nvPr>
        </p:nvSpPr>
        <p:spPr>
          <a:xfrm>
            <a:off x="731838" y="622238"/>
            <a:ext cx="9869901" cy="415498"/>
          </a:xfrm>
          <a:prstGeom prst="rect">
            <a:avLst/>
          </a:prstGeom>
        </p:spPr>
        <p:txBody>
          <a:bodyPr vert="horz" lIns="0" tIns="0" rIns="0" bIns="0" rtlCol="0" anchor="t" anchorCtr="0">
            <a:spAutoFit/>
          </a:bodyPr>
          <a:lstStyle/>
          <a:p>
            <a:r>
              <a:rPr lang="en-GB"/>
              <a:t>Click to add title</a:t>
            </a:r>
          </a:p>
        </p:txBody>
      </p:sp>
    </p:spTree>
    <p:extLst>
      <p:ext uri="{BB962C8B-B14F-4D97-AF65-F5344CB8AC3E}">
        <p14:creationId xmlns:p14="http://schemas.microsoft.com/office/powerpoint/2010/main" val="25416471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5" r:id="rId3"/>
    <p:sldLayoutId id="2147483726" r:id="rId4"/>
    <p:sldLayoutId id="2147483728" r:id="rId5"/>
    <p:sldLayoutId id="2147483747" r:id="rId6"/>
    <p:sldLayoutId id="2147483752" r:id="rId7"/>
    <p:sldLayoutId id="2147483753" r:id="rId8"/>
    <p:sldLayoutId id="2147483754" r:id="rId9"/>
    <p:sldLayoutId id="2147483757" r:id="rId10"/>
    <p:sldLayoutId id="2147483759" r:id="rId11"/>
    <p:sldLayoutId id="2147483758" r:id="rId12"/>
    <p:sldLayoutId id="2147483760" r:id="rId13"/>
    <p:sldLayoutId id="2147483744" r:id="rId14"/>
    <p:sldLayoutId id="2147483750" r:id="rId15"/>
    <p:sldLayoutId id="2147483761" r:id="rId16"/>
    <p:sldLayoutId id="2147483756" r:id="rId17"/>
    <p:sldLayoutId id="2147483763" r:id="rId18"/>
    <p:sldLayoutId id="2147483755" r:id="rId19"/>
    <p:sldLayoutId id="2147483762" r:id="rId20"/>
    <p:sldLayoutId id="2147483751" r:id="rId21"/>
    <p:sldLayoutId id="2147483764" r:id="rId22"/>
    <p:sldLayoutId id="2147483740" r:id="rId23"/>
    <p:sldLayoutId id="2147483765" r:id="rId24"/>
    <p:sldLayoutId id="2147483745" r:id="rId25"/>
    <p:sldLayoutId id="2147483730" r:id="rId26"/>
    <p:sldLayoutId id="2147483739" r:id="rId27"/>
    <p:sldLayoutId id="2147483746" r:id="rId28"/>
    <p:sldLayoutId id="2147483738" r:id="rId29"/>
    <p:sldLayoutId id="2147483749" r:id="rId30"/>
    <p:sldLayoutId id="2147483748"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 id="2147483812" r:id="rId60"/>
    <p:sldLayoutId id="2147483813" r:id="rId61"/>
    <p:sldLayoutId id="2147483814" r:id="rId62"/>
    <p:sldLayoutId id="2147483815" r:id="rId63"/>
  </p:sldLayoutIdLst>
  <p:txStyles>
    <p:title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0005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2pPr>
      <a:lvl3pPr marL="80010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3pPr>
      <a:lvl4pPr marL="1112838" indent="-214313"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4pPr>
      <a:lvl5pPr marL="1474788" indent="-215900"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1" userDrawn="1">
          <p15:clr>
            <a:srgbClr val="F26B43"/>
          </p15:clr>
        </p15:guide>
        <p15:guide id="4" pos="7219" userDrawn="1">
          <p15:clr>
            <a:srgbClr val="F26B43"/>
          </p15:clr>
        </p15:guide>
        <p15:guide id="5" orient="horz" pos="391" userDrawn="1">
          <p15:clr>
            <a:srgbClr val="F26B43"/>
          </p15:clr>
        </p15:guide>
        <p15:guide id="6" orient="horz" pos="3929" userDrawn="1">
          <p15:clr>
            <a:srgbClr val="F26B43"/>
          </p15:clr>
        </p15:guide>
        <p15:guide id="7" orient="horz" pos="8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0.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0.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hyperlink" Target="https://investigativegenetics.biomedcentral.com/articles/10.1186/2041-2223-5-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60.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0.xml"/><Relationship Id="rId6" Type="http://schemas.openxmlformats.org/officeDocument/2006/relationships/hyperlink" Target="http://remf.dartmouth.edu/Microbiology_miscellaneous/images/04_T4Phage2141%20100K.jpg"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x5yPkxCLads" TargetMode="External"/><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60.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hyperlink" Target="//herts365.sharepoint.com/herts365.sharepoint.com/herts365.sharepoint.com/upload.wikimedia.org/wikipedia/commons/d/d6/Two_percent_Agarose_Gel_in_Borate_Buffer_cast_in_a_Gel_Tray_(Front,_angled).jp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erts365.sharepoint.com/herts365.sharepoint.com/herts365.sharepoint.com/upload.wikimedia.org/wikipedia/commons/d/d6/Two_percent_Agarose_Gel_in_Borate_Buffer_cast_in_a_Gel_Tray_(Front,_angled).jpg" TargetMode="External"/><Relationship Id="rId2" Type="http://schemas.openxmlformats.org/officeDocument/2006/relationships/notesSlide" Target="../notesSlides/notesSlide46.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2.xml"/><Relationship Id="rId6" Type="http://schemas.openxmlformats.org/officeDocument/2006/relationships/image" Target="../media/image2.png"/><Relationship Id="rId5" Type="http://schemas.openxmlformats.org/officeDocument/2006/relationships/image" Target="../media/image67.jpeg"/><Relationship Id="rId4" Type="http://schemas.openxmlformats.org/officeDocument/2006/relationships/hyperlink" Target="https://youtu.be/q3y1syrpmTw"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62.xml"/><Relationship Id="rId5" Type="http://schemas.openxmlformats.org/officeDocument/2006/relationships/image" Target="../media/image2.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7.xml"/><Relationship Id="rId1" Type="http://schemas.openxmlformats.org/officeDocument/2006/relationships/slideLayout" Target="../slideLayouts/slideLayout62.xml"/><Relationship Id="rId5" Type="http://schemas.openxmlformats.org/officeDocument/2006/relationships/image" Target="../media/image2.png"/><Relationship Id="rId4" Type="http://schemas.openxmlformats.org/officeDocument/2006/relationships/hyperlink" Target="https://uk.vwr.com/store/product/826590/gelredtm-and-gelgreentm-nucleic-acid-gel-stain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63.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6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6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hyperlink" Target="https://youtu.be/9W6Wwf6zAbk" TargetMode="External"/><Relationship Id="rId2" Type="http://schemas.openxmlformats.org/officeDocument/2006/relationships/notesSlide" Target="../notesSlides/notesSlide66.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hyperlink" Target="http://gallery.hd.org/_exhibits/natural-science/ice-melting-in-water-with-thermometer-at-zero-degrees-Celsius-AJHD.jpg" TargetMode="External"/><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60.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60.xml"/><Relationship Id="rId6" Type="http://schemas.openxmlformats.org/officeDocument/2006/relationships/image" Target="../media/image76.png"/><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60.xml"/><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6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76.png"/><Relationship Id="rId9"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jpeg"/><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60.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5.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60.xml"/><Relationship Id="rId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9.xml"/><Relationship Id="rId1" Type="http://schemas.openxmlformats.org/officeDocument/2006/relationships/slideLayout" Target="../slideLayouts/slideLayout6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136.png"/><Relationship Id="rId4" Type="http://schemas.openxmlformats.org/officeDocument/2006/relationships/image" Target="../media/image135.png"/></Relationships>
</file>

<file path=ppt/slides/_rels/slide8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5.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6.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7.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8.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41.png"/></Relationships>
</file>

<file path=ppt/slides/_rels/slide9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9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FD51-6CE8-F9A5-8E1C-1290E7A27E6D}"/>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8F183C62-CD84-420C-0416-AF477D4291A7}"/>
              </a:ext>
            </a:extLst>
          </p:cNvPr>
          <p:cNvSpPr txBox="1"/>
          <p:nvPr/>
        </p:nvSpPr>
        <p:spPr>
          <a:xfrm>
            <a:off x="1973179" y="2163272"/>
            <a:ext cx="9047747" cy="1770203"/>
          </a:xfrm>
          <a:prstGeom prst="rect">
            <a:avLst/>
          </a:prstGeom>
        </p:spPr>
        <p:txBody>
          <a:bodyPr vert="horz" lIns="91440" tIns="45720" rIns="91440" bIns="45720" rtlCol="0" anchor="b">
            <a:normAutofit fontScale="5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4000" b="1" kern="1200" dirty="0">
              <a:solidFill>
                <a:schemeClr val="bg1"/>
              </a:solidFill>
              <a:latin typeface="+mj-lt"/>
              <a:ea typeface="+mj-ea"/>
              <a:cs typeface="+mj-cs"/>
            </a:endParaRPr>
          </a:p>
          <a:p>
            <a:pPr>
              <a:lnSpc>
                <a:spcPct val="90000"/>
              </a:lnSpc>
              <a:spcBef>
                <a:spcPct val="0"/>
              </a:spcBef>
              <a:spcAft>
                <a:spcPts val="600"/>
              </a:spcAft>
            </a:pPr>
            <a:r>
              <a:rPr lang="en-US" sz="5700" b="1" dirty="0">
                <a:solidFill>
                  <a:schemeClr val="bg1"/>
                </a:solidFill>
                <a:latin typeface="+mj-lt"/>
                <a:ea typeface="+mj-ea"/>
                <a:cs typeface="+mj-cs"/>
              </a:rPr>
              <a:t>Biotechnology</a:t>
            </a:r>
            <a:r>
              <a:rPr lang="en-US" sz="5700" b="1" kern="1200" dirty="0">
                <a:solidFill>
                  <a:schemeClr val="bg1"/>
                </a:solidFill>
                <a:latin typeface="+mj-lt"/>
                <a:ea typeface="+mj-ea"/>
                <a:cs typeface="+mj-cs"/>
              </a:rPr>
              <a:t> in the classroom</a:t>
            </a:r>
            <a:r>
              <a:rPr lang="en-US" sz="5700" b="1" dirty="0">
                <a:solidFill>
                  <a:schemeClr val="bg1"/>
                </a:solidFill>
                <a:latin typeface="+mj-lt"/>
                <a:ea typeface="+mj-ea"/>
                <a:cs typeface="+mj-cs"/>
              </a:rPr>
              <a:t> (Course 2)</a:t>
            </a:r>
            <a:endParaRPr lang="en-US" sz="5700" b="1" kern="1200" dirty="0">
              <a:solidFill>
                <a:schemeClr val="bg1"/>
              </a:solidFill>
              <a:latin typeface="+mj-lt"/>
              <a:ea typeface="+mj-ea"/>
              <a:cs typeface="Arial"/>
            </a:endParaRPr>
          </a:p>
          <a:p>
            <a:pPr>
              <a:lnSpc>
                <a:spcPct val="90000"/>
              </a:lnSpc>
              <a:spcBef>
                <a:spcPct val="0"/>
              </a:spcBef>
              <a:spcAft>
                <a:spcPts val="600"/>
              </a:spcAft>
            </a:pPr>
            <a:r>
              <a:rPr lang="en-US" sz="4000" b="1" kern="1200" dirty="0">
                <a:solidFill>
                  <a:schemeClr val="bg1"/>
                </a:solidFill>
                <a:latin typeface="+mj-lt"/>
                <a:ea typeface="+mj-ea"/>
                <a:cs typeface="+mj-cs"/>
              </a:rPr>
              <a:t> </a:t>
            </a:r>
          </a:p>
          <a:p>
            <a:pPr>
              <a:lnSpc>
                <a:spcPct val="90000"/>
              </a:lnSpc>
              <a:spcBef>
                <a:spcPct val="0"/>
              </a:spcBef>
              <a:spcAft>
                <a:spcPts val="600"/>
              </a:spcAft>
            </a:pPr>
            <a:r>
              <a:rPr lang="en-US" sz="4000" kern="1200" dirty="0">
                <a:solidFill>
                  <a:schemeClr val="bg1"/>
                </a:solidFill>
                <a:latin typeface="+mj-lt"/>
                <a:ea typeface="+mj-ea"/>
                <a:cs typeface="+mj-cs"/>
              </a:rPr>
              <a:t>&gt; DATE &lt;</a:t>
            </a:r>
          </a:p>
        </p:txBody>
      </p:sp>
      <p:pic>
        <p:nvPicPr>
          <p:cNvPr id="7" name="Picture 4">
            <a:extLst>
              <a:ext uri="{FF2B5EF4-FFF2-40B4-BE49-F238E27FC236}">
                <a16:creationId xmlns:a16="http://schemas.microsoft.com/office/drawing/2014/main" id="{A4150F77-E183-9706-8F65-93A2040CF2C4}"/>
              </a:ext>
            </a:extLst>
          </p:cNvPr>
          <p:cNvPicPr>
            <a:picLocks noChangeAspect="1"/>
          </p:cNvPicPr>
          <p:nvPr/>
        </p:nvPicPr>
        <p:blipFill>
          <a:blip r:embed="rId3"/>
          <a:srcRect l="82865"/>
          <a:stretch/>
        </p:blipFill>
        <p:spPr>
          <a:xfrm>
            <a:off x="9765779" y="4386942"/>
            <a:ext cx="1925477" cy="1903159"/>
          </a:xfrm>
          <a:prstGeom prst="rect">
            <a:avLst/>
          </a:prstGeom>
          <a:noFill/>
          <a:ln cap="flat">
            <a:noFill/>
          </a:ln>
        </p:spPr>
      </p:pic>
      <p:pic>
        <p:nvPicPr>
          <p:cNvPr id="8" name="Picture 7">
            <a:extLst>
              <a:ext uri="{FF2B5EF4-FFF2-40B4-BE49-F238E27FC236}">
                <a16:creationId xmlns:a16="http://schemas.microsoft.com/office/drawing/2014/main" id="{33D02A5D-8B4A-CE3A-03AA-A614BA336E05}"/>
              </a:ext>
            </a:extLst>
          </p:cNvPr>
          <p:cNvPicPr>
            <a:picLocks noChangeAspect="1"/>
          </p:cNvPicPr>
          <p:nvPr/>
        </p:nvPicPr>
        <p:blipFill>
          <a:blip r:embed="rId3"/>
          <a:srcRect r="50625"/>
          <a:stretch/>
        </p:blipFill>
        <p:spPr>
          <a:xfrm>
            <a:off x="0" y="-6"/>
            <a:ext cx="6019800" cy="2066854"/>
          </a:xfrm>
          <a:prstGeom prst="rect">
            <a:avLst/>
          </a:prstGeom>
          <a:noFill/>
          <a:ln cap="flat">
            <a:noFill/>
          </a:ln>
        </p:spPr>
      </p:pic>
      <p:sp>
        <p:nvSpPr>
          <p:cNvPr id="5" name="TextBox 4">
            <a:extLst>
              <a:ext uri="{FF2B5EF4-FFF2-40B4-BE49-F238E27FC236}">
                <a16:creationId xmlns:a16="http://schemas.microsoft.com/office/drawing/2014/main" id="{80B2AA59-EFE5-A66F-F649-2683D671DC88}"/>
              </a:ext>
            </a:extLst>
          </p:cNvPr>
          <p:cNvSpPr txBox="1"/>
          <p:nvPr/>
        </p:nvSpPr>
        <p:spPr>
          <a:xfrm>
            <a:off x="500744" y="3968890"/>
            <a:ext cx="4797153" cy="662542"/>
          </a:xfrm>
          <a:prstGeom prst="rect">
            <a:avLst/>
          </a:prstGeom>
        </p:spPr>
        <p:txBody>
          <a:bodyPr vert="horz" lIns="91440" tIns="45720" rIns="91440" bIns="45720" rtlCol="0" anchor="ctr">
            <a:normAutofit/>
          </a:bodyPr>
          <a:lstStyle/>
          <a:p>
            <a:pPr algn="ctr">
              <a:lnSpc>
                <a:spcPct val="90000"/>
              </a:lnSpc>
              <a:spcBef>
                <a:spcPts val="1000"/>
              </a:spcBef>
            </a:pPr>
            <a:r>
              <a:rPr lang="en-US" sz="1400" kern="1200" dirty="0">
                <a:solidFill>
                  <a:srgbClr val="FFFFFF"/>
                </a:solidFill>
                <a:latin typeface="+mn-lt"/>
                <a:ea typeface="+mn-ea"/>
                <a:cs typeface="+mn-cs"/>
              </a:rPr>
              <a:t>#biotechexperience</a:t>
            </a:r>
          </a:p>
        </p:txBody>
      </p:sp>
    </p:spTree>
    <p:extLst>
      <p:ext uri="{BB962C8B-B14F-4D97-AF65-F5344CB8AC3E}">
        <p14:creationId xmlns:p14="http://schemas.microsoft.com/office/powerpoint/2010/main" val="356836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9372" y="1682611"/>
            <a:ext cx="8878417" cy="4161717"/>
          </a:xfrm>
          <a:prstGeom prst="rect">
            <a:avLst/>
          </a:prstGeom>
          <a:noFill/>
        </p:spPr>
        <p:txBody>
          <a:bodyPr wrap="square" rtlCol="0">
            <a:spAutoFit/>
          </a:bodyPr>
          <a:lstStyle/>
          <a:p>
            <a:pPr marL="285750" indent="-285750">
              <a:lnSpc>
                <a:spcPct val="150000"/>
              </a:lnSpc>
              <a:buFont typeface="Arial" pitchFamily="34" charset="0"/>
              <a:buChar char="•"/>
            </a:pPr>
            <a:r>
              <a:rPr lang="en-GB" sz="3000" dirty="0">
                <a:solidFill>
                  <a:schemeClr val="bg1"/>
                </a:solidFill>
              </a:rPr>
              <a:t>DNA template</a:t>
            </a:r>
          </a:p>
          <a:p>
            <a:pPr marL="285750" indent="-285750">
              <a:lnSpc>
                <a:spcPct val="150000"/>
              </a:lnSpc>
              <a:buFont typeface="Arial" pitchFamily="34" charset="0"/>
              <a:buChar char="•"/>
            </a:pPr>
            <a:r>
              <a:rPr lang="en-GB" sz="3000" dirty="0">
                <a:solidFill>
                  <a:schemeClr val="bg1"/>
                </a:solidFill>
              </a:rPr>
              <a:t>Primers (forward and reverse)</a:t>
            </a:r>
          </a:p>
          <a:p>
            <a:pPr marL="285750" indent="-285750">
              <a:lnSpc>
                <a:spcPct val="150000"/>
              </a:lnSpc>
              <a:buFont typeface="Arial" pitchFamily="34" charset="0"/>
              <a:buChar char="•"/>
            </a:pPr>
            <a:r>
              <a:rPr lang="en-GB" sz="3000" dirty="0">
                <a:solidFill>
                  <a:schemeClr val="bg1"/>
                </a:solidFill>
              </a:rPr>
              <a:t>Nucleosides (</a:t>
            </a:r>
            <a:r>
              <a:rPr lang="en-GB" sz="3000" dirty="0" err="1">
                <a:solidFill>
                  <a:schemeClr val="bg1"/>
                </a:solidFill>
              </a:rPr>
              <a:t>dATP</a:t>
            </a:r>
            <a:r>
              <a:rPr lang="en-GB" sz="3000" dirty="0">
                <a:solidFill>
                  <a:schemeClr val="bg1"/>
                </a:solidFill>
              </a:rPr>
              <a:t>, </a:t>
            </a:r>
            <a:r>
              <a:rPr lang="en-GB" sz="3000" dirty="0" err="1">
                <a:solidFill>
                  <a:schemeClr val="bg1"/>
                </a:solidFill>
              </a:rPr>
              <a:t>dCTP</a:t>
            </a:r>
            <a:r>
              <a:rPr lang="en-GB" sz="3000" dirty="0">
                <a:solidFill>
                  <a:schemeClr val="bg1"/>
                </a:solidFill>
              </a:rPr>
              <a:t>, </a:t>
            </a:r>
            <a:r>
              <a:rPr lang="en-GB" sz="3000" dirty="0" err="1">
                <a:solidFill>
                  <a:schemeClr val="bg1"/>
                </a:solidFill>
              </a:rPr>
              <a:t>dGTP</a:t>
            </a:r>
            <a:r>
              <a:rPr lang="en-GB" sz="3000" dirty="0">
                <a:solidFill>
                  <a:schemeClr val="bg1"/>
                </a:solidFill>
              </a:rPr>
              <a:t>, dTTP) = dNTPs</a:t>
            </a:r>
          </a:p>
          <a:p>
            <a:pPr marL="285750" indent="-285750">
              <a:lnSpc>
                <a:spcPct val="150000"/>
              </a:lnSpc>
              <a:buFont typeface="Arial" pitchFamily="34" charset="0"/>
              <a:buChar char="•"/>
            </a:pPr>
            <a:r>
              <a:rPr lang="en-GB" sz="3000" b="1" dirty="0">
                <a:solidFill>
                  <a:schemeClr val="bg1"/>
                </a:solidFill>
              </a:rPr>
              <a:t>Magnesium chloride</a:t>
            </a:r>
          </a:p>
          <a:p>
            <a:pPr marL="285750" indent="-285750">
              <a:lnSpc>
                <a:spcPct val="150000"/>
              </a:lnSpc>
              <a:buFont typeface="Arial" pitchFamily="34" charset="0"/>
              <a:buChar char="•"/>
            </a:pPr>
            <a:r>
              <a:rPr lang="en-GB" sz="3000" b="1" dirty="0">
                <a:solidFill>
                  <a:schemeClr val="bg1"/>
                </a:solidFill>
              </a:rPr>
              <a:t>Buffer</a:t>
            </a:r>
          </a:p>
          <a:p>
            <a:pPr marL="285750" indent="-285750">
              <a:lnSpc>
                <a:spcPct val="150000"/>
              </a:lnSpc>
              <a:buFont typeface="Arial" pitchFamily="34" charset="0"/>
              <a:buChar char="•"/>
            </a:pPr>
            <a:r>
              <a:rPr lang="en-GB" sz="3000" b="1" dirty="0">
                <a:solidFill>
                  <a:schemeClr val="bg1"/>
                </a:solidFill>
              </a:rPr>
              <a:t>DNA polymerase from a </a:t>
            </a:r>
            <a:r>
              <a:rPr lang="en-GB" sz="3000" b="1" dirty="0" err="1">
                <a:solidFill>
                  <a:schemeClr val="bg1"/>
                </a:solidFill>
              </a:rPr>
              <a:t>thermophilic</a:t>
            </a:r>
            <a:r>
              <a:rPr lang="en-GB" sz="3000" b="1" dirty="0">
                <a:solidFill>
                  <a:schemeClr val="bg1"/>
                </a:solidFill>
              </a:rPr>
              <a:t> bacteria</a:t>
            </a:r>
          </a:p>
        </p:txBody>
      </p:sp>
      <p:sp>
        <p:nvSpPr>
          <p:cNvPr id="3" name="TextBox 2">
            <a:extLst>
              <a:ext uri="{FF2B5EF4-FFF2-40B4-BE49-F238E27FC236}">
                <a16:creationId xmlns:a16="http://schemas.microsoft.com/office/drawing/2014/main" id="{D8B359E4-001A-B94A-3BB3-1ECD9863D0BB}"/>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2217ED99-20AA-33BF-CD1C-1AAA489215BA}"/>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7F29FC2C-4FEF-8834-A8C8-F609BCC7226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E8E64EA-5683-B5AA-BF24-0779DBA38E5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13CDB681-E39C-BE15-BE50-898CD7BA5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930007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D5A9A6-933D-9D6D-0D00-A6A4D15A79F8}"/>
              </a:ext>
            </a:extLst>
          </p:cNvPr>
          <p:cNvSpPr txBox="1"/>
          <p:nvPr/>
        </p:nvSpPr>
        <p:spPr>
          <a:xfrm>
            <a:off x="1343554" y="1442948"/>
            <a:ext cx="10089396" cy="4866467"/>
          </a:xfrm>
          <a:prstGeom prst="rect">
            <a:avLst/>
          </a:prstGeom>
          <a:solidFill>
            <a:schemeClr val="bg1"/>
          </a:solidFill>
        </p:spPr>
        <p:txBody>
          <a:bodyPr wrap="square" rtlCol="0">
            <a:spAutoFit/>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732168"/>
            <a:ext cx="9801445" cy="457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6663638-CD9A-D34B-BB8F-A4798D5E458F}"/>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4" name="Group 3">
            <a:extLst>
              <a:ext uri="{FF2B5EF4-FFF2-40B4-BE49-F238E27FC236}">
                <a16:creationId xmlns:a16="http://schemas.microsoft.com/office/drawing/2014/main" id="{DC70FD7A-5CAC-4E54-430F-9E9EDB8FDD45}"/>
              </a:ext>
            </a:extLst>
          </p:cNvPr>
          <p:cNvGrpSpPr/>
          <p:nvPr/>
        </p:nvGrpSpPr>
        <p:grpSpPr>
          <a:xfrm>
            <a:off x="1709372" y="1046611"/>
            <a:ext cx="4320000" cy="77868"/>
            <a:chOff x="1253158" y="1050894"/>
            <a:chExt cx="4853893" cy="73850"/>
          </a:xfrm>
        </p:grpSpPr>
        <p:cxnSp>
          <p:nvCxnSpPr>
            <p:cNvPr id="5" name="Straight Connector 4">
              <a:extLst>
                <a:ext uri="{FF2B5EF4-FFF2-40B4-BE49-F238E27FC236}">
                  <a16:creationId xmlns:a16="http://schemas.microsoft.com/office/drawing/2014/main" id="{F24E88DA-1C43-EFE8-8F1C-454705AFF31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72AEF1-8D7C-E04E-EC1E-D3F3A47A81C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B69A1DEF-1F54-4E20-7A87-77D0ED190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9507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42581-5389-4861-20CF-F42A737A18E8}"/>
              </a:ext>
            </a:extLst>
          </p:cNvPr>
          <p:cNvSpPr txBox="1"/>
          <p:nvPr/>
        </p:nvSpPr>
        <p:spPr>
          <a:xfrm>
            <a:off x="1343554" y="1410864"/>
            <a:ext cx="9805709" cy="4866467"/>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34688DB3-F00B-46E6-BCF3-9F214C7DE7B9}"/>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5" name="Group 4">
            <a:extLst>
              <a:ext uri="{FF2B5EF4-FFF2-40B4-BE49-F238E27FC236}">
                <a16:creationId xmlns:a16="http://schemas.microsoft.com/office/drawing/2014/main" id="{37EB10EA-7DA4-DFF7-A285-D51CBBCD6FA2}"/>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F4CB36E1-5062-4549-692F-A6A1E9FC04F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3434B5-3546-F8B2-FDC3-54F36C0A822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8FD92E82-C354-0AF4-C55C-AD390005D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232" y="1628800"/>
            <a:ext cx="538194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82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D5423C-709E-A2F3-AFAA-F29D1D783EE5}"/>
              </a:ext>
            </a:extLst>
          </p:cNvPr>
          <p:cNvSpPr txBox="1"/>
          <p:nvPr/>
        </p:nvSpPr>
        <p:spPr>
          <a:xfrm>
            <a:off x="1343554" y="1410864"/>
            <a:ext cx="9805709" cy="4866467"/>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216E84BA-38E6-42B8-706D-5E4985803F40}"/>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5" name="Group 4">
            <a:extLst>
              <a:ext uri="{FF2B5EF4-FFF2-40B4-BE49-F238E27FC236}">
                <a16:creationId xmlns:a16="http://schemas.microsoft.com/office/drawing/2014/main" id="{88D7508F-E429-2188-060B-B7147A2B81EA}"/>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848BBB2C-8F54-91DF-5828-014610FF3B0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E0495F-5686-8E3F-200B-720A2E0540A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5ACC39AC-B7E9-DFD4-CD47-AAFEF6C8E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72" y="1828900"/>
            <a:ext cx="9103390" cy="50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8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8203D50-CBEB-D7FB-23A8-AE7801E82110}"/>
              </a:ext>
            </a:extLst>
          </p:cNvPr>
          <p:cNvSpPr txBox="1"/>
          <p:nvPr/>
        </p:nvSpPr>
        <p:spPr>
          <a:xfrm>
            <a:off x="1" y="1196752"/>
            <a:ext cx="12192000" cy="5689796"/>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210670"/>
            <a:ext cx="3571812" cy="830997"/>
          </a:xfrm>
          <a:prstGeom prst="rect">
            <a:avLst/>
          </a:prstGeom>
          <a:noFill/>
        </p:spPr>
        <p:txBody>
          <a:bodyPr wrap="none" rtlCol="0">
            <a:spAutoFit/>
          </a:bodyPr>
          <a:lstStyle/>
          <a:p>
            <a:r>
              <a:rPr lang="en-GB" sz="4800" dirty="0">
                <a:solidFill>
                  <a:schemeClr val="bg1"/>
                </a:solidFill>
                <a:latin typeface="+mj-lt"/>
              </a:rPr>
              <a:t>PCR Set-Up</a:t>
            </a:r>
          </a:p>
        </p:txBody>
      </p:sp>
      <p:sp>
        <p:nvSpPr>
          <p:cNvPr id="6" name="TextBox 5"/>
          <p:cNvSpPr txBox="1"/>
          <p:nvPr/>
        </p:nvSpPr>
        <p:spPr>
          <a:xfrm>
            <a:off x="1787320" y="1444714"/>
            <a:ext cx="2171314" cy="923330"/>
          </a:xfrm>
          <a:prstGeom prst="rect">
            <a:avLst/>
          </a:prstGeom>
          <a:noFill/>
        </p:spPr>
        <p:txBody>
          <a:bodyPr wrap="square" rtlCol="0">
            <a:spAutoFit/>
          </a:bodyPr>
          <a:lstStyle/>
          <a:p>
            <a:r>
              <a:rPr lang="en-GB" b="1" dirty="0">
                <a:solidFill>
                  <a:schemeClr val="tx1">
                    <a:lumMod val="65000"/>
                    <a:lumOff val="35000"/>
                  </a:schemeClr>
                </a:solidFill>
              </a:rPr>
              <a:t>1. Using small PCR tubes, find one labelled PRI</a:t>
            </a:r>
          </a:p>
        </p:txBody>
      </p:sp>
      <p:sp>
        <p:nvSpPr>
          <p:cNvPr id="11" name="TextBox 10"/>
          <p:cNvSpPr txBox="1"/>
          <p:nvPr/>
        </p:nvSpPr>
        <p:spPr>
          <a:xfrm>
            <a:off x="1787320" y="3073762"/>
            <a:ext cx="2232248" cy="369332"/>
          </a:xfrm>
          <a:prstGeom prst="rect">
            <a:avLst/>
          </a:prstGeom>
          <a:noFill/>
        </p:spPr>
        <p:txBody>
          <a:bodyPr wrap="square" rtlCol="0">
            <a:spAutoFit/>
          </a:bodyPr>
          <a:lstStyle/>
          <a:p>
            <a:r>
              <a:rPr lang="en-GB" b="1" dirty="0">
                <a:solidFill>
                  <a:schemeClr val="tx1">
                    <a:lumMod val="65000"/>
                    <a:lumOff val="35000"/>
                  </a:schemeClr>
                </a:solidFill>
              </a:rPr>
              <a:t>2. Add water</a:t>
            </a:r>
          </a:p>
        </p:txBody>
      </p:sp>
      <p:sp>
        <p:nvSpPr>
          <p:cNvPr id="12" name="TextBox 11"/>
          <p:cNvSpPr txBox="1"/>
          <p:nvPr/>
        </p:nvSpPr>
        <p:spPr>
          <a:xfrm>
            <a:off x="1761906" y="4708253"/>
            <a:ext cx="1330236" cy="369332"/>
          </a:xfrm>
          <a:prstGeom prst="rect">
            <a:avLst/>
          </a:prstGeom>
          <a:noFill/>
        </p:spPr>
        <p:txBody>
          <a:bodyPr wrap="none" rtlCol="0">
            <a:spAutoFit/>
          </a:bodyPr>
          <a:lstStyle/>
          <a:p>
            <a:r>
              <a:rPr lang="en-GB" b="1" dirty="0">
                <a:solidFill>
                  <a:schemeClr val="tx1">
                    <a:lumMod val="65000"/>
                    <a:lumOff val="35000"/>
                  </a:schemeClr>
                </a:solidFill>
              </a:rPr>
              <a:t>3. Add MM</a:t>
            </a:r>
          </a:p>
        </p:txBody>
      </p:sp>
      <p:sp>
        <p:nvSpPr>
          <p:cNvPr id="13" name="TextBox 12"/>
          <p:cNvSpPr txBox="1"/>
          <p:nvPr/>
        </p:nvSpPr>
        <p:spPr>
          <a:xfrm>
            <a:off x="9055657" y="1411444"/>
            <a:ext cx="1306775" cy="923330"/>
          </a:xfrm>
          <a:prstGeom prst="rect">
            <a:avLst/>
          </a:prstGeom>
          <a:noFill/>
        </p:spPr>
        <p:txBody>
          <a:bodyPr wrap="square" rtlCol="0">
            <a:spAutoFit/>
          </a:bodyPr>
          <a:lstStyle/>
          <a:p>
            <a:pPr algn="r"/>
            <a:r>
              <a:rPr lang="en-GB" b="1" dirty="0">
                <a:solidFill>
                  <a:schemeClr val="tx1">
                    <a:lumMod val="65000"/>
                    <a:lumOff val="35000"/>
                  </a:schemeClr>
                </a:solidFill>
              </a:rPr>
              <a:t>4. Add template DNA</a:t>
            </a:r>
          </a:p>
        </p:txBody>
      </p:sp>
      <p:sp>
        <p:nvSpPr>
          <p:cNvPr id="15" name="TextBox 14"/>
          <p:cNvSpPr txBox="1"/>
          <p:nvPr/>
        </p:nvSpPr>
        <p:spPr>
          <a:xfrm>
            <a:off x="8576115" y="4782450"/>
            <a:ext cx="1832176" cy="646331"/>
          </a:xfrm>
          <a:prstGeom prst="rect">
            <a:avLst/>
          </a:prstGeom>
          <a:noFill/>
        </p:spPr>
        <p:txBody>
          <a:bodyPr wrap="square" rtlCol="0">
            <a:spAutoFit/>
          </a:bodyPr>
          <a:lstStyle/>
          <a:p>
            <a:pPr algn="r"/>
            <a:r>
              <a:rPr lang="en-GB" b="1" dirty="0">
                <a:solidFill>
                  <a:schemeClr val="tx1">
                    <a:lumMod val="65000"/>
                    <a:lumOff val="35000"/>
                  </a:schemeClr>
                </a:solidFill>
              </a:rPr>
              <a:t>6. Run thermal cycler</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546"/>
          <a:stretch/>
        </p:blipFill>
        <p:spPr bwMode="auto">
          <a:xfrm>
            <a:off x="3526138" y="1812017"/>
            <a:ext cx="2016224" cy="500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66730"/>
          <a:stretch/>
        </p:blipFill>
        <p:spPr bwMode="auto">
          <a:xfrm>
            <a:off x="7124088" y="1110501"/>
            <a:ext cx="2174822" cy="568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645300" y="3598459"/>
            <a:ext cx="1548318" cy="1290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18080839">
            <a:off x="4419533" y="4343433"/>
            <a:ext cx="4290312" cy="223014"/>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662088" y="3744597"/>
            <a:ext cx="1584176" cy="646331"/>
          </a:xfrm>
          <a:prstGeom prst="rect">
            <a:avLst/>
          </a:prstGeom>
          <a:noFill/>
        </p:spPr>
        <p:txBody>
          <a:bodyPr wrap="square" rtlCol="0">
            <a:spAutoFit/>
          </a:bodyPr>
          <a:lstStyle/>
          <a:p>
            <a:pPr algn="ctr"/>
            <a:r>
              <a:rPr lang="en-GB" b="1" dirty="0">
                <a:solidFill>
                  <a:schemeClr val="tx1">
                    <a:lumMod val="65000"/>
                    <a:lumOff val="35000"/>
                  </a:schemeClr>
                </a:solidFill>
              </a:rPr>
              <a:t>5. Mix with tip</a:t>
            </a:r>
          </a:p>
        </p:txBody>
      </p:sp>
      <p:sp>
        <p:nvSpPr>
          <p:cNvPr id="3" name="Oval 2">
            <a:extLst>
              <a:ext uri="{FF2B5EF4-FFF2-40B4-BE49-F238E27FC236}">
                <a16:creationId xmlns:a16="http://schemas.microsoft.com/office/drawing/2014/main" id="{56888A31-5DDF-654B-F002-A525499F245E}"/>
              </a:ext>
            </a:extLst>
          </p:cNvPr>
          <p:cNvSpPr/>
          <p:nvPr/>
        </p:nvSpPr>
        <p:spPr>
          <a:xfrm>
            <a:off x="7167735" y="1461941"/>
            <a:ext cx="360039" cy="360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DNA</a:t>
            </a:r>
          </a:p>
        </p:txBody>
      </p:sp>
      <p:sp>
        <p:nvSpPr>
          <p:cNvPr id="4" name="Oval 3">
            <a:extLst>
              <a:ext uri="{FF2B5EF4-FFF2-40B4-BE49-F238E27FC236}">
                <a16:creationId xmlns:a16="http://schemas.microsoft.com/office/drawing/2014/main" id="{BA37CBA1-03C4-C1C3-2050-10FAD7829DB6}"/>
              </a:ext>
            </a:extLst>
          </p:cNvPr>
          <p:cNvSpPr/>
          <p:nvPr/>
        </p:nvSpPr>
        <p:spPr>
          <a:xfrm>
            <a:off x="3551516" y="530120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MM</a:t>
            </a:r>
          </a:p>
        </p:txBody>
      </p:sp>
      <p:sp>
        <p:nvSpPr>
          <p:cNvPr id="5" name="Oval 4">
            <a:extLst>
              <a:ext uri="{FF2B5EF4-FFF2-40B4-BE49-F238E27FC236}">
                <a16:creationId xmlns:a16="http://schemas.microsoft.com/office/drawing/2014/main" id="{33109934-4DE5-BEB2-E33C-D19D3F63CD9E}"/>
              </a:ext>
            </a:extLst>
          </p:cNvPr>
          <p:cNvSpPr/>
          <p:nvPr/>
        </p:nvSpPr>
        <p:spPr>
          <a:xfrm>
            <a:off x="3557633" y="3396790"/>
            <a:ext cx="347806" cy="34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H2O</a:t>
            </a:r>
          </a:p>
        </p:txBody>
      </p:sp>
      <p:sp>
        <p:nvSpPr>
          <p:cNvPr id="7" name="Oval 6">
            <a:extLst>
              <a:ext uri="{FF2B5EF4-FFF2-40B4-BE49-F238E27FC236}">
                <a16:creationId xmlns:a16="http://schemas.microsoft.com/office/drawing/2014/main" id="{2B27C1F0-FEE4-24F2-E5F3-1D458F0CE0E2}"/>
              </a:ext>
            </a:extLst>
          </p:cNvPr>
          <p:cNvSpPr/>
          <p:nvPr/>
        </p:nvSpPr>
        <p:spPr>
          <a:xfrm>
            <a:off x="4309648" y="1462758"/>
            <a:ext cx="505342" cy="5545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PRI</a:t>
            </a:r>
          </a:p>
        </p:txBody>
      </p:sp>
      <p:grpSp>
        <p:nvGrpSpPr>
          <p:cNvPr id="18" name="Group 17">
            <a:extLst>
              <a:ext uri="{FF2B5EF4-FFF2-40B4-BE49-F238E27FC236}">
                <a16:creationId xmlns:a16="http://schemas.microsoft.com/office/drawing/2014/main" id="{CA5EE716-C3AA-E692-FF7C-C359962FC8D4}"/>
              </a:ext>
            </a:extLst>
          </p:cNvPr>
          <p:cNvGrpSpPr/>
          <p:nvPr/>
        </p:nvGrpSpPr>
        <p:grpSpPr>
          <a:xfrm>
            <a:off x="1709372" y="1046611"/>
            <a:ext cx="4320000" cy="77868"/>
            <a:chOff x="1253158" y="1050894"/>
            <a:chExt cx="4853893" cy="73850"/>
          </a:xfrm>
        </p:grpSpPr>
        <p:cxnSp>
          <p:nvCxnSpPr>
            <p:cNvPr id="22" name="Straight Connector 21">
              <a:extLst>
                <a:ext uri="{FF2B5EF4-FFF2-40B4-BE49-F238E27FC236}">
                  <a16:creationId xmlns:a16="http://schemas.microsoft.com/office/drawing/2014/main" id="{3B19331C-8D66-C646-D35E-75DAC8CA7B3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3A96E85-8977-E684-F128-33A8E121448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4" name="Picture 23" descr="A black and white sign with white text&#10;&#10;AI-generated content may be incorrect.">
            <a:extLst>
              <a:ext uri="{FF2B5EF4-FFF2-40B4-BE49-F238E27FC236}">
                <a16:creationId xmlns:a16="http://schemas.microsoft.com/office/drawing/2014/main" id="{0046F960-8EC7-7DDA-206C-D66268674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79191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CD10A5-A2C5-A5E0-95CC-829C6A7AC1E7}"/>
              </a:ext>
            </a:extLst>
          </p:cNvPr>
          <p:cNvSpPr txBox="1"/>
          <p:nvPr/>
        </p:nvSpPr>
        <p:spPr>
          <a:xfrm>
            <a:off x="0" y="1473002"/>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188641"/>
            <a:ext cx="4738798" cy="830997"/>
          </a:xfrm>
          <a:prstGeom prst="rect">
            <a:avLst/>
          </a:prstGeom>
          <a:noFill/>
        </p:spPr>
        <p:txBody>
          <a:bodyPr wrap="none" rtlCol="0">
            <a:spAutoFit/>
          </a:bodyPr>
          <a:lstStyle/>
          <a:p>
            <a:r>
              <a:rPr lang="en-GB" sz="4800" dirty="0">
                <a:solidFill>
                  <a:schemeClr val="bg1"/>
                </a:solidFill>
                <a:latin typeface="+mj-lt"/>
              </a:rPr>
              <a:t>Setting up PCRs</a:t>
            </a:r>
          </a:p>
        </p:txBody>
      </p:sp>
      <p:graphicFrame>
        <p:nvGraphicFramePr>
          <p:cNvPr id="2" name="Table 1"/>
          <p:cNvGraphicFramePr>
            <a:graphicFrameLocks noGrp="1"/>
          </p:cNvGraphicFramePr>
          <p:nvPr>
            <p:extLst>
              <p:ext uri="{D42A27DB-BD31-4B8C-83A1-F6EECF244321}">
                <p14:modId xmlns:p14="http://schemas.microsoft.com/office/powerpoint/2010/main" val="3870633813"/>
              </p:ext>
            </p:extLst>
          </p:nvPr>
        </p:nvGraphicFramePr>
        <p:xfrm>
          <a:off x="1279447" y="1789501"/>
          <a:ext cx="9629185" cy="4212978"/>
        </p:xfrm>
        <a:graphic>
          <a:graphicData uri="http://schemas.openxmlformats.org/drawingml/2006/table">
            <a:tbl>
              <a:tblPr firstRow="1" firstCol="1" bandRow="1">
                <a:tableStyleId>{1E171933-4619-4E11-9A3F-F7608DF75F80}</a:tableStyleId>
              </a:tblPr>
              <a:tblGrid>
                <a:gridCol w="3523410">
                  <a:extLst>
                    <a:ext uri="{9D8B030D-6E8A-4147-A177-3AD203B41FA5}">
                      <a16:colId xmlns:a16="http://schemas.microsoft.com/office/drawing/2014/main" val="20000"/>
                    </a:ext>
                  </a:extLst>
                </a:gridCol>
                <a:gridCol w="1174470">
                  <a:extLst>
                    <a:ext uri="{9D8B030D-6E8A-4147-A177-3AD203B41FA5}">
                      <a16:colId xmlns:a16="http://schemas.microsoft.com/office/drawing/2014/main" val="20001"/>
                    </a:ext>
                  </a:extLst>
                </a:gridCol>
                <a:gridCol w="1036296">
                  <a:extLst>
                    <a:ext uri="{9D8B030D-6E8A-4147-A177-3AD203B41FA5}">
                      <a16:colId xmlns:a16="http://schemas.microsoft.com/office/drawing/2014/main" val="20002"/>
                    </a:ext>
                  </a:extLst>
                </a:gridCol>
                <a:gridCol w="1340392">
                  <a:extLst>
                    <a:ext uri="{9D8B030D-6E8A-4147-A177-3AD203B41FA5}">
                      <a16:colId xmlns:a16="http://schemas.microsoft.com/office/drawing/2014/main" val="20003"/>
                    </a:ext>
                  </a:extLst>
                </a:gridCol>
                <a:gridCol w="1299411">
                  <a:extLst>
                    <a:ext uri="{9D8B030D-6E8A-4147-A177-3AD203B41FA5}">
                      <a16:colId xmlns:a16="http://schemas.microsoft.com/office/drawing/2014/main" val="20004"/>
                    </a:ext>
                  </a:extLst>
                </a:gridCol>
                <a:gridCol w="1255206">
                  <a:extLst>
                    <a:ext uri="{9D8B030D-6E8A-4147-A177-3AD203B41FA5}">
                      <a16:colId xmlns:a16="http://schemas.microsoft.com/office/drawing/2014/main" val="20005"/>
                    </a:ext>
                  </a:extLst>
                </a:gridCol>
              </a:tblGrid>
              <a:tr h="882315">
                <a:tc>
                  <a:txBody>
                    <a:bodyPr/>
                    <a:lstStyle/>
                    <a:p>
                      <a:pPr>
                        <a:lnSpc>
                          <a:spcPct val="100000"/>
                        </a:lnSpc>
                        <a:spcBef>
                          <a:spcPts val="200"/>
                        </a:spcBef>
                        <a:spcAft>
                          <a:spcPts val="200"/>
                        </a:spcAft>
                      </a:pPr>
                      <a:r>
                        <a:rPr lang="en-GB" sz="2400" dirty="0">
                          <a:solidFill>
                            <a:schemeClr val="bg1"/>
                          </a:solidFill>
                          <a:effectLst/>
                        </a:rPr>
                        <a:t>Reagent</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a:solidFill>
                            <a:schemeClr val="bg1"/>
                          </a:solidFill>
                          <a:effectLst/>
                        </a:rPr>
                        <a:t>NEG PCR</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err="1">
                          <a:solidFill>
                            <a:schemeClr val="bg1"/>
                          </a:solidFill>
                          <a:effectLst/>
                        </a:rPr>
                        <a:t>pARA</a:t>
                      </a:r>
                      <a:r>
                        <a:rPr lang="en-GB" sz="2400" dirty="0">
                          <a:solidFill>
                            <a:schemeClr val="bg1"/>
                          </a:solidFill>
                          <a:effectLst/>
                        </a:rPr>
                        <a:t> PCR</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err="1">
                          <a:solidFill>
                            <a:schemeClr val="bg1"/>
                          </a:solidFill>
                          <a:effectLst/>
                        </a:rPr>
                        <a:t>pARA</a:t>
                      </a:r>
                      <a:r>
                        <a:rPr lang="en-GB" sz="2400" dirty="0">
                          <a:solidFill>
                            <a:schemeClr val="bg1"/>
                          </a:solidFill>
                          <a:effectLst/>
                        </a:rPr>
                        <a:t>-R PCR</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200" dirty="0">
                          <a:solidFill>
                            <a:schemeClr val="bg1"/>
                          </a:solidFill>
                          <a:effectLst/>
                        </a:rPr>
                        <a:t>Ligation</a:t>
                      </a:r>
                      <a:r>
                        <a:rPr lang="en-GB" sz="2400" dirty="0">
                          <a:solidFill>
                            <a:schemeClr val="bg1"/>
                          </a:solidFill>
                          <a:effectLst/>
                        </a:rPr>
                        <a:t> PCR</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a:solidFill>
                            <a:schemeClr val="bg1"/>
                          </a:solidFill>
                          <a:effectLst/>
                        </a:rPr>
                        <a:t>Colony PCR (s)</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75809">
                <a:tc>
                  <a:txBody>
                    <a:bodyPr/>
                    <a:lstStyle/>
                    <a:p>
                      <a:pPr>
                        <a:lnSpc>
                          <a:spcPct val="150000"/>
                        </a:lnSpc>
                        <a:spcBef>
                          <a:spcPts val="200"/>
                        </a:spcBef>
                        <a:spcAft>
                          <a:spcPts val="200"/>
                        </a:spcAft>
                      </a:pPr>
                      <a:r>
                        <a:rPr lang="en-GB" sz="2000" b="0" dirty="0">
                          <a:solidFill>
                            <a:srgbClr val="5080A2"/>
                          </a:solidFill>
                          <a:effectLst/>
                        </a:rPr>
                        <a:t>Combined primers (PRI) *</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75809">
                <a:tc>
                  <a:txBody>
                    <a:bodyPr/>
                    <a:lstStyle/>
                    <a:p>
                      <a:pPr>
                        <a:lnSpc>
                          <a:spcPct val="150000"/>
                        </a:lnSpc>
                        <a:spcBef>
                          <a:spcPts val="200"/>
                        </a:spcBef>
                        <a:spcAft>
                          <a:spcPts val="200"/>
                        </a:spcAft>
                      </a:pPr>
                      <a:r>
                        <a:rPr lang="en-GB" sz="2000" b="0" dirty="0">
                          <a:solidFill>
                            <a:srgbClr val="5080A2"/>
                          </a:solidFill>
                          <a:effectLst/>
                        </a:rPr>
                        <a:t>Nuclease-free water (H</a:t>
                      </a:r>
                      <a:r>
                        <a:rPr lang="en-GB" sz="2000" b="0" baseline="-25000" dirty="0">
                          <a:solidFill>
                            <a:srgbClr val="5080A2"/>
                          </a:solidFill>
                          <a:effectLst/>
                        </a:rPr>
                        <a:t>2</a:t>
                      </a:r>
                      <a:r>
                        <a:rPr lang="en-GB" sz="2000" b="0" dirty="0">
                          <a:solidFill>
                            <a:srgbClr val="5080A2"/>
                          </a:solidFill>
                          <a:effectLst/>
                        </a:rPr>
                        <a:t>O)</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10.5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8.5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8.5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5.5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9.5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475809">
                <a:tc>
                  <a:txBody>
                    <a:bodyPr/>
                    <a:lstStyle/>
                    <a:p>
                      <a:pPr>
                        <a:lnSpc>
                          <a:spcPct val="150000"/>
                        </a:lnSpc>
                        <a:spcBef>
                          <a:spcPts val="200"/>
                        </a:spcBef>
                        <a:spcAft>
                          <a:spcPts val="200"/>
                        </a:spcAft>
                      </a:pPr>
                      <a:r>
                        <a:rPr lang="en-GB" sz="2000" b="0" dirty="0">
                          <a:solidFill>
                            <a:srgbClr val="5080A2"/>
                          </a:solidFill>
                          <a:effectLst/>
                        </a:rPr>
                        <a:t>Master Mix (MM)</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12.5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12.5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12.5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12.5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12.5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75809">
                <a:tc>
                  <a:txBody>
                    <a:bodyPr/>
                    <a:lstStyle/>
                    <a:p>
                      <a:pPr>
                        <a:lnSpc>
                          <a:spcPct val="150000"/>
                        </a:lnSpc>
                        <a:spcBef>
                          <a:spcPts val="200"/>
                        </a:spcBef>
                        <a:spcAft>
                          <a:spcPts val="200"/>
                        </a:spcAft>
                      </a:pPr>
                      <a:r>
                        <a:rPr lang="en-GB" sz="2000" b="0" dirty="0" err="1">
                          <a:solidFill>
                            <a:srgbClr val="5080A2"/>
                          </a:solidFill>
                          <a:effectLst/>
                        </a:rPr>
                        <a:t>pARA</a:t>
                      </a:r>
                      <a:r>
                        <a:rPr lang="en-GB" sz="2000" b="0" dirty="0">
                          <a:solidFill>
                            <a:srgbClr val="5080A2"/>
                          </a:solidFill>
                          <a:effectLst/>
                        </a:rPr>
                        <a:t> plasmid (A)</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 </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75809">
                <a:tc>
                  <a:txBody>
                    <a:bodyPr/>
                    <a:lstStyle/>
                    <a:p>
                      <a:pPr>
                        <a:lnSpc>
                          <a:spcPct val="150000"/>
                        </a:lnSpc>
                        <a:spcBef>
                          <a:spcPts val="200"/>
                        </a:spcBef>
                        <a:spcAft>
                          <a:spcPts val="200"/>
                        </a:spcAft>
                      </a:pPr>
                      <a:r>
                        <a:rPr lang="en-GB" sz="2000" b="0" dirty="0" err="1">
                          <a:solidFill>
                            <a:srgbClr val="5080A2"/>
                          </a:solidFill>
                          <a:effectLst/>
                        </a:rPr>
                        <a:t>pARA</a:t>
                      </a:r>
                      <a:r>
                        <a:rPr lang="en-GB" sz="2000" b="0" dirty="0">
                          <a:solidFill>
                            <a:srgbClr val="5080A2"/>
                          </a:solidFill>
                          <a:effectLst/>
                        </a:rPr>
                        <a:t>-R plasmid</a:t>
                      </a:r>
                      <a:r>
                        <a:rPr lang="en-GB" sz="2000" b="0" baseline="0" dirty="0">
                          <a:solidFill>
                            <a:srgbClr val="5080A2"/>
                          </a:solidFill>
                          <a:effectLst/>
                        </a:rPr>
                        <a:t> (R)</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475809">
                <a:tc>
                  <a:txBody>
                    <a:bodyPr/>
                    <a:lstStyle/>
                    <a:p>
                      <a:pPr>
                        <a:lnSpc>
                          <a:spcPct val="150000"/>
                        </a:lnSpc>
                        <a:spcBef>
                          <a:spcPts val="200"/>
                        </a:spcBef>
                        <a:spcAft>
                          <a:spcPts val="200"/>
                        </a:spcAft>
                      </a:pPr>
                      <a:r>
                        <a:rPr lang="en-GB" sz="2000" b="0" dirty="0">
                          <a:solidFill>
                            <a:srgbClr val="5080A2"/>
                          </a:solidFill>
                          <a:effectLst/>
                        </a:rPr>
                        <a:t>Ligation (LIG)</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5.0 </a:t>
                      </a:r>
                      <a:r>
                        <a:rPr lang="en-GB" sz="2000" dirty="0" err="1">
                          <a:solidFill>
                            <a:srgbClr val="5080A2"/>
                          </a:solidFill>
                          <a:effectLst/>
                        </a:rPr>
                        <a:t>μL</a:t>
                      </a:r>
                      <a:r>
                        <a:rPr lang="en-GB" sz="2000" dirty="0">
                          <a:solidFill>
                            <a:srgbClr val="5080A2"/>
                          </a:solidFill>
                          <a:effectLst/>
                        </a:rPr>
                        <a:t> </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475809">
                <a:tc>
                  <a:txBody>
                    <a:bodyPr/>
                    <a:lstStyle/>
                    <a:p>
                      <a:pPr>
                        <a:lnSpc>
                          <a:spcPct val="150000"/>
                        </a:lnSpc>
                        <a:spcBef>
                          <a:spcPts val="200"/>
                        </a:spcBef>
                        <a:spcAft>
                          <a:spcPts val="200"/>
                        </a:spcAft>
                      </a:pPr>
                      <a:r>
                        <a:rPr lang="en-GB" sz="2000" b="0" dirty="0">
                          <a:solidFill>
                            <a:srgbClr val="5080A2"/>
                          </a:solidFill>
                          <a:effectLst/>
                        </a:rPr>
                        <a:t>Colony </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a:solidFill>
                            <a:srgbClr val="5080A2"/>
                          </a:solidFill>
                          <a:effectLst/>
                        </a:rPr>
                        <a:t> </a:t>
                      </a: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~1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563E0263-DE07-286A-C4DA-B430EBDF23A4}"/>
              </a:ext>
            </a:extLst>
          </p:cNvPr>
          <p:cNvSpPr txBox="1"/>
          <p:nvPr/>
        </p:nvSpPr>
        <p:spPr>
          <a:xfrm>
            <a:off x="1279447" y="6351062"/>
            <a:ext cx="8568955" cy="338554"/>
          </a:xfrm>
          <a:prstGeom prst="rect">
            <a:avLst/>
          </a:prstGeom>
          <a:noFill/>
        </p:spPr>
        <p:txBody>
          <a:bodyPr wrap="square" rtlCol="0">
            <a:spAutoFit/>
          </a:bodyPr>
          <a:lstStyle/>
          <a:p>
            <a:r>
              <a:rPr lang="en-GB" sz="1600" dirty="0"/>
              <a:t>* Combined primers are already aliquoted into mini-tubes. Total vol for all reactions, 25.0 </a:t>
            </a:r>
            <a:r>
              <a:rPr lang="en-GB" sz="1600" dirty="0" err="1">
                <a:solidFill>
                  <a:schemeClr val="tx1">
                    <a:lumMod val="65000"/>
                    <a:lumOff val="35000"/>
                  </a:schemeClr>
                </a:solidFill>
              </a:rPr>
              <a:t>μl</a:t>
            </a:r>
            <a:endParaRPr lang="en-GB" sz="1600" dirty="0"/>
          </a:p>
        </p:txBody>
      </p:sp>
      <p:grpSp>
        <p:nvGrpSpPr>
          <p:cNvPr id="6" name="Group 5">
            <a:extLst>
              <a:ext uri="{FF2B5EF4-FFF2-40B4-BE49-F238E27FC236}">
                <a16:creationId xmlns:a16="http://schemas.microsoft.com/office/drawing/2014/main" id="{3DDD37DA-477C-E2DA-7BC4-FAE84BD78433}"/>
              </a:ext>
            </a:extLst>
          </p:cNvPr>
          <p:cNvGrpSpPr/>
          <p:nvPr/>
        </p:nvGrpSpPr>
        <p:grpSpPr>
          <a:xfrm>
            <a:off x="1709372" y="1046611"/>
            <a:ext cx="4680000" cy="77868"/>
            <a:chOff x="1253158" y="1050894"/>
            <a:chExt cx="4853893" cy="73850"/>
          </a:xfrm>
        </p:grpSpPr>
        <p:cxnSp>
          <p:nvCxnSpPr>
            <p:cNvPr id="7" name="Straight Connector 6">
              <a:extLst>
                <a:ext uri="{FF2B5EF4-FFF2-40B4-BE49-F238E27FC236}">
                  <a16:creationId xmlns:a16="http://schemas.microsoft.com/office/drawing/2014/main" id="{53A28059-BA4A-7F1F-B411-3A51F8E4C27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6BCD21-6A55-ABC4-276C-4B06F6C8C4E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DCB31547-BF44-B3F9-1422-7E88C8688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32678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5FE3F-6590-DB2F-2EAF-ADE563BAFCEC}"/>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188641"/>
            <a:ext cx="4257897" cy="830997"/>
          </a:xfrm>
          <a:prstGeom prst="rect">
            <a:avLst/>
          </a:prstGeom>
          <a:noFill/>
        </p:spPr>
        <p:txBody>
          <a:bodyPr wrap="none" rtlCol="0">
            <a:spAutoFit/>
          </a:bodyPr>
          <a:lstStyle/>
          <a:p>
            <a:r>
              <a:rPr lang="en-GB" sz="4800" dirty="0">
                <a:solidFill>
                  <a:schemeClr val="bg1"/>
                </a:solidFill>
                <a:latin typeface="+mj-lt"/>
                <a:ea typeface="Calibri" panose="020F0502020204030204" pitchFamily="34" charset="0"/>
                <a:cs typeface="Calibri" panose="020F0502020204030204" pitchFamily="34" charset="0"/>
              </a:rPr>
              <a:t>Running PCRs</a:t>
            </a:r>
          </a:p>
        </p:txBody>
      </p:sp>
      <p:graphicFrame>
        <p:nvGraphicFramePr>
          <p:cNvPr id="2" name="Table 1"/>
          <p:cNvGraphicFramePr>
            <a:graphicFrameLocks noGrp="1"/>
          </p:cNvGraphicFramePr>
          <p:nvPr>
            <p:extLst>
              <p:ext uri="{D42A27DB-BD31-4B8C-83A1-F6EECF244321}">
                <p14:modId xmlns:p14="http://schemas.microsoft.com/office/powerpoint/2010/main" val="3268013928"/>
              </p:ext>
            </p:extLst>
          </p:nvPr>
        </p:nvGraphicFramePr>
        <p:xfrm>
          <a:off x="1433373" y="2011554"/>
          <a:ext cx="9325254" cy="4060192"/>
        </p:xfrm>
        <a:graphic>
          <a:graphicData uri="http://schemas.openxmlformats.org/drawingml/2006/table">
            <a:tbl>
              <a:tblPr firstRow="1" firstCol="1" bandRow="1">
                <a:tableStyleId>{1E171933-4619-4E11-9A3F-F7608DF75F80}</a:tableStyleId>
              </a:tblPr>
              <a:tblGrid>
                <a:gridCol w="5270279">
                  <a:extLst>
                    <a:ext uri="{9D8B030D-6E8A-4147-A177-3AD203B41FA5}">
                      <a16:colId xmlns:a16="http://schemas.microsoft.com/office/drawing/2014/main" val="20000"/>
                    </a:ext>
                  </a:extLst>
                </a:gridCol>
                <a:gridCol w="1916709">
                  <a:extLst>
                    <a:ext uri="{9D8B030D-6E8A-4147-A177-3AD203B41FA5}">
                      <a16:colId xmlns:a16="http://schemas.microsoft.com/office/drawing/2014/main" val="20001"/>
                    </a:ext>
                  </a:extLst>
                </a:gridCol>
                <a:gridCol w="2138266">
                  <a:extLst>
                    <a:ext uri="{9D8B030D-6E8A-4147-A177-3AD203B41FA5}">
                      <a16:colId xmlns:a16="http://schemas.microsoft.com/office/drawing/2014/main" val="20002"/>
                    </a:ext>
                  </a:extLst>
                </a:gridCol>
              </a:tblGrid>
              <a:tr h="0">
                <a:tc>
                  <a:txBody>
                    <a:bodyPr/>
                    <a:lstStyle/>
                    <a:p>
                      <a:pPr>
                        <a:spcBef>
                          <a:spcPts val="200"/>
                        </a:spcBef>
                        <a:spcAft>
                          <a:spcPts val="200"/>
                        </a:spcAft>
                      </a:pPr>
                      <a:r>
                        <a:rPr lang="en-GB" sz="2800" dirty="0">
                          <a:solidFill>
                            <a:schemeClr val="bg1"/>
                          </a:solidFill>
                          <a:effectLst/>
                        </a:rPr>
                        <a:t>Reagent</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spcBef>
                          <a:spcPts val="200"/>
                        </a:spcBef>
                        <a:spcAft>
                          <a:spcPts val="200"/>
                        </a:spcAft>
                      </a:pPr>
                      <a:r>
                        <a:rPr lang="en-GB" sz="2800" dirty="0">
                          <a:solidFill>
                            <a:schemeClr val="bg1"/>
                          </a:solidFill>
                          <a:effectLst/>
                        </a:rPr>
                        <a:t>Temp. (°C)</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spcBef>
                          <a:spcPts val="200"/>
                        </a:spcBef>
                        <a:spcAft>
                          <a:spcPts val="200"/>
                        </a:spcAft>
                      </a:pPr>
                      <a:r>
                        <a:rPr lang="en-GB" sz="2800" dirty="0">
                          <a:solidFill>
                            <a:schemeClr val="bg1"/>
                          </a:solidFill>
                          <a:effectLst/>
                        </a:rPr>
                        <a:t>Time (sec)</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0">
                <a:tc>
                  <a:txBody>
                    <a:bodyPr/>
                    <a:lstStyle/>
                    <a:p>
                      <a:pPr>
                        <a:lnSpc>
                          <a:spcPct val="150000"/>
                        </a:lnSpc>
                        <a:spcBef>
                          <a:spcPts val="200"/>
                        </a:spcBef>
                        <a:spcAft>
                          <a:spcPts val="200"/>
                        </a:spcAft>
                      </a:pPr>
                      <a:r>
                        <a:rPr lang="en-GB" sz="2800" dirty="0">
                          <a:solidFill>
                            <a:srgbClr val="5080A2"/>
                          </a:solidFill>
                          <a:effectLst/>
                        </a:rPr>
                        <a:t>Initial denaturation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95</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200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200"/>
                        </a:spcBef>
                        <a:spcAft>
                          <a:spcPts val="200"/>
                        </a:spcAft>
                      </a:pPr>
                      <a:r>
                        <a:rPr lang="en-GB" sz="2800" dirty="0">
                          <a:solidFill>
                            <a:srgbClr val="5080A2"/>
                          </a:solidFill>
                          <a:effectLst/>
                        </a:rPr>
                        <a:t>                           Denaturation</a:t>
                      </a:r>
                    </a:p>
                    <a:p>
                      <a:pPr>
                        <a:lnSpc>
                          <a:spcPct val="150000"/>
                        </a:lnSpc>
                        <a:spcBef>
                          <a:spcPts val="200"/>
                        </a:spcBef>
                        <a:spcAft>
                          <a:spcPts val="200"/>
                        </a:spcAft>
                      </a:pPr>
                      <a:r>
                        <a:rPr lang="en-GB" sz="2800" dirty="0">
                          <a:solidFill>
                            <a:srgbClr val="5080A2"/>
                          </a:solidFill>
                          <a:effectLst/>
                        </a:rPr>
                        <a:t>30 cycles of       Annealing</a:t>
                      </a:r>
                    </a:p>
                    <a:p>
                      <a:pPr>
                        <a:lnSpc>
                          <a:spcPct val="150000"/>
                        </a:lnSpc>
                        <a:spcBef>
                          <a:spcPts val="200"/>
                        </a:spcBef>
                        <a:spcAft>
                          <a:spcPts val="200"/>
                        </a:spcAft>
                      </a:pPr>
                      <a:r>
                        <a:rPr lang="en-GB" sz="2800" dirty="0">
                          <a:solidFill>
                            <a:srgbClr val="5080A2"/>
                          </a:solidFill>
                          <a:effectLst/>
                        </a:rPr>
                        <a:t>                           Extension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95</a:t>
                      </a:r>
                    </a:p>
                    <a:p>
                      <a:pPr algn="ctr">
                        <a:lnSpc>
                          <a:spcPct val="150000"/>
                        </a:lnSpc>
                        <a:spcBef>
                          <a:spcPts val="200"/>
                        </a:spcBef>
                        <a:spcAft>
                          <a:spcPts val="200"/>
                        </a:spcAft>
                      </a:pPr>
                      <a:r>
                        <a:rPr lang="en-GB" sz="2800" dirty="0">
                          <a:solidFill>
                            <a:srgbClr val="5080A2"/>
                          </a:solidFill>
                          <a:effectLst/>
                        </a:rPr>
                        <a:t>53</a:t>
                      </a:r>
                    </a:p>
                    <a:p>
                      <a:pPr algn="ctr">
                        <a:lnSpc>
                          <a:spcPct val="150000"/>
                        </a:lnSpc>
                        <a:spcBef>
                          <a:spcPts val="200"/>
                        </a:spcBef>
                        <a:spcAft>
                          <a:spcPts val="200"/>
                        </a:spcAft>
                      </a:pPr>
                      <a:r>
                        <a:rPr lang="en-GB" sz="2800" dirty="0">
                          <a:solidFill>
                            <a:srgbClr val="5080A2"/>
                          </a:solidFill>
                          <a:effectLst/>
                        </a:rPr>
                        <a:t>68</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30</a:t>
                      </a:r>
                    </a:p>
                    <a:p>
                      <a:pPr algn="ctr">
                        <a:lnSpc>
                          <a:spcPct val="150000"/>
                        </a:lnSpc>
                        <a:spcBef>
                          <a:spcPts val="200"/>
                        </a:spcBef>
                        <a:spcAft>
                          <a:spcPts val="200"/>
                        </a:spcAft>
                      </a:pPr>
                      <a:r>
                        <a:rPr lang="en-GB" sz="2800" dirty="0">
                          <a:solidFill>
                            <a:srgbClr val="5080A2"/>
                          </a:solidFill>
                          <a:effectLst/>
                        </a:rPr>
                        <a:t>30</a:t>
                      </a:r>
                    </a:p>
                    <a:p>
                      <a:pPr algn="ctr">
                        <a:lnSpc>
                          <a:spcPct val="150000"/>
                        </a:lnSpc>
                        <a:spcBef>
                          <a:spcPts val="200"/>
                        </a:spcBef>
                        <a:spcAft>
                          <a:spcPts val="200"/>
                        </a:spcAft>
                      </a:pPr>
                      <a:r>
                        <a:rPr lang="en-GB" sz="2800" dirty="0">
                          <a:solidFill>
                            <a:srgbClr val="5080A2"/>
                          </a:solidFill>
                          <a:effectLst/>
                        </a:rPr>
                        <a:t>30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200"/>
                        </a:spcBef>
                        <a:spcAft>
                          <a:spcPts val="200"/>
                        </a:spcAft>
                      </a:pPr>
                      <a:r>
                        <a:rPr lang="en-GB" sz="2800" dirty="0">
                          <a:solidFill>
                            <a:srgbClr val="5080A2"/>
                          </a:solidFill>
                          <a:effectLst/>
                        </a:rPr>
                        <a:t>Final extension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68</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300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200"/>
                        </a:spcBef>
                        <a:spcAft>
                          <a:spcPts val="200"/>
                        </a:spcAft>
                      </a:pPr>
                      <a:r>
                        <a:rPr lang="en-GB" sz="2800" dirty="0">
                          <a:solidFill>
                            <a:srgbClr val="5080A2"/>
                          </a:solidFill>
                          <a:effectLst/>
                        </a:rPr>
                        <a:t>Hold</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4</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Indefinite </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Left Brace 2"/>
          <p:cNvSpPr/>
          <p:nvPr/>
        </p:nvSpPr>
        <p:spPr>
          <a:xfrm>
            <a:off x="4018548" y="2819437"/>
            <a:ext cx="221740" cy="172819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a:extLst>
              <a:ext uri="{FF2B5EF4-FFF2-40B4-BE49-F238E27FC236}">
                <a16:creationId xmlns:a16="http://schemas.microsoft.com/office/drawing/2014/main" id="{06978337-2165-21CC-AAEE-006F5358A4B5}"/>
              </a:ext>
            </a:extLst>
          </p:cNvPr>
          <p:cNvGrpSpPr/>
          <p:nvPr/>
        </p:nvGrpSpPr>
        <p:grpSpPr>
          <a:xfrm>
            <a:off x="1709372" y="1046611"/>
            <a:ext cx="4320000" cy="77868"/>
            <a:chOff x="1253158" y="1050894"/>
            <a:chExt cx="4853893" cy="73850"/>
          </a:xfrm>
        </p:grpSpPr>
        <p:cxnSp>
          <p:nvCxnSpPr>
            <p:cNvPr id="7" name="Straight Connector 6">
              <a:extLst>
                <a:ext uri="{FF2B5EF4-FFF2-40B4-BE49-F238E27FC236}">
                  <a16:creationId xmlns:a16="http://schemas.microsoft.com/office/drawing/2014/main" id="{35541381-F501-7D81-F8FA-C4A4ABBA421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ED66EA-AB29-1CD2-72B7-9428BDDD379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EB77B2C3-78AF-A9BF-79AF-71AEDAC6E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1016451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8DC4-58B5-5FC4-9919-890DDA821F4B}"/>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FEFFD5F-3910-EC6B-4409-80B9A6021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40281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F3A2-BBC2-B0EB-567F-449231865E35}"/>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F4BA276-E2ED-1571-F097-8AF0183CC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445088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31504" y="210670"/>
            <a:ext cx="5423280" cy="830997"/>
          </a:xfrm>
          <a:prstGeom prst="rect">
            <a:avLst/>
          </a:prstGeom>
          <a:noFill/>
        </p:spPr>
        <p:txBody>
          <a:bodyPr wrap="none" rtlCol="0">
            <a:spAutoFit/>
          </a:bodyPr>
          <a:lstStyle/>
          <a:p>
            <a:r>
              <a:rPr lang="en-GB" sz="4800" dirty="0">
                <a:solidFill>
                  <a:schemeClr val="bg1"/>
                </a:solidFill>
                <a:latin typeface="+mj-lt"/>
              </a:rPr>
              <a:t>Assembly resource</a:t>
            </a:r>
          </a:p>
        </p:txBody>
      </p:sp>
      <p:pic>
        <p:nvPicPr>
          <p:cNvPr id="2" name="Picture 1"/>
          <p:cNvPicPr>
            <a:picLocks noChangeAspect="1"/>
          </p:cNvPicPr>
          <p:nvPr/>
        </p:nvPicPr>
        <p:blipFill rotWithShape="1">
          <a:blip r:embed="rId3"/>
          <a:srcRect l="12641" r="12642"/>
          <a:stretch/>
        </p:blipFill>
        <p:spPr>
          <a:xfrm>
            <a:off x="7491663" y="1275568"/>
            <a:ext cx="3714292" cy="2794913"/>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7491663" y="4154747"/>
            <a:ext cx="3714292" cy="2424607"/>
          </a:xfrm>
          <a:prstGeom prst="rect">
            <a:avLst/>
          </a:prstGeom>
          <a:ln>
            <a:solidFill>
              <a:schemeClr val="bg1">
                <a:lumMod val="50000"/>
              </a:schemeClr>
            </a:solidFill>
          </a:ln>
        </p:spPr>
      </p:pic>
      <p:sp>
        <p:nvSpPr>
          <p:cNvPr id="4" name="TextBox 3"/>
          <p:cNvSpPr txBox="1"/>
          <p:nvPr/>
        </p:nvSpPr>
        <p:spPr>
          <a:xfrm>
            <a:off x="1295579" y="1452031"/>
            <a:ext cx="5836968" cy="5001369"/>
          </a:xfrm>
          <a:prstGeom prst="rect">
            <a:avLst/>
          </a:prstGeom>
          <a:noFill/>
        </p:spPr>
        <p:txBody>
          <a:bodyPr wrap="square" rtlCol="0">
            <a:spAutoFit/>
          </a:bodyPr>
          <a:lstStyle/>
          <a:p>
            <a:r>
              <a:rPr lang="en-GB" sz="2900" dirty="0">
                <a:solidFill>
                  <a:schemeClr val="bg1"/>
                </a:solidFill>
              </a:rPr>
              <a:t>AVAILABLE:</a:t>
            </a:r>
          </a:p>
          <a:p>
            <a:pPr marL="457200" indent="-457200">
              <a:buFont typeface="Arial" panose="020B0604020202020204" pitchFamily="34" charset="0"/>
              <a:buChar char="•"/>
            </a:pPr>
            <a:r>
              <a:rPr lang="en-GB" sz="2900" dirty="0">
                <a:solidFill>
                  <a:schemeClr val="bg1"/>
                </a:solidFill>
              </a:rPr>
              <a:t>Introductory pictures</a:t>
            </a:r>
          </a:p>
          <a:p>
            <a:pPr marL="457200" indent="-457200">
              <a:buFont typeface="Arial" panose="020B0604020202020204" pitchFamily="34" charset="0"/>
              <a:buChar char="•"/>
            </a:pPr>
            <a:r>
              <a:rPr lang="en-GB" sz="2900" dirty="0">
                <a:solidFill>
                  <a:schemeClr val="bg1"/>
                </a:solidFill>
              </a:rPr>
              <a:t>Assembly slides with notes</a:t>
            </a:r>
          </a:p>
          <a:p>
            <a:endParaRPr lang="en-GB" sz="2900" dirty="0">
              <a:solidFill>
                <a:schemeClr val="bg1"/>
              </a:solidFill>
            </a:endParaRPr>
          </a:p>
          <a:p>
            <a:r>
              <a:rPr lang="en-GB" sz="2900" dirty="0">
                <a:solidFill>
                  <a:schemeClr val="bg1"/>
                </a:solidFill>
              </a:rPr>
              <a:t>AIM:</a:t>
            </a:r>
          </a:p>
          <a:p>
            <a:pPr marL="457200" indent="-457200">
              <a:buFont typeface="Arial" panose="020B0604020202020204" pitchFamily="34" charset="0"/>
              <a:buChar char="•"/>
            </a:pPr>
            <a:r>
              <a:rPr lang="en-GB" sz="2900" dirty="0">
                <a:solidFill>
                  <a:schemeClr val="bg1"/>
                </a:solidFill>
              </a:rPr>
              <a:t>Increase profile of Science</a:t>
            </a:r>
          </a:p>
          <a:p>
            <a:pPr marL="457200" indent="-457200">
              <a:buFont typeface="Arial" panose="020B0604020202020204" pitchFamily="34" charset="0"/>
              <a:buChar char="•"/>
            </a:pPr>
            <a:r>
              <a:rPr lang="en-GB" sz="2900" dirty="0">
                <a:solidFill>
                  <a:schemeClr val="bg1"/>
                </a:solidFill>
              </a:rPr>
              <a:t>Introduce students to Molecular Biology</a:t>
            </a:r>
          </a:p>
          <a:p>
            <a:pPr marL="457200" indent="-457200">
              <a:buFont typeface="Arial" panose="020B0604020202020204" pitchFamily="34" charset="0"/>
              <a:buChar char="•"/>
            </a:pPr>
            <a:r>
              <a:rPr lang="en-GB" sz="2900" dirty="0">
                <a:solidFill>
                  <a:schemeClr val="bg1"/>
                </a:solidFill>
              </a:rPr>
              <a:t>Link to ABE program in your school – increasing awareness among staff and students</a:t>
            </a:r>
          </a:p>
        </p:txBody>
      </p:sp>
      <p:pic>
        <p:nvPicPr>
          <p:cNvPr id="6" name="Picture 5" descr="A black and white sign with white text&#10;&#10;AI-generated content may be incorrect.">
            <a:extLst>
              <a:ext uri="{FF2B5EF4-FFF2-40B4-BE49-F238E27FC236}">
                <a16:creationId xmlns:a16="http://schemas.microsoft.com/office/drawing/2014/main" id="{9F68F010-980E-DB25-CFC5-C373BC1DF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7692B828-FD66-49BC-D247-F8A115C96A2A}"/>
              </a:ext>
            </a:extLst>
          </p:cNvPr>
          <p:cNvGrpSpPr/>
          <p:nvPr/>
        </p:nvGrpSpPr>
        <p:grpSpPr>
          <a:xfrm>
            <a:off x="1732547" y="970803"/>
            <a:ext cx="5400000" cy="104019"/>
            <a:chOff x="1253158" y="1050894"/>
            <a:chExt cx="4853893" cy="73850"/>
          </a:xfrm>
        </p:grpSpPr>
        <p:cxnSp>
          <p:nvCxnSpPr>
            <p:cNvPr id="8" name="Straight Connector 7">
              <a:extLst>
                <a:ext uri="{FF2B5EF4-FFF2-40B4-BE49-F238E27FC236}">
                  <a16:creationId xmlns:a16="http://schemas.microsoft.com/office/drawing/2014/main" id="{8E4BE52F-3E1B-658A-B355-AE23529F262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1F3389-A8F7-3D82-8A7C-9573941F8B5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69744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89ED6-D131-6E82-25A6-D5DF78035ED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4A9E763-77A4-3B69-1389-BE778EC25292}"/>
              </a:ext>
            </a:extLst>
          </p:cNvPr>
          <p:cNvSpPr txBox="1"/>
          <p:nvPr/>
        </p:nvSpPr>
        <p:spPr>
          <a:xfrm>
            <a:off x="1257307" y="333407"/>
            <a:ext cx="3060453" cy="830997"/>
          </a:xfrm>
          <a:prstGeom prst="rect">
            <a:avLst/>
          </a:prstGeom>
          <a:noFill/>
        </p:spPr>
        <p:txBody>
          <a:bodyPr wrap="none" rtlCol="0">
            <a:spAutoFit/>
          </a:bodyPr>
          <a:lstStyle/>
          <a:p>
            <a:r>
              <a:rPr lang="en-GB" sz="4800" dirty="0">
                <a:solidFill>
                  <a:schemeClr val="bg1"/>
                </a:solidFill>
                <a:latin typeface="+mj-lt"/>
              </a:rPr>
              <a:t>Objectives</a:t>
            </a:r>
          </a:p>
        </p:txBody>
      </p:sp>
      <p:sp>
        <p:nvSpPr>
          <p:cNvPr id="2" name="TextBox 1">
            <a:extLst>
              <a:ext uri="{FF2B5EF4-FFF2-40B4-BE49-F238E27FC236}">
                <a16:creationId xmlns:a16="http://schemas.microsoft.com/office/drawing/2014/main" id="{F5AA1D00-3E35-F708-3638-A329117A96D7}"/>
              </a:ext>
            </a:extLst>
          </p:cNvPr>
          <p:cNvSpPr txBox="1"/>
          <p:nvPr/>
        </p:nvSpPr>
        <p:spPr>
          <a:xfrm>
            <a:off x="1257307" y="1719206"/>
            <a:ext cx="9918602" cy="4201150"/>
          </a:xfrm>
          <a:prstGeom prst="rect">
            <a:avLst/>
          </a:prstGeom>
          <a:noFill/>
        </p:spPr>
        <p:txBody>
          <a:bodyPr wrap="square" lIns="91440" tIns="45720" rIns="91440" bIns="45720" rtlCol="0" anchor="t">
            <a:spAutoFit/>
          </a:bodyPr>
          <a:lstStyle/>
          <a:p>
            <a:pPr>
              <a:spcAft>
                <a:spcPts val="1800"/>
              </a:spcAft>
            </a:pPr>
            <a:r>
              <a:rPr lang="en-GB" sz="3200" dirty="0">
                <a:solidFill>
                  <a:schemeClr val="bg2"/>
                </a:solidFill>
              </a:rPr>
              <a:t>By the end of this course you will:</a:t>
            </a:r>
          </a:p>
          <a:p>
            <a:pPr marL="457200" indent="-457200">
              <a:spcAft>
                <a:spcPts val="1800"/>
              </a:spcAft>
              <a:buFont typeface="Arial" panose="020B0604020202020204" pitchFamily="34" charset="0"/>
              <a:buChar char="•"/>
            </a:pPr>
            <a:r>
              <a:rPr lang="en-GB" sz="3200" dirty="0">
                <a:solidFill>
                  <a:schemeClr val="bg1"/>
                </a:solidFill>
              </a:rPr>
              <a:t>Feel confident preparing for labs 4/4a, 5, 6/6a, 7/7a</a:t>
            </a:r>
          </a:p>
          <a:p>
            <a:pPr marL="457200" indent="-457200">
              <a:spcAft>
                <a:spcPts val="1800"/>
              </a:spcAft>
              <a:buFont typeface="Arial" panose="020B0604020202020204" pitchFamily="34" charset="0"/>
              <a:buChar char="•"/>
            </a:pPr>
            <a:r>
              <a:rPr lang="en-GB" sz="3200" dirty="0">
                <a:solidFill>
                  <a:schemeClr val="bg1"/>
                </a:solidFill>
              </a:rPr>
              <a:t>Feel confident carrying out labs 4/4a, 5, 6/6a, 7/7a</a:t>
            </a:r>
          </a:p>
          <a:p>
            <a:pPr marL="457200" indent="-457200">
              <a:spcAft>
                <a:spcPts val="1800"/>
              </a:spcAft>
              <a:buFont typeface="Arial" panose="020B0604020202020204" pitchFamily="34" charset="0"/>
              <a:buChar char="•"/>
            </a:pPr>
            <a:r>
              <a:rPr lang="en-GB" sz="3200" dirty="0">
                <a:solidFill>
                  <a:schemeClr val="bg1"/>
                </a:solidFill>
              </a:rPr>
              <a:t>Be aware of Health and Safety requirements</a:t>
            </a:r>
          </a:p>
          <a:p>
            <a:pPr marL="457200" indent="-457200">
              <a:spcAft>
                <a:spcPts val="1800"/>
              </a:spcAft>
              <a:buFont typeface="Arial" panose="020B0604020202020204" pitchFamily="34" charset="0"/>
              <a:buChar char="•"/>
            </a:pPr>
            <a:r>
              <a:rPr lang="en-GB" sz="3200" dirty="0">
                <a:solidFill>
                  <a:schemeClr val="bg1"/>
                </a:solidFill>
              </a:rPr>
              <a:t>Know where to access resources</a:t>
            </a:r>
          </a:p>
          <a:p>
            <a:pPr marL="457200" indent="-457200">
              <a:spcAft>
                <a:spcPts val="1800"/>
              </a:spcAft>
              <a:buFont typeface="Arial" panose="020B0604020202020204" pitchFamily="34" charset="0"/>
              <a:buChar char="•"/>
            </a:pPr>
            <a:r>
              <a:rPr lang="en-GB" sz="3200" dirty="0">
                <a:solidFill>
                  <a:schemeClr val="bg1"/>
                </a:solidFill>
              </a:rPr>
              <a:t>Know who to contact for support</a:t>
            </a:r>
          </a:p>
        </p:txBody>
      </p:sp>
      <p:pic>
        <p:nvPicPr>
          <p:cNvPr id="4" name="Picture 3" descr="A black and white sign with white text&#10;&#10;AI-generated content may be incorrect.">
            <a:extLst>
              <a:ext uri="{FF2B5EF4-FFF2-40B4-BE49-F238E27FC236}">
                <a16:creationId xmlns:a16="http://schemas.microsoft.com/office/drawing/2014/main" id="{EC8AE4C7-F64A-9E20-9033-63677AAF3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736" y="147669"/>
            <a:ext cx="3364360" cy="830997"/>
          </a:xfrm>
          <a:prstGeom prst="rect">
            <a:avLst/>
          </a:prstGeom>
        </p:spPr>
      </p:pic>
      <p:grpSp>
        <p:nvGrpSpPr>
          <p:cNvPr id="5" name="Group 4">
            <a:extLst>
              <a:ext uri="{FF2B5EF4-FFF2-40B4-BE49-F238E27FC236}">
                <a16:creationId xmlns:a16="http://schemas.microsoft.com/office/drawing/2014/main" id="{C7EDFF78-1D33-B340-82E6-9A7053E527A9}"/>
              </a:ext>
            </a:extLst>
          </p:cNvPr>
          <p:cNvGrpSpPr/>
          <p:nvPr/>
        </p:nvGrpSpPr>
        <p:grpSpPr>
          <a:xfrm>
            <a:off x="1257307" y="1168912"/>
            <a:ext cx="3240000" cy="114456"/>
            <a:chOff x="1253158" y="1050894"/>
            <a:chExt cx="4853893" cy="73850"/>
          </a:xfrm>
        </p:grpSpPr>
        <p:cxnSp>
          <p:nvCxnSpPr>
            <p:cNvPr id="6" name="Straight Connector 5">
              <a:extLst>
                <a:ext uri="{FF2B5EF4-FFF2-40B4-BE49-F238E27FC236}">
                  <a16:creationId xmlns:a16="http://schemas.microsoft.com/office/drawing/2014/main" id="{7BE2760D-529A-7C23-239D-CB4AF77D8A6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926F00-5915-0515-2944-FD0C814EE8B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67027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B8DDA3-DB2F-3D98-D88A-A07476A820B8}"/>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4" name="Picture 3"/>
          <p:cNvPicPr>
            <a:picLocks noChangeAspect="1"/>
          </p:cNvPicPr>
          <p:nvPr/>
        </p:nvPicPr>
        <p:blipFill>
          <a:blip r:embed="rId3"/>
          <a:stretch>
            <a:fillRect/>
          </a:stretch>
        </p:blipFill>
        <p:spPr>
          <a:xfrm>
            <a:off x="706124" y="1607805"/>
            <a:ext cx="10833829" cy="1286109"/>
          </a:xfrm>
          <a:prstGeom prst="rect">
            <a:avLst/>
          </a:prstGeom>
        </p:spPr>
      </p:pic>
      <p:grpSp>
        <p:nvGrpSpPr>
          <p:cNvPr id="13" name="Group 12"/>
          <p:cNvGrpSpPr/>
          <p:nvPr/>
        </p:nvGrpSpPr>
        <p:grpSpPr>
          <a:xfrm>
            <a:off x="1181600" y="3153231"/>
            <a:ext cx="9882875" cy="3325617"/>
            <a:chOff x="339891" y="3327991"/>
            <a:chExt cx="11489738" cy="3240961"/>
          </a:xfrm>
        </p:grpSpPr>
        <p:pic>
          <p:nvPicPr>
            <p:cNvPr id="3" name="Picture 2"/>
            <p:cNvPicPr>
              <a:picLocks noChangeAspect="1"/>
            </p:cNvPicPr>
            <p:nvPr/>
          </p:nvPicPr>
          <p:blipFill>
            <a:blip r:embed="rId4"/>
            <a:stretch>
              <a:fillRect/>
            </a:stretch>
          </p:blipFill>
          <p:spPr>
            <a:xfrm>
              <a:off x="339891" y="3328419"/>
              <a:ext cx="4313995" cy="3230319"/>
            </a:xfrm>
            <a:prstGeom prst="rect">
              <a:avLst/>
            </a:prstGeom>
          </p:spPr>
        </p:pic>
        <p:pic>
          <p:nvPicPr>
            <p:cNvPr id="5" name="Picture 4"/>
            <p:cNvPicPr>
              <a:picLocks noChangeAspect="1"/>
            </p:cNvPicPr>
            <p:nvPr/>
          </p:nvPicPr>
          <p:blipFill>
            <a:blip r:embed="rId5"/>
            <a:stretch>
              <a:fillRect/>
            </a:stretch>
          </p:blipFill>
          <p:spPr>
            <a:xfrm>
              <a:off x="7614506" y="3327991"/>
              <a:ext cx="4215123" cy="3240961"/>
            </a:xfrm>
            <a:prstGeom prst="rect">
              <a:avLst/>
            </a:prstGeom>
          </p:spPr>
        </p:pic>
      </p:grpSp>
      <p:pic>
        <p:nvPicPr>
          <p:cNvPr id="12" name="Picture 11"/>
          <p:cNvPicPr>
            <a:picLocks noChangeAspect="1"/>
          </p:cNvPicPr>
          <p:nvPr/>
        </p:nvPicPr>
        <p:blipFill>
          <a:blip r:embed="rId6"/>
          <a:stretch>
            <a:fillRect/>
          </a:stretch>
        </p:blipFill>
        <p:spPr>
          <a:xfrm>
            <a:off x="5380720" y="3464528"/>
            <a:ext cx="1484639" cy="2069183"/>
          </a:xfrm>
          <a:prstGeom prst="rect">
            <a:avLst/>
          </a:prstGeom>
        </p:spPr>
      </p:pic>
      <p:sp>
        <p:nvSpPr>
          <p:cNvPr id="16" name="TextBox 15"/>
          <p:cNvSpPr txBox="1"/>
          <p:nvPr/>
        </p:nvSpPr>
        <p:spPr>
          <a:xfrm>
            <a:off x="1631504" y="179138"/>
            <a:ext cx="5217775" cy="830997"/>
          </a:xfrm>
          <a:prstGeom prst="rect">
            <a:avLst/>
          </a:prstGeom>
          <a:noFill/>
        </p:spPr>
        <p:txBody>
          <a:bodyPr wrap="none" rtlCol="0">
            <a:spAutoFit/>
          </a:bodyPr>
          <a:lstStyle/>
          <a:p>
            <a:r>
              <a:rPr lang="en-GB" sz="4800" dirty="0">
                <a:solidFill>
                  <a:schemeClr val="bg1"/>
                </a:solidFill>
                <a:latin typeface="+mj-lt"/>
              </a:rPr>
              <a:t>DNA identifies you</a:t>
            </a:r>
          </a:p>
        </p:txBody>
      </p:sp>
      <p:pic>
        <p:nvPicPr>
          <p:cNvPr id="7" name="Picture 6" descr="A black and white sign with white text&#10;&#10;AI-generated content may be incorrect.">
            <a:extLst>
              <a:ext uri="{FF2B5EF4-FFF2-40B4-BE49-F238E27FC236}">
                <a16:creationId xmlns:a16="http://schemas.microsoft.com/office/drawing/2014/main" id="{47AB98FE-2170-AC79-39A7-F43C641CE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8" name="Group 7">
            <a:extLst>
              <a:ext uri="{FF2B5EF4-FFF2-40B4-BE49-F238E27FC236}">
                <a16:creationId xmlns:a16="http://schemas.microsoft.com/office/drawing/2014/main" id="{9530639B-EF45-F3CF-B936-F838110EF51D}"/>
              </a:ext>
            </a:extLst>
          </p:cNvPr>
          <p:cNvGrpSpPr/>
          <p:nvPr/>
        </p:nvGrpSpPr>
        <p:grpSpPr>
          <a:xfrm>
            <a:off x="1732547" y="970803"/>
            <a:ext cx="5400000" cy="104019"/>
            <a:chOff x="1253158" y="1050894"/>
            <a:chExt cx="4853893" cy="73850"/>
          </a:xfrm>
        </p:grpSpPr>
        <p:cxnSp>
          <p:nvCxnSpPr>
            <p:cNvPr id="9" name="Straight Connector 8">
              <a:extLst>
                <a:ext uri="{FF2B5EF4-FFF2-40B4-BE49-F238E27FC236}">
                  <a16:creationId xmlns:a16="http://schemas.microsoft.com/office/drawing/2014/main" id="{778E6915-D4F4-84E2-0424-FE2142161E4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5EEC48-0A7E-80F2-B35C-9AB440B7D9F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310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30441" y="2193378"/>
            <a:ext cx="5632171" cy="3691083"/>
          </a:xfrm>
          <a:prstGeom prst="rect">
            <a:avLst/>
          </a:prstGeom>
        </p:spPr>
      </p:pic>
      <p:pic>
        <p:nvPicPr>
          <p:cNvPr id="10" name="Picture 9"/>
          <p:cNvPicPr>
            <a:picLocks noChangeAspect="1"/>
          </p:cNvPicPr>
          <p:nvPr/>
        </p:nvPicPr>
        <p:blipFill rotWithShape="1">
          <a:blip r:embed="rId4"/>
          <a:srcRect l="7024" r="11302"/>
          <a:stretch/>
        </p:blipFill>
        <p:spPr>
          <a:xfrm>
            <a:off x="6863393" y="2193377"/>
            <a:ext cx="4622754" cy="3691083"/>
          </a:xfrm>
          <a:prstGeom prst="rect">
            <a:avLst/>
          </a:prstGeom>
        </p:spPr>
      </p:pic>
      <p:sp>
        <p:nvSpPr>
          <p:cNvPr id="13" name="TextBox 12"/>
          <p:cNvSpPr txBox="1"/>
          <p:nvPr/>
        </p:nvSpPr>
        <p:spPr>
          <a:xfrm>
            <a:off x="1631505" y="179138"/>
            <a:ext cx="3700180" cy="830997"/>
          </a:xfrm>
          <a:prstGeom prst="rect">
            <a:avLst/>
          </a:prstGeom>
          <a:noFill/>
        </p:spPr>
        <p:txBody>
          <a:bodyPr wrap="none" rtlCol="0">
            <a:spAutoFit/>
          </a:bodyPr>
          <a:lstStyle/>
          <a:p>
            <a:r>
              <a:rPr lang="en-GB" sz="4800" dirty="0">
                <a:solidFill>
                  <a:schemeClr val="bg1"/>
                </a:solidFill>
                <a:latin typeface="+mj-lt"/>
              </a:rPr>
              <a:t>Alec </a:t>
            </a:r>
            <a:r>
              <a:rPr lang="en-GB" sz="4800" dirty="0" err="1">
                <a:solidFill>
                  <a:schemeClr val="bg1"/>
                </a:solidFill>
                <a:latin typeface="+mj-lt"/>
              </a:rPr>
              <a:t>Jeffreys</a:t>
            </a:r>
            <a:endParaRPr lang="en-GB" sz="4800" dirty="0">
              <a:solidFill>
                <a:schemeClr val="bg1"/>
              </a:solidFill>
              <a:latin typeface="+mj-lt"/>
            </a:endParaRPr>
          </a:p>
        </p:txBody>
      </p:sp>
      <p:pic>
        <p:nvPicPr>
          <p:cNvPr id="3" name="Picture 2" descr="A black and white sign with white text&#10;&#10;AI-generated content may be incorrect.">
            <a:extLst>
              <a:ext uri="{FF2B5EF4-FFF2-40B4-BE49-F238E27FC236}">
                <a16:creationId xmlns:a16="http://schemas.microsoft.com/office/drawing/2014/main" id="{B4B9BB33-FC2F-BE3A-2A98-B23B14701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4" name="Group 3">
            <a:extLst>
              <a:ext uri="{FF2B5EF4-FFF2-40B4-BE49-F238E27FC236}">
                <a16:creationId xmlns:a16="http://schemas.microsoft.com/office/drawing/2014/main" id="{04095C9C-9E3A-71DD-D0F1-45B41FABA3A9}"/>
              </a:ext>
            </a:extLst>
          </p:cNvPr>
          <p:cNvGrpSpPr/>
          <p:nvPr/>
        </p:nvGrpSpPr>
        <p:grpSpPr>
          <a:xfrm>
            <a:off x="1732547" y="970803"/>
            <a:ext cx="3960000" cy="104019"/>
            <a:chOff x="1253158" y="1050894"/>
            <a:chExt cx="4853893" cy="73850"/>
          </a:xfrm>
        </p:grpSpPr>
        <p:cxnSp>
          <p:nvCxnSpPr>
            <p:cNvPr id="5" name="Straight Connector 4">
              <a:extLst>
                <a:ext uri="{FF2B5EF4-FFF2-40B4-BE49-F238E27FC236}">
                  <a16:creationId xmlns:a16="http://schemas.microsoft.com/office/drawing/2014/main" id="{3603C30B-38FF-9FDA-5E26-4A372892AD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6110CF-6ED4-91A2-5BD4-9C4DA42D50D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1998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1593" y="1908659"/>
            <a:ext cx="3686293" cy="1167384"/>
          </a:xfrm>
          <a:prstGeom prst="rect">
            <a:avLst/>
          </a:prstGeom>
        </p:spPr>
      </p:pic>
      <p:pic>
        <p:nvPicPr>
          <p:cNvPr id="4" name="Picture 3"/>
          <p:cNvPicPr>
            <a:picLocks noChangeAspect="1"/>
          </p:cNvPicPr>
          <p:nvPr/>
        </p:nvPicPr>
        <p:blipFill>
          <a:blip r:embed="rId4"/>
          <a:stretch>
            <a:fillRect/>
          </a:stretch>
        </p:blipFill>
        <p:spPr>
          <a:xfrm>
            <a:off x="5284822" y="2167286"/>
            <a:ext cx="5167155" cy="3875368"/>
          </a:xfrm>
          <a:prstGeom prst="rect">
            <a:avLst/>
          </a:prstGeom>
        </p:spPr>
      </p:pic>
      <p:grpSp>
        <p:nvGrpSpPr>
          <p:cNvPr id="7" name="Group 6"/>
          <p:cNvGrpSpPr/>
          <p:nvPr/>
        </p:nvGrpSpPr>
        <p:grpSpPr>
          <a:xfrm>
            <a:off x="1760483" y="3042746"/>
            <a:ext cx="3328582" cy="2999909"/>
            <a:chOff x="1466193" y="3038394"/>
            <a:chExt cx="3287226" cy="3125923"/>
          </a:xfrm>
        </p:grpSpPr>
        <p:pic>
          <p:nvPicPr>
            <p:cNvPr id="3" name="Picture 2"/>
            <p:cNvPicPr>
              <a:picLocks noChangeAspect="1"/>
            </p:cNvPicPr>
            <p:nvPr/>
          </p:nvPicPr>
          <p:blipFill>
            <a:blip r:embed="rId5"/>
            <a:stretch>
              <a:fillRect/>
            </a:stretch>
          </p:blipFill>
          <p:spPr>
            <a:xfrm>
              <a:off x="1466193" y="3038394"/>
              <a:ext cx="3287226" cy="3125923"/>
            </a:xfrm>
            <a:prstGeom prst="rect">
              <a:avLst/>
            </a:prstGeom>
          </p:spPr>
        </p:pic>
        <p:sp>
          <p:nvSpPr>
            <p:cNvPr id="6" name="TextBox 5"/>
            <p:cNvSpPr txBox="1"/>
            <p:nvPr/>
          </p:nvSpPr>
          <p:spPr>
            <a:xfrm>
              <a:off x="1657325" y="3095181"/>
              <a:ext cx="2196058" cy="336740"/>
            </a:xfrm>
            <a:prstGeom prst="rect">
              <a:avLst/>
            </a:prstGeom>
            <a:noFill/>
          </p:spPr>
          <p:txBody>
            <a:bodyPr wrap="none" rtlCol="0">
              <a:spAutoFit/>
            </a:bodyPr>
            <a:lstStyle/>
            <a:p>
              <a:r>
                <a:rPr lang="en-GB" sz="1500" b="1" dirty="0">
                  <a:solidFill>
                    <a:schemeClr val="bg1"/>
                  </a:solidFill>
                  <a:latin typeface="Verdana" panose="020B0604030504040204" pitchFamily="34" charset="0"/>
                  <a:ea typeface="Verdana" panose="020B0604030504040204" pitchFamily="34" charset="0"/>
                  <a:cs typeface="Verdana" panose="020B0604030504040204" pitchFamily="34" charset="0"/>
                </a:rPr>
                <a:t>DNA fingerprinting</a:t>
              </a:r>
            </a:p>
          </p:txBody>
        </p:sp>
      </p:grpSp>
      <p:sp>
        <p:nvSpPr>
          <p:cNvPr id="8" name="TextBox 7">
            <a:extLst>
              <a:ext uri="{FF2B5EF4-FFF2-40B4-BE49-F238E27FC236}">
                <a16:creationId xmlns:a16="http://schemas.microsoft.com/office/drawing/2014/main" id="{369984EB-C0ED-7008-01DD-4651161A68E5}"/>
              </a:ext>
            </a:extLst>
          </p:cNvPr>
          <p:cNvSpPr txBox="1"/>
          <p:nvPr/>
        </p:nvSpPr>
        <p:spPr>
          <a:xfrm>
            <a:off x="1631505" y="179138"/>
            <a:ext cx="3700180" cy="830997"/>
          </a:xfrm>
          <a:prstGeom prst="rect">
            <a:avLst/>
          </a:prstGeom>
          <a:noFill/>
        </p:spPr>
        <p:txBody>
          <a:bodyPr wrap="none" rtlCol="0">
            <a:spAutoFit/>
          </a:bodyPr>
          <a:lstStyle/>
          <a:p>
            <a:r>
              <a:rPr lang="en-GB" sz="4800" dirty="0">
                <a:solidFill>
                  <a:schemeClr val="bg1"/>
                </a:solidFill>
                <a:latin typeface="+mj-lt"/>
              </a:rPr>
              <a:t>Alec </a:t>
            </a:r>
            <a:r>
              <a:rPr lang="en-GB" sz="4800" dirty="0" err="1">
                <a:solidFill>
                  <a:schemeClr val="bg1"/>
                </a:solidFill>
                <a:latin typeface="+mj-lt"/>
              </a:rPr>
              <a:t>Jeffreys</a:t>
            </a:r>
            <a:endParaRPr lang="en-GB" sz="4800" dirty="0">
              <a:solidFill>
                <a:schemeClr val="bg1"/>
              </a:solidFill>
              <a:latin typeface="+mj-lt"/>
            </a:endParaRPr>
          </a:p>
        </p:txBody>
      </p:sp>
      <p:pic>
        <p:nvPicPr>
          <p:cNvPr id="9" name="Picture 8" descr="A black and white sign with white text&#10;&#10;AI-generated content may be incorrect.">
            <a:extLst>
              <a:ext uri="{FF2B5EF4-FFF2-40B4-BE49-F238E27FC236}">
                <a16:creationId xmlns:a16="http://schemas.microsoft.com/office/drawing/2014/main" id="{C9C050D0-B233-D53C-F953-23A3688D0F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0" name="Group 9">
            <a:extLst>
              <a:ext uri="{FF2B5EF4-FFF2-40B4-BE49-F238E27FC236}">
                <a16:creationId xmlns:a16="http://schemas.microsoft.com/office/drawing/2014/main" id="{25A1DBC1-FEC2-CCD0-0ADF-4505DD1E4B22}"/>
              </a:ext>
            </a:extLst>
          </p:cNvPr>
          <p:cNvGrpSpPr/>
          <p:nvPr/>
        </p:nvGrpSpPr>
        <p:grpSpPr>
          <a:xfrm>
            <a:off x="1732547" y="970803"/>
            <a:ext cx="3960000" cy="104019"/>
            <a:chOff x="1253158" y="1050894"/>
            <a:chExt cx="4853893" cy="73850"/>
          </a:xfrm>
        </p:grpSpPr>
        <p:cxnSp>
          <p:nvCxnSpPr>
            <p:cNvPr id="11" name="Straight Connector 10">
              <a:extLst>
                <a:ext uri="{FF2B5EF4-FFF2-40B4-BE49-F238E27FC236}">
                  <a16:creationId xmlns:a16="http://schemas.microsoft.com/office/drawing/2014/main" id="{BBBBBE01-E930-1CBA-8E0D-65E24B17794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89C90F-1553-37B1-C151-855E68E7B9E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410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28121C-B6B6-3E1C-2B99-5BDD16AD63F0}"/>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3" name="Picture 2"/>
          <p:cNvPicPr>
            <a:picLocks noChangeAspect="1"/>
          </p:cNvPicPr>
          <p:nvPr/>
        </p:nvPicPr>
        <p:blipFill rotWithShape="1">
          <a:blip r:embed="rId3"/>
          <a:srcRect l="12072" t="10649" r="2767" b="3950"/>
          <a:stretch/>
        </p:blipFill>
        <p:spPr>
          <a:xfrm>
            <a:off x="3855613" y="2031776"/>
            <a:ext cx="6184025" cy="3673373"/>
          </a:xfrm>
          <a:prstGeom prst="rect">
            <a:avLst/>
          </a:prstGeom>
          <a:ln>
            <a:solidFill>
              <a:schemeClr val="tx1"/>
            </a:solidFill>
          </a:ln>
        </p:spPr>
      </p:pic>
      <p:grpSp>
        <p:nvGrpSpPr>
          <p:cNvPr id="20" name="Group 19"/>
          <p:cNvGrpSpPr/>
          <p:nvPr/>
        </p:nvGrpSpPr>
        <p:grpSpPr>
          <a:xfrm>
            <a:off x="1734500" y="1971458"/>
            <a:ext cx="8302881" cy="830997"/>
            <a:chOff x="280666" y="1485609"/>
            <a:chExt cx="11070507" cy="1107996"/>
          </a:xfrm>
        </p:grpSpPr>
        <p:sp>
          <p:nvSpPr>
            <p:cNvPr id="4" name="TextBox 3"/>
            <p:cNvSpPr txBox="1"/>
            <p:nvPr/>
          </p:nvSpPr>
          <p:spPr>
            <a:xfrm>
              <a:off x="280666" y="1485609"/>
              <a:ext cx="2513937" cy="1107996"/>
            </a:xfrm>
            <a:prstGeom prst="rect">
              <a:avLst/>
            </a:prstGeom>
            <a:noFill/>
          </p:spPr>
          <p:txBody>
            <a:bodyPr wrap="none" rtlCol="0">
              <a:spAutoFit/>
            </a:bodyPr>
            <a:lstStyle/>
            <a:p>
              <a:pPr algn="r"/>
              <a:r>
                <a:rPr lang="en-GB" sz="2400" dirty="0">
                  <a:solidFill>
                    <a:srgbClr val="FF3399"/>
                  </a:solidFill>
                  <a:latin typeface="Verdana" panose="020B0604030504040204" pitchFamily="34" charset="0"/>
                  <a:ea typeface="Verdana" panose="020B0604030504040204" pitchFamily="34" charset="0"/>
                  <a:cs typeface="Verdana" panose="020B0604030504040204" pitchFamily="34" charset="0"/>
                </a:rPr>
                <a:t>Scene of </a:t>
              </a:r>
            </a:p>
            <a:p>
              <a:pPr algn="r"/>
              <a:r>
                <a:rPr lang="en-GB" sz="2400" dirty="0">
                  <a:solidFill>
                    <a:srgbClr val="FF3399"/>
                  </a:solidFill>
                  <a:latin typeface="Verdana" panose="020B0604030504040204" pitchFamily="34" charset="0"/>
                  <a:ea typeface="Verdana" panose="020B0604030504040204" pitchFamily="34" charset="0"/>
                  <a:cs typeface="Verdana" panose="020B0604030504040204" pitchFamily="34" charset="0"/>
                </a:rPr>
                <a:t>Crime DNA</a:t>
              </a:r>
            </a:p>
          </p:txBody>
        </p:sp>
        <p:sp>
          <p:nvSpPr>
            <p:cNvPr id="14" name="Rounded Rectangle 13"/>
            <p:cNvSpPr/>
            <p:nvPr/>
          </p:nvSpPr>
          <p:spPr>
            <a:xfrm>
              <a:off x="3105807" y="1566033"/>
              <a:ext cx="8245366" cy="86154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1" name="Group 20"/>
          <p:cNvGrpSpPr/>
          <p:nvPr/>
        </p:nvGrpSpPr>
        <p:grpSpPr>
          <a:xfrm>
            <a:off x="1928560" y="3452375"/>
            <a:ext cx="8108821" cy="646155"/>
            <a:chOff x="539412" y="3460165"/>
            <a:chExt cx="10811761" cy="861540"/>
          </a:xfrm>
        </p:grpSpPr>
        <p:sp>
          <p:nvSpPr>
            <p:cNvPr id="7" name="TextBox 6"/>
            <p:cNvSpPr txBox="1"/>
            <p:nvPr/>
          </p:nvSpPr>
          <p:spPr>
            <a:xfrm>
              <a:off x="539412" y="3550276"/>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1</a:t>
              </a:r>
            </a:p>
          </p:txBody>
        </p:sp>
        <p:sp>
          <p:nvSpPr>
            <p:cNvPr id="15" name="Rounded Rectangle 14"/>
            <p:cNvSpPr/>
            <p:nvPr/>
          </p:nvSpPr>
          <p:spPr>
            <a:xfrm>
              <a:off x="3105807" y="3460165"/>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2" name="Group 21"/>
          <p:cNvGrpSpPr/>
          <p:nvPr/>
        </p:nvGrpSpPr>
        <p:grpSpPr>
          <a:xfrm>
            <a:off x="1928560" y="4284918"/>
            <a:ext cx="8108821" cy="646155"/>
            <a:chOff x="539412" y="4570223"/>
            <a:chExt cx="10811761" cy="861540"/>
          </a:xfrm>
        </p:grpSpPr>
        <p:sp>
          <p:nvSpPr>
            <p:cNvPr id="8" name="TextBox 7"/>
            <p:cNvSpPr txBox="1"/>
            <p:nvPr/>
          </p:nvSpPr>
          <p:spPr>
            <a:xfrm>
              <a:off x="539412" y="4662026"/>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2</a:t>
              </a:r>
            </a:p>
          </p:txBody>
        </p:sp>
        <p:sp>
          <p:nvSpPr>
            <p:cNvPr id="17" name="Rounded Rectangle 16"/>
            <p:cNvSpPr/>
            <p:nvPr/>
          </p:nvSpPr>
          <p:spPr>
            <a:xfrm>
              <a:off x="3105807" y="4570223"/>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3" name="Group 22"/>
          <p:cNvGrpSpPr/>
          <p:nvPr/>
        </p:nvGrpSpPr>
        <p:grpSpPr>
          <a:xfrm>
            <a:off x="1928560" y="5110572"/>
            <a:ext cx="8108821" cy="646155"/>
            <a:chOff x="539412" y="5671095"/>
            <a:chExt cx="10811761" cy="861540"/>
          </a:xfrm>
        </p:grpSpPr>
        <p:sp>
          <p:nvSpPr>
            <p:cNvPr id="9" name="TextBox 8"/>
            <p:cNvSpPr txBox="1"/>
            <p:nvPr/>
          </p:nvSpPr>
          <p:spPr>
            <a:xfrm>
              <a:off x="539412" y="5773778"/>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3</a:t>
              </a:r>
            </a:p>
          </p:txBody>
        </p:sp>
        <p:sp>
          <p:nvSpPr>
            <p:cNvPr id="18" name="Rounded Rectangle 17"/>
            <p:cNvSpPr/>
            <p:nvPr/>
          </p:nvSpPr>
          <p:spPr>
            <a:xfrm>
              <a:off x="3105807" y="5671095"/>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4" name="Rounded Rectangle 23"/>
          <p:cNvSpPr/>
          <p:nvPr/>
        </p:nvSpPr>
        <p:spPr>
          <a:xfrm>
            <a:off x="3853356" y="3452375"/>
            <a:ext cx="6184025" cy="646155"/>
          </a:xfrm>
          <a:prstGeom prst="roundRect">
            <a:avLst/>
          </a:prstGeom>
          <a:solidFill>
            <a:srgbClr val="FF33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Box 27"/>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5" name="Picture 4" descr="A black and white sign with white text&#10;&#10;AI-generated content may be incorrect.">
            <a:extLst>
              <a:ext uri="{FF2B5EF4-FFF2-40B4-BE49-F238E27FC236}">
                <a16:creationId xmlns:a16="http://schemas.microsoft.com/office/drawing/2014/main" id="{E74CA302-907D-7970-332D-28F337007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7B5AC170-F1DF-D6F6-DCFC-90AAE164DA15}"/>
              </a:ext>
            </a:extLst>
          </p:cNvPr>
          <p:cNvGrpSpPr/>
          <p:nvPr/>
        </p:nvGrpSpPr>
        <p:grpSpPr>
          <a:xfrm>
            <a:off x="1732547" y="1131223"/>
            <a:ext cx="5760000" cy="104019"/>
            <a:chOff x="1253158" y="1050894"/>
            <a:chExt cx="4853893" cy="73850"/>
          </a:xfrm>
        </p:grpSpPr>
        <p:cxnSp>
          <p:nvCxnSpPr>
            <p:cNvPr id="10" name="Straight Connector 9">
              <a:extLst>
                <a:ext uri="{FF2B5EF4-FFF2-40B4-BE49-F238E27FC236}">
                  <a16:creationId xmlns:a16="http://schemas.microsoft.com/office/drawing/2014/main" id="{6EB58F2A-6DC7-59A7-DCAF-EE369DE2239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5832E3-6C54-B089-D56B-3C4CE8BE985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8011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AA1E35-848D-B9DE-1095-97D37EEAC611}"/>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A915FED7-0A57-0296-B7D0-636471E5DA60}"/>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8" name="Picture 7" descr="A black and white sign with white text&#10;&#10;AI-generated content may be incorrect.">
            <a:extLst>
              <a:ext uri="{FF2B5EF4-FFF2-40B4-BE49-F238E27FC236}">
                <a16:creationId xmlns:a16="http://schemas.microsoft.com/office/drawing/2014/main" id="{95C052A6-6AC0-A11B-9239-BB0B0EE59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9" name="Group 8">
            <a:extLst>
              <a:ext uri="{FF2B5EF4-FFF2-40B4-BE49-F238E27FC236}">
                <a16:creationId xmlns:a16="http://schemas.microsoft.com/office/drawing/2014/main" id="{2C8440A2-AB3E-81A1-BBC0-739BE76C0EDA}"/>
              </a:ext>
            </a:extLst>
          </p:cNvPr>
          <p:cNvGrpSpPr/>
          <p:nvPr/>
        </p:nvGrpSpPr>
        <p:grpSpPr>
          <a:xfrm>
            <a:off x="1732547" y="1131223"/>
            <a:ext cx="5760000" cy="104019"/>
            <a:chOff x="1253158" y="1050894"/>
            <a:chExt cx="4853893" cy="73850"/>
          </a:xfrm>
        </p:grpSpPr>
        <p:cxnSp>
          <p:nvCxnSpPr>
            <p:cNvPr id="13" name="Straight Connector 12">
              <a:extLst>
                <a:ext uri="{FF2B5EF4-FFF2-40B4-BE49-F238E27FC236}">
                  <a16:creationId xmlns:a16="http://schemas.microsoft.com/office/drawing/2014/main" id="{3A042EE4-6F8A-E569-536A-9EBED4F5A13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FD516-38BB-0344-47BF-F8F8C6BA989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 name="Picture 1"/>
          <p:cNvPicPr>
            <a:picLocks noChangeAspect="1"/>
          </p:cNvPicPr>
          <p:nvPr/>
        </p:nvPicPr>
        <p:blipFill>
          <a:blip r:embed="rId4"/>
          <a:stretch>
            <a:fillRect/>
          </a:stretch>
        </p:blipFill>
        <p:spPr>
          <a:xfrm>
            <a:off x="8177048" y="4079304"/>
            <a:ext cx="2274928" cy="1425835"/>
          </a:xfrm>
          <a:prstGeom prst="rect">
            <a:avLst/>
          </a:prstGeom>
        </p:spPr>
      </p:pic>
      <p:pic>
        <p:nvPicPr>
          <p:cNvPr id="29" name="Picture 28"/>
          <p:cNvPicPr>
            <a:picLocks noChangeAspect="1"/>
          </p:cNvPicPr>
          <p:nvPr/>
        </p:nvPicPr>
        <p:blipFill>
          <a:blip r:embed="rId5"/>
          <a:stretch>
            <a:fillRect/>
          </a:stretch>
        </p:blipFill>
        <p:spPr>
          <a:xfrm>
            <a:off x="1756681" y="1755799"/>
            <a:ext cx="8506018" cy="2047390"/>
          </a:xfrm>
          <a:prstGeom prst="rect">
            <a:avLst/>
          </a:prstGeom>
        </p:spPr>
      </p:pic>
      <p:sp>
        <p:nvSpPr>
          <p:cNvPr id="3" name="Rectangle 2"/>
          <p:cNvSpPr/>
          <p:nvPr/>
        </p:nvSpPr>
        <p:spPr>
          <a:xfrm>
            <a:off x="8494961" y="2941962"/>
            <a:ext cx="1983851" cy="989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4" name="TextBox 3"/>
          <p:cNvSpPr txBox="1"/>
          <p:nvPr/>
        </p:nvSpPr>
        <p:spPr>
          <a:xfrm>
            <a:off x="1347538" y="4966137"/>
            <a:ext cx="3254552" cy="1569660"/>
          </a:xfrm>
          <a:prstGeom prst="rect">
            <a:avLst/>
          </a:prstGeom>
          <a:solidFill>
            <a:srgbClr val="92D050"/>
          </a:solidFill>
        </p:spPr>
        <p:txBody>
          <a:bodyPr wrap="square" rtlCol="0">
            <a:spAutoFit/>
          </a:bodyPr>
          <a:lstStyle/>
          <a:p>
            <a:pPr algn="ctr"/>
            <a:r>
              <a:rPr lang="en-GB" sz="4800" b="1" dirty="0">
                <a:solidFill>
                  <a:schemeClr val="bg1"/>
                </a:solidFill>
              </a:rPr>
              <a:t>Reuniting families</a:t>
            </a:r>
          </a:p>
        </p:txBody>
      </p:sp>
    </p:spTree>
    <p:extLst>
      <p:ext uri="{BB962C8B-B14F-4D97-AF65-F5344CB8AC3E}">
        <p14:creationId xmlns:p14="http://schemas.microsoft.com/office/powerpoint/2010/main" val="15165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F293E44-5F16-C283-CE1B-0A750A4694F3}"/>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344D200E-330D-6CF7-C452-D822868FBBDD}"/>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18" name="Picture 17" descr="A black and white sign with white text&#10;&#10;AI-generated content may be incorrect.">
            <a:extLst>
              <a:ext uri="{FF2B5EF4-FFF2-40B4-BE49-F238E27FC236}">
                <a16:creationId xmlns:a16="http://schemas.microsoft.com/office/drawing/2014/main" id="{A98A3EA6-1B9F-57C9-ECFA-09B9BA942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9" name="Group 18">
            <a:extLst>
              <a:ext uri="{FF2B5EF4-FFF2-40B4-BE49-F238E27FC236}">
                <a16:creationId xmlns:a16="http://schemas.microsoft.com/office/drawing/2014/main" id="{654954F0-1C11-9421-C578-FE52D34A2764}"/>
              </a:ext>
            </a:extLst>
          </p:cNvPr>
          <p:cNvGrpSpPr/>
          <p:nvPr/>
        </p:nvGrpSpPr>
        <p:grpSpPr>
          <a:xfrm>
            <a:off x="1732547" y="1131223"/>
            <a:ext cx="5760000" cy="104019"/>
            <a:chOff x="1253158" y="1050894"/>
            <a:chExt cx="4853893" cy="73850"/>
          </a:xfrm>
        </p:grpSpPr>
        <p:cxnSp>
          <p:nvCxnSpPr>
            <p:cNvPr id="20" name="Straight Connector 19">
              <a:extLst>
                <a:ext uri="{FF2B5EF4-FFF2-40B4-BE49-F238E27FC236}">
                  <a16:creationId xmlns:a16="http://schemas.microsoft.com/office/drawing/2014/main" id="{EA2A8FCF-C21D-F5C5-F7D4-CBF56812704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2A238-F8EF-1ADD-DAF9-DF451E70D39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grpSp>
        <p:nvGrpSpPr>
          <p:cNvPr id="3" name="Group 2"/>
          <p:cNvGrpSpPr/>
          <p:nvPr/>
        </p:nvGrpSpPr>
        <p:grpSpPr>
          <a:xfrm>
            <a:off x="1796747" y="1484785"/>
            <a:ext cx="5933373" cy="5051012"/>
            <a:chOff x="321620" y="1587992"/>
            <a:chExt cx="5923265" cy="5003877"/>
          </a:xfrm>
        </p:grpSpPr>
        <p:sp>
          <p:nvSpPr>
            <p:cNvPr id="4" name="TextBox 3"/>
            <p:cNvSpPr txBox="1"/>
            <p:nvPr/>
          </p:nvSpPr>
          <p:spPr>
            <a:xfrm>
              <a:off x="3746541" y="1587992"/>
              <a:ext cx="2498344" cy="652687"/>
            </a:xfrm>
            <a:prstGeom prst="rect">
              <a:avLst/>
            </a:prstGeom>
            <a:noFill/>
          </p:spPr>
          <p:txBody>
            <a:bodyPr wrap="none" rtlCol="0">
              <a:spAutoFit/>
            </a:bodyPr>
            <a:lstStyle/>
            <a:p>
              <a:pPr>
                <a:lnSpc>
                  <a:spcPct val="150000"/>
                </a:lnSpc>
              </a:pPr>
              <a:r>
                <a:rPr lang="en-GB" sz="2800" dirty="0">
                  <a:solidFill>
                    <a:schemeClr val="tx1">
                      <a:lumMod val="65000"/>
                      <a:lumOff val="35000"/>
                    </a:schemeClr>
                  </a:solidFill>
                  <a:ea typeface="Verdana" panose="020B0604030504040204" pitchFamily="34" charset="0"/>
                  <a:cs typeface="Verdana" panose="020B0604030504040204" pitchFamily="34" charset="0"/>
                </a:rPr>
                <a:t>Colin Pitchfork</a:t>
              </a:r>
              <a:endParaRPr lang="en-GB" sz="2800" dirty="0">
                <a:solidFill>
                  <a:srgbClr val="92D050"/>
                </a:solidFill>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a:srcRect l="28105" r="28593"/>
            <a:stretch/>
          </p:blipFill>
          <p:spPr>
            <a:xfrm>
              <a:off x="321620" y="1724469"/>
              <a:ext cx="3424921" cy="4867400"/>
            </a:xfrm>
            <a:prstGeom prst="rect">
              <a:avLst/>
            </a:prstGeom>
          </p:spPr>
        </p:pic>
      </p:grpSp>
      <p:sp>
        <p:nvSpPr>
          <p:cNvPr id="9" name="TextBox 8"/>
          <p:cNvSpPr txBox="1"/>
          <p:nvPr/>
        </p:nvSpPr>
        <p:spPr>
          <a:xfrm>
            <a:off x="7329527" y="4966137"/>
            <a:ext cx="4092452" cy="1569660"/>
          </a:xfrm>
          <a:prstGeom prst="rect">
            <a:avLst/>
          </a:prstGeom>
          <a:solidFill>
            <a:srgbClr val="92D050"/>
          </a:solidFill>
        </p:spPr>
        <p:txBody>
          <a:bodyPr wrap="square" rtlCol="0">
            <a:spAutoFit/>
          </a:bodyPr>
          <a:lstStyle/>
          <a:p>
            <a:pPr algn="ctr"/>
            <a:r>
              <a:rPr lang="en-GB" sz="4800" b="1" dirty="0">
                <a:solidFill>
                  <a:schemeClr val="bg1"/>
                </a:solidFill>
              </a:rPr>
              <a:t>1</a:t>
            </a:r>
            <a:r>
              <a:rPr lang="en-GB" sz="4800" b="1" baseline="30000" dirty="0">
                <a:solidFill>
                  <a:schemeClr val="bg1"/>
                </a:solidFill>
              </a:rPr>
              <a:t>st</a:t>
            </a:r>
            <a:r>
              <a:rPr lang="en-GB" sz="4800" b="1" dirty="0">
                <a:solidFill>
                  <a:schemeClr val="bg1"/>
                </a:solidFill>
              </a:rPr>
              <a:t> Murder conviction</a:t>
            </a:r>
          </a:p>
        </p:txBody>
      </p:sp>
    </p:spTree>
    <p:extLst>
      <p:ext uri="{BB962C8B-B14F-4D97-AF65-F5344CB8AC3E}">
        <p14:creationId xmlns:p14="http://schemas.microsoft.com/office/powerpoint/2010/main" val="34688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D4639-25D5-9394-E042-29B1EBB40E12}"/>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25" name="TextBox 24"/>
          <p:cNvSpPr txBox="1"/>
          <p:nvPr/>
        </p:nvSpPr>
        <p:spPr>
          <a:xfrm>
            <a:off x="1631504" y="5763762"/>
            <a:ext cx="10564110" cy="769441"/>
          </a:xfrm>
          <a:prstGeom prst="rect">
            <a:avLst/>
          </a:prstGeom>
          <a:noFill/>
        </p:spPr>
        <p:txBody>
          <a:bodyPr wrap="none" rtlCol="0">
            <a:spAutoFit/>
          </a:bodyPr>
          <a:lstStyle/>
          <a:p>
            <a:r>
              <a:rPr lang="en-GB" sz="4400" b="1" dirty="0">
                <a:solidFill>
                  <a:srgbClr val="92D050"/>
                </a:solidFill>
                <a:ea typeface="Verdana" panose="020B0604030504040204" pitchFamily="34" charset="0"/>
                <a:cs typeface="Verdana" panose="020B0604030504040204" pitchFamily="34" charset="0"/>
              </a:rPr>
              <a:t>Alec </a:t>
            </a:r>
            <a:r>
              <a:rPr lang="en-GB" sz="4400" b="1" dirty="0" err="1">
                <a:solidFill>
                  <a:srgbClr val="92D050"/>
                </a:solidFill>
                <a:ea typeface="Verdana" panose="020B0604030504040204" pitchFamily="34" charset="0"/>
                <a:cs typeface="Verdana" panose="020B0604030504040204" pitchFamily="34" charset="0"/>
              </a:rPr>
              <a:t>Jeffreys</a:t>
            </a:r>
            <a:r>
              <a:rPr lang="en-GB" sz="4400" b="1" dirty="0">
                <a:solidFill>
                  <a:srgbClr val="92D050"/>
                </a:solidFill>
                <a:ea typeface="Verdana" panose="020B0604030504040204" pitchFamily="34" charset="0"/>
                <a:cs typeface="Verdana" panose="020B0604030504040204" pitchFamily="34" charset="0"/>
              </a:rPr>
              <a:t>: identifying through DNA</a:t>
            </a:r>
          </a:p>
        </p:txBody>
      </p:sp>
      <p:pic>
        <p:nvPicPr>
          <p:cNvPr id="3" name="Picture 2"/>
          <p:cNvPicPr>
            <a:picLocks noChangeAspect="1"/>
          </p:cNvPicPr>
          <p:nvPr/>
        </p:nvPicPr>
        <p:blipFill>
          <a:blip r:embed="rId3"/>
          <a:stretch>
            <a:fillRect/>
          </a:stretch>
        </p:blipFill>
        <p:spPr>
          <a:xfrm>
            <a:off x="1745374" y="1778394"/>
            <a:ext cx="5941493" cy="3723778"/>
          </a:xfrm>
          <a:prstGeom prst="rect">
            <a:avLst/>
          </a:prstGeom>
        </p:spPr>
      </p:pic>
      <p:sp>
        <p:nvSpPr>
          <p:cNvPr id="5" name="TextBox 4">
            <a:extLst>
              <a:ext uri="{FF2B5EF4-FFF2-40B4-BE49-F238E27FC236}">
                <a16:creationId xmlns:a16="http://schemas.microsoft.com/office/drawing/2014/main" id="{A41144B9-BBBE-9B08-2386-A223076C7406}"/>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6" name="Picture 5" descr="A black and white sign with white text&#10;&#10;AI-generated content may be incorrect.">
            <a:extLst>
              <a:ext uri="{FF2B5EF4-FFF2-40B4-BE49-F238E27FC236}">
                <a16:creationId xmlns:a16="http://schemas.microsoft.com/office/drawing/2014/main" id="{6D320418-826F-17E9-43EA-BCEAFC684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06B583AA-5CE2-DE33-2022-088018877D32}"/>
              </a:ext>
            </a:extLst>
          </p:cNvPr>
          <p:cNvGrpSpPr/>
          <p:nvPr/>
        </p:nvGrpSpPr>
        <p:grpSpPr>
          <a:xfrm>
            <a:off x="1732547" y="1131223"/>
            <a:ext cx="5760000" cy="104019"/>
            <a:chOff x="1253158" y="1050894"/>
            <a:chExt cx="4853893" cy="73850"/>
          </a:xfrm>
        </p:grpSpPr>
        <p:cxnSp>
          <p:nvCxnSpPr>
            <p:cNvPr id="11" name="Straight Connector 10">
              <a:extLst>
                <a:ext uri="{FF2B5EF4-FFF2-40B4-BE49-F238E27FC236}">
                  <a16:creationId xmlns:a16="http://schemas.microsoft.com/office/drawing/2014/main" id="{3064296C-0C18-70FA-2A9C-9435DBB2420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147646-60C3-253E-7A9E-202B2B121A2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24560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191895-AEA8-958B-F154-A13F50ED7483}"/>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grpSp>
        <p:nvGrpSpPr>
          <p:cNvPr id="18" name="Group 17"/>
          <p:cNvGrpSpPr/>
          <p:nvPr/>
        </p:nvGrpSpPr>
        <p:grpSpPr>
          <a:xfrm>
            <a:off x="5720892" y="1834439"/>
            <a:ext cx="5664922" cy="4249842"/>
            <a:chOff x="4196892" y="1481514"/>
            <a:chExt cx="5664922" cy="4249842"/>
          </a:xfrm>
        </p:grpSpPr>
        <p:pic>
          <p:nvPicPr>
            <p:cNvPr id="3" name="Picture 2"/>
            <p:cNvPicPr>
              <a:picLocks noChangeAspect="1"/>
            </p:cNvPicPr>
            <p:nvPr/>
          </p:nvPicPr>
          <p:blipFill rotWithShape="1">
            <a:blip r:embed="rId3">
              <a:duotone>
                <a:schemeClr val="accent6">
                  <a:shade val="45000"/>
                  <a:satMod val="135000"/>
                </a:schemeClr>
                <a:prstClr val="white"/>
              </a:duotone>
            </a:blip>
            <a:srcRect r="5040"/>
            <a:stretch/>
          </p:blipFill>
          <p:spPr>
            <a:xfrm>
              <a:off x="4196892" y="2387297"/>
              <a:ext cx="4836750" cy="3344059"/>
            </a:xfrm>
            <a:prstGeom prst="rect">
              <a:avLst/>
            </a:prstGeom>
          </p:spPr>
        </p:pic>
        <p:sp>
          <p:nvSpPr>
            <p:cNvPr id="4" name="Rectangle 3"/>
            <p:cNvSpPr/>
            <p:nvPr/>
          </p:nvSpPr>
          <p:spPr>
            <a:xfrm>
              <a:off x="4350946" y="1481514"/>
              <a:ext cx="5510868" cy="646331"/>
            </a:xfrm>
            <a:prstGeom prst="rect">
              <a:avLst/>
            </a:prstGeom>
          </p:spPr>
          <p:txBody>
            <a:bodyPr wrap="none">
              <a:spAutoFit/>
            </a:bodyPr>
            <a:lstStyle/>
            <a:p>
              <a:r>
                <a:rPr lang="en-GB" sz="3600" b="1" dirty="0">
                  <a:solidFill>
                    <a:srgbClr val="92D050"/>
                  </a:solidFill>
                  <a:ea typeface="Verdana" panose="020B0604030504040204" pitchFamily="34" charset="0"/>
                  <a:cs typeface="Verdana" panose="020B0604030504040204" pitchFamily="34" charset="0"/>
                </a:rPr>
                <a:t>Your actions define you.</a:t>
              </a:r>
            </a:p>
          </p:txBody>
        </p:sp>
      </p:grpSp>
      <p:grpSp>
        <p:nvGrpSpPr>
          <p:cNvPr id="9" name="Group 8"/>
          <p:cNvGrpSpPr/>
          <p:nvPr/>
        </p:nvGrpSpPr>
        <p:grpSpPr>
          <a:xfrm>
            <a:off x="1150666" y="1834439"/>
            <a:ext cx="4399474" cy="3743396"/>
            <a:chOff x="-373334" y="1448425"/>
            <a:chExt cx="4399474" cy="3743396"/>
          </a:xfrm>
        </p:grpSpPr>
        <p:pic>
          <p:nvPicPr>
            <p:cNvPr id="2" name="Picture 1"/>
            <p:cNvPicPr>
              <a:picLocks noChangeAspect="1"/>
            </p:cNvPicPr>
            <p:nvPr/>
          </p:nvPicPr>
          <p:blipFill>
            <a:blip r:embed="rId4"/>
            <a:stretch>
              <a:fillRect/>
            </a:stretch>
          </p:blipFill>
          <p:spPr>
            <a:xfrm rot="19120564">
              <a:off x="388819" y="3009813"/>
              <a:ext cx="3331734" cy="2182008"/>
            </a:xfrm>
            <a:prstGeom prst="rect">
              <a:avLst/>
            </a:prstGeom>
          </p:spPr>
        </p:pic>
        <p:sp>
          <p:nvSpPr>
            <p:cNvPr id="25" name="TextBox 24"/>
            <p:cNvSpPr txBox="1"/>
            <p:nvPr/>
          </p:nvSpPr>
          <p:spPr>
            <a:xfrm>
              <a:off x="-373334" y="1448425"/>
              <a:ext cx="4399474" cy="646331"/>
            </a:xfrm>
            <a:prstGeom prst="rect">
              <a:avLst/>
            </a:prstGeom>
            <a:noFill/>
          </p:spPr>
          <p:txBody>
            <a:bodyPr wrap="none" rtlCol="0">
              <a:spAutoFit/>
            </a:bodyPr>
            <a:lstStyle/>
            <a:p>
              <a:r>
                <a:rPr lang="en-GB" sz="3600" b="1" dirty="0">
                  <a:solidFill>
                    <a:srgbClr val="92D050"/>
                  </a:solidFill>
                  <a:ea typeface="Verdana" panose="020B0604030504040204" pitchFamily="34" charset="0"/>
                  <a:cs typeface="Verdana" panose="020B0604030504040204" pitchFamily="34" charset="0"/>
                </a:rPr>
                <a:t>DNA identifies you.</a:t>
              </a:r>
            </a:p>
          </p:txBody>
        </p:sp>
      </p:grpSp>
      <p:sp>
        <p:nvSpPr>
          <p:cNvPr id="7" name="TextBox 6">
            <a:extLst>
              <a:ext uri="{FF2B5EF4-FFF2-40B4-BE49-F238E27FC236}">
                <a16:creationId xmlns:a16="http://schemas.microsoft.com/office/drawing/2014/main" id="{1C43170E-62DE-954A-62D4-8B47B126DEF6}"/>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8" name="Picture 7" descr="A black and white sign with white text&#10;&#10;AI-generated content may be incorrect.">
            <a:extLst>
              <a:ext uri="{FF2B5EF4-FFF2-40B4-BE49-F238E27FC236}">
                <a16:creationId xmlns:a16="http://schemas.microsoft.com/office/drawing/2014/main" id="{C649FEE9-F0EF-31F4-30C0-CFC900EDD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0" name="Group 9">
            <a:extLst>
              <a:ext uri="{FF2B5EF4-FFF2-40B4-BE49-F238E27FC236}">
                <a16:creationId xmlns:a16="http://schemas.microsoft.com/office/drawing/2014/main" id="{0DAF9C49-7BAD-B9D7-F4D3-4B3CCD7C97CE}"/>
              </a:ext>
            </a:extLst>
          </p:cNvPr>
          <p:cNvGrpSpPr/>
          <p:nvPr/>
        </p:nvGrpSpPr>
        <p:grpSpPr>
          <a:xfrm>
            <a:off x="1732547" y="1131223"/>
            <a:ext cx="5760000" cy="104019"/>
            <a:chOff x="1253158" y="1050894"/>
            <a:chExt cx="4853893" cy="73850"/>
          </a:xfrm>
        </p:grpSpPr>
        <p:cxnSp>
          <p:nvCxnSpPr>
            <p:cNvPr id="11" name="Straight Connector 10">
              <a:extLst>
                <a:ext uri="{FF2B5EF4-FFF2-40B4-BE49-F238E27FC236}">
                  <a16:creationId xmlns:a16="http://schemas.microsoft.com/office/drawing/2014/main" id="{325C6DF7-D0A8-1C63-F675-BFC0A660631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663B8B-BE16-BAD3-6448-D45964334AC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8005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C169-D222-FD93-7EE7-F65CA10E14F9}"/>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F218DC5F-155E-351C-A805-B40F1EDDA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94969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25" y="1988840"/>
            <a:ext cx="504209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7248129" y="1309236"/>
            <a:ext cx="3253779" cy="5360124"/>
          </a:xfrm>
          <a:prstGeom prst="cloudCallout">
            <a:avLst>
              <a:gd name="adj1" fmla="val -101625"/>
              <a:gd name="adj2" fmla="val -23882"/>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200" b="1" dirty="0">
                <a:solidFill>
                  <a:schemeClr val="tx1">
                    <a:lumMod val="65000"/>
                    <a:lumOff val="35000"/>
                  </a:schemeClr>
                </a:solidFill>
              </a:rPr>
              <a:t>V</a:t>
            </a:r>
            <a:r>
              <a:rPr lang="en-GB" sz="3200" dirty="0">
                <a:solidFill>
                  <a:schemeClr val="tx1">
                    <a:lumMod val="65000"/>
                    <a:lumOff val="35000"/>
                  </a:schemeClr>
                </a:solidFill>
              </a:rPr>
              <a:t>ariable </a:t>
            </a:r>
            <a:r>
              <a:rPr lang="en-GB" sz="3200" b="1" dirty="0">
                <a:solidFill>
                  <a:schemeClr val="tx1">
                    <a:lumMod val="65000"/>
                    <a:lumOff val="35000"/>
                  </a:schemeClr>
                </a:solidFill>
              </a:rPr>
              <a:t>N</a:t>
            </a:r>
            <a:r>
              <a:rPr lang="en-GB" sz="3200" dirty="0">
                <a:solidFill>
                  <a:schemeClr val="tx1">
                    <a:lumMod val="65000"/>
                    <a:lumOff val="35000"/>
                  </a:schemeClr>
                </a:solidFill>
              </a:rPr>
              <a:t>umber </a:t>
            </a:r>
            <a:r>
              <a:rPr lang="en-GB" sz="3200" b="1" dirty="0">
                <a:solidFill>
                  <a:schemeClr val="tx1">
                    <a:lumMod val="65000"/>
                    <a:lumOff val="35000"/>
                  </a:schemeClr>
                </a:solidFill>
              </a:rPr>
              <a:t>T</a:t>
            </a:r>
            <a:r>
              <a:rPr lang="en-GB" sz="3200" dirty="0">
                <a:solidFill>
                  <a:schemeClr val="tx1">
                    <a:lumMod val="65000"/>
                    <a:lumOff val="35000"/>
                  </a:schemeClr>
                </a:solidFill>
              </a:rPr>
              <a:t>andem </a:t>
            </a:r>
            <a:r>
              <a:rPr lang="en-GB" sz="3200" b="1" dirty="0">
                <a:solidFill>
                  <a:schemeClr val="tx1">
                    <a:lumMod val="65000"/>
                    <a:lumOff val="35000"/>
                  </a:schemeClr>
                </a:solidFill>
              </a:rPr>
              <a:t>R</a:t>
            </a:r>
            <a:r>
              <a:rPr lang="en-GB" sz="3200" dirty="0">
                <a:solidFill>
                  <a:schemeClr val="tx1">
                    <a:lumMod val="65000"/>
                    <a:lumOff val="35000"/>
                  </a:schemeClr>
                </a:solidFill>
              </a:rPr>
              <a:t>epeats</a:t>
            </a:r>
          </a:p>
          <a:p>
            <a:pPr algn="ctr">
              <a:lnSpc>
                <a:spcPct val="150000"/>
              </a:lnSpc>
            </a:pPr>
            <a:r>
              <a:rPr lang="en-GB" sz="3200" dirty="0">
                <a:solidFill>
                  <a:schemeClr val="tx1">
                    <a:lumMod val="65000"/>
                    <a:lumOff val="35000"/>
                  </a:schemeClr>
                </a:solidFill>
              </a:rPr>
              <a:t>(VNTRs)</a:t>
            </a:r>
          </a:p>
        </p:txBody>
      </p:sp>
      <p:sp>
        <p:nvSpPr>
          <p:cNvPr id="13" name="TextBox 12"/>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3" name="Picture 2" descr="A black and white sign with white text&#10;&#10;AI-generated content may be incorrect.">
            <a:extLst>
              <a:ext uri="{FF2B5EF4-FFF2-40B4-BE49-F238E27FC236}">
                <a16:creationId xmlns:a16="http://schemas.microsoft.com/office/drawing/2014/main" id="{03D68D7C-8BAF-7650-ECB4-C4E1E49B7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C4FAA102-FE8B-B667-4384-429DEE077F33}"/>
              </a:ext>
            </a:extLst>
          </p:cNvPr>
          <p:cNvGrpSpPr/>
          <p:nvPr/>
        </p:nvGrpSpPr>
        <p:grpSpPr>
          <a:xfrm>
            <a:off x="1732547" y="1023647"/>
            <a:ext cx="3600000" cy="104019"/>
            <a:chOff x="1253158" y="1050894"/>
            <a:chExt cx="4853893" cy="73850"/>
          </a:xfrm>
        </p:grpSpPr>
        <p:cxnSp>
          <p:nvCxnSpPr>
            <p:cNvPr id="6" name="Straight Connector 5">
              <a:extLst>
                <a:ext uri="{FF2B5EF4-FFF2-40B4-BE49-F238E27FC236}">
                  <a16:creationId xmlns:a16="http://schemas.microsoft.com/office/drawing/2014/main" id="{F9BE14A7-0733-B0FC-1781-1FA9A648D83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73C7B0-94B2-13B4-EBE9-30C414A5858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3011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1505" y="210670"/>
            <a:ext cx="4225837" cy="830997"/>
          </a:xfrm>
          <a:prstGeom prst="rect">
            <a:avLst/>
          </a:prstGeom>
          <a:noFill/>
        </p:spPr>
        <p:txBody>
          <a:bodyPr wrap="none" rtlCol="0">
            <a:spAutoFit/>
          </a:bodyPr>
          <a:lstStyle/>
          <a:p>
            <a:r>
              <a:rPr lang="en-GB" sz="4800" dirty="0">
                <a:solidFill>
                  <a:schemeClr val="bg1"/>
                </a:solidFill>
                <a:latin typeface="+mj-lt"/>
              </a:rPr>
              <a:t>Micro-pipetting</a:t>
            </a:r>
          </a:p>
        </p:txBody>
      </p:sp>
      <p:sp>
        <p:nvSpPr>
          <p:cNvPr id="2" name="TextBox 1"/>
          <p:cNvSpPr txBox="1"/>
          <p:nvPr/>
        </p:nvSpPr>
        <p:spPr>
          <a:xfrm>
            <a:off x="1631503" y="1628801"/>
            <a:ext cx="9758391" cy="1184940"/>
          </a:xfrm>
          <a:prstGeom prst="rect">
            <a:avLst/>
          </a:prstGeom>
          <a:noFill/>
        </p:spPr>
        <p:txBody>
          <a:bodyPr wrap="square" rtlCol="0">
            <a:spAutoFit/>
          </a:bodyPr>
          <a:lstStyle/>
          <a:p>
            <a:pPr>
              <a:spcAft>
                <a:spcPts val="1800"/>
              </a:spcAft>
            </a:pPr>
            <a:r>
              <a:rPr lang="en-GB" sz="2800" dirty="0">
                <a:solidFill>
                  <a:schemeClr val="bg1"/>
                </a:solidFill>
              </a:rPr>
              <a:t>P20 – used in Y1 – max. volume 20ul</a:t>
            </a:r>
          </a:p>
          <a:p>
            <a:pPr>
              <a:spcAft>
                <a:spcPts val="1800"/>
              </a:spcAft>
            </a:pPr>
            <a:r>
              <a:rPr lang="en-GB" sz="2800" dirty="0">
                <a:solidFill>
                  <a:schemeClr val="bg1"/>
                </a:solidFill>
              </a:rPr>
              <a:t>P200 – used with P20 in Y2 – for vols between 20 and 200ul</a:t>
            </a:r>
          </a:p>
        </p:txBody>
      </p:sp>
      <p:pic>
        <p:nvPicPr>
          <p:cNvPr id="5" name="Picture 3">
            <a:extLst>
              <a:ext uri="{FF2B5EF4-FFF2-40B4-BE49-F238E27FC236}">
                <a16:creationId xmlns:a16="http://schemas.microsoft.com/office/drawing/2014/main" id="{A4E7EFAC-6221-FABF-19A8-65ED80562773}"/>
              </a:ext>
            </a:extLst>
          </p:cNvPr>
          <p:cNvPicPr>
            <a:picLocks noChangeAspect="1"/>
          </p:cNvPicPr>
          <p:nvPr/>
        </p:nvPicPr>
        <p:blipFill rotWithShape="1">
          <a:blip r:embed="rId3">
            <a:extLst>
              <a:ext uri="{28A0092B-C50C-407E-A947-70E740481C1C}">
                <a14:useLocalDpi xmlns:a14="http://schemas.microsoft.com/office/drawing/2010/main" val="0"/>
              </a:ext>
            </a:extLst>
          </a:blip>
          <a:srcRect l="31501" r="9860"/>
          <a:stretch/>
        </p:blipFill>
        <p:spPr bwMode="auto">
          <a:xfrm>
            <a:off x="6528049" y="3237969"/>
            <a:ext cx="3024859" cy="3001238"/>
          </a:xfrm>
          <a:prstGeom prst="rect">
            <a:avLst/>
          </a:prstGeom>
          <a:noFill/>
          <a:ln w="6350" cmpd="sng">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HPIM5948">
            <a:extLst>
              <a:ext uri="{FF2B5EF4-FFF2-40B4-BE49-F238E27FC236}">
                <a16:creationId xmlns:a16="http://schemas.microsoft.com/office/drawing/2014/main" id="{19CE5297-7BD0-9C25-C8D4-D676D54B5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20" t="15222" r="8220"/>
          <a:stretch/>
        </p:blipFill>
        <p:spPr bwMode="auto">
          <a:xfrm>
            <a:off x="2279577" y="3245787"/>
            <a:ext cx="3960813" cy="3001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29DE10-A44F-9085-9C6D-75D18CB4FBBD}"/>
              </a:ext>
            </a:extLst>
          </p:cNvPr>
          <p:cNvGrpSpPr/>
          <p:nvPr/>
        </p:nvGrpSpPr>
        <p:grpSpPr>
          <a:xfrm>
            <a:off x="1693330" y="1078695"/>
            <a:ext cx="4320000" cy="77868"/>
            <a:chOff x="1253158" y="1050894"/>
            <a:chExt cx="4853893" cy="73850"/>
          </a:xfrm>
        </p:grpSpPr>
        <p:cxnSp>
          <p:nvCxnSpPr>
            <p:cNvPr id="7" name="Straight Connector 6">
              <a:extLst>
                <a:ext uri="{FF2B5EF4-FFF2-40B4-BE49-F238E27FC236}">
                  <a16:creationId xmlns:a16="http://schemas.microsoft.com/office/drawing/2014/main" id="{F38EAD92-523B-E6B1-DD25-B475A566208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982CA4-C901-3896-BE50-1C59824F566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A90F6E33-E498-C496-EC10-2F6D5C520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3280794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096D3A-7D58-4297-6179-7620F5B887D5}"/>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AE135F26-D008-4F42-ACC5-30C807406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109" y="1916833"/>
            <a:ext cx="4885783" cy="4170419"/>
          </a:xfrm>
          <a:prstGeom prst="rect">
            <a:avLst/>
          </a:prstGeom>
        </p:spPr>
      </p:pic>
      <p:sp>
        <p:nvSpPr>
          <p:cNvPr id="2" name="TextBox 1">
            <a:extLst>
              <a:ext uri="{FF2B5EF4-FFF2-40B4-BE49-F238E27FC236}">
                <a16:creationId xmlns:a16="http://schemas.microsoft.com/office/drawing/2014/main" id="{33C0DE12-9BD4-7352-7817-A6CED52E6F7D}"/>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3" name="Picture 2" descr="A black and white sign with white text&#10;&#10;AI-generated content may be incorrect.">
            <a:extLst>
              <a:ext uri="{FF2B5EF4-FFF2-40B4-BE49-F238E27FC236}">
                <a16:creationId xmlns:a16="http://schemas.microsoft.com/office/drawing/2014/main" id="{42A90ABE-D366-4F93-4EE4-FB45A3E00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4" name="Group 3">
            <a:extLst>
              <a:ext uri="{FF2B5EF4-FFF2-40B4-BE49-F238E27FC236}">
                <a16:creationId xmlns:a16="http://schemas.microsoft.com/office/drawing/2014/main" id="{0C76F884-F08C-5F48-2AB2-14487C8382CF}"/>
              </a:ext>
            </a:extLst>
          </p:cNvPr>
          <p:cNvGrpSpPr/>
          <p:nvPr/>
        </p:nvGrpSpPr>
        <p:grpSpPr>
          <a:xfrm>
            <a:off x="1732547" y="1023647"/>
            <a:ext cx="3600000" cy="104019"/>
            <a:chOff x="1253158" y="1050894"/>
            <a:chExt cx="4853893" cy="73850"/>
          </a:xfrm>
        </p:grpSpPr>
        <p:cxnSp>
          <p:nvCxnSpPr>
            <p:cNvPr id="5" name="Straight Connector 4">
              <a:extLst>
                <a:ext uri="{FF2B5EF4-FFF2-40B4-BE49-F238E27FC236}">
                  <a16:creationId xmlns:a16="http://schemas.microsoft.com/office/drawing/2014/main" id="{9803200D-3355-3E84-CF03-AF4C2084252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BD9886E-91DE-F16B-E22C-7FFC17915A1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242583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C43D72-5500-3010-1646-1DA4EBFAFC1D}"/>
              </a:ext>
            </a:extLst>
          </p:cNvPr>
          <p:cNvSpPr txBox="1"/>
          <p:nvPr/>
        </p:nvSpPr>
        <p:spPr>
          <a:xfrm>
            <a:off x="1" y="1264746"/>
            <a:ext cx="12192000" cy="5580000"/>
          </a:xfrm>
          <a:prstGeom prst="rect">
            <a:avLst/>
          </a:prstGeom>
          <a:solidFill>
            <a:schemeClr val="bg1"/>
          </a:solidFill>
        </p:spPr>
        <p:txBody>
          <a:bodyPr wrap="square" rtlCol="0">
            <a:spAutoFit/>
          </a:bodyPr>
          <a:lstStyle/>
          <a:p>
            <a:endParaRPr lang="en-GB" dirty="0"/>
          </a:p>
        </p:txBody>
      </p:sp>
      <p:pic>
        <p:nvPicPr>
          <p:cNvPr id="2" name="Picture 2" descr="Figure 1">
            <a:extLst>
              <a:ext uri="{FF2B5EF4-FFF2-40B4-BE49-F238E27FC236}">
                <a16:creationId xmlns:a16="http://schemas.microsoft.com/office/drawing/2014/main" id="{62F72E53-55BD-64F9-8919-4B69DE4FA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78"/>
          <a:stretch/>
        </p:blipFill>
        <p:spPr bwMode="auto">
          <a:xfrm>
            <a:off x="2047047" y="1556793"/>
            <a:ext cx="8097907" cy="4451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63F7E9-123A-B45D-9591-61F21EA9AC7B}"/>
              </a:ext>
            </a:extLst>
          </p:cNvPr>
          <p:cNvSpPr txBox="1"/>
          <p:nvPr/>
        </p:nvSpPr>
        <p:spPr>
          <a:xfrm>
            <a:off x="2030540" y="5996258"/>
            <a:ext cx="8097908"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4"/>
              </a:rPr>
              <a:t>DNA fingerprinting in zoology: past, present, future | Investigative Genetics | Full Text (biomedcentral.com</a:t>
            </a:r>
            <a:r>
              <a:rPr lang="en-GB" dirty="0">
                <a:hlinkClick r:id="rId4"/>
              </a:rPr>
              <a:t>)</a:t>
            </a:r>
            <a:endParaRPr lang="en-GB" dirty="0"/>
          </a:p>
        </p:txBody>
      </p:sp>
      <p:sp>
        <p:nvSpPr>
          <p:cNvPr id="3" name="TextBox 2">
            <a:extLst>
              <a:ext uri="{FF2B5EF4-FFF2-40B4-BE49-F238E27FC236}">
                <a16:creationId xmlns:a16="http://schemas.microsoft.com/office/drawing/2014/main" id="{B7887B82-64FC-1C89-EFD1-81F5A4A4932A}"/>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5" name="Picture 4" descr="A black and white sign with white text&#10;&#10;AI-generated content may be incorrect.">
            <a:extLst>
              <a:ext uri="{FF2B5EF4-FFF2-40B4-BE49-F238E27FC236}">
                <a16:creationId xmlns:a16="http://schemas.microsoft.com/office/drawing/2014/main" id="{28A87522-C263-EFC5-FC1A-B2903929A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6F95BD70-BBD1-0D7A-A0D1-2F4B04E35EFA}"/>
              </a:ext>
            </a:extLst>
          </p:cNvPr>
          <p:cNvGrpSpPr/>
          <p:nvPr/>
        </p:nvGrpSpPr>
        <p:grpSpPr>
          <a:xfrm>
            <a:off x="1732547" y="1023647"/>
            <a:ext cx="3600000" cy="104019"/>
            <a:chOff x="1253158" y="1050894"/>
            <a:chExt cx="4853893" cy="73850"/>
          </a:xfrm>
        </p:grpSpPr>
        <p:cxnSp>
          <p:nvCxnSpPr>
            <p:cNvPr id="7" name="Straight Connector 6">
              <a:extLst>
                <a:ext uri="{FF2B5EF4-FFF2-40B4-BE49-F238E27FC236}">
                  <a16:creationId xmlns:a16="http://schemas.microsoft.com/office/drawing/2014/main" id="{7FBFC8BA-AD16-B1F3-2D11-2FC171C2B13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BD9499-C016-00A0-4714-0B4EFF08C0F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705014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1D9793-425C-7DF4-7F18-EB782E75B977}"/>
              </a:ext>
            </a:extLst>
          </p:cNvPr>
          <p:cNvSpPr txBox="1"/>
          <p:nvPr/>
        </p:nvSpPr>
        <p:spPr>
          <a:xfrm>
            <a:off x="1" y="1264746"/>
            <a:ext cx="12192000" cy="5580000"/>
          </a:xfrm>
          <a:prstGeom prst="rect">
            <a:avLst/>
          </a:prstGeom>
          <a:solidFill>
            <a:schemeClr val="bg1"/>
          </a:solidFill>
        </p:spPr>
        <p:txBody>
          <a:bodyPr wrap="square" rtlCol="0">
            <a:spAutoFit/>
          </a:bodyPr>
          <a:lstStyle/>
          <a:p>
            <a:endParaRPr lang="en-GB" dirty="0"/>
          </a:p>
        </p:txBody>
      </p:sp>
      <p:grpSp>
        <p:nvGrpSpPr>
          <p:cNvPr id="16" name="Group 15"/>
          <p:cNvGrpSpPr/>
          <p:nvPr/>
        </p:nvGrpSpPr>
        <p:grpSpPr>
          <a:xfrm>
            <a:off x="1703513" y="1608668"/>
            <a:ext cx="5915165" cy="1881183"/>
            <a:chOff x="745067" y="1608667"/>
            <a:chExt cx="6779261" cy="2468405"/>
          </a:xfrm>
        </p:grpSpPr>
        <p:sp>
          <p:nvSpPr>
            <p:cNvPr id="2" name="Freeform 1"/>
            <p:cNvSpPr/>
            <p:nvPr/>
          </p:nvSpPr>
          <p:spPr>
            <a:xfrm>
              <a:off x="745067" y="16086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754149" y="17248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452432" y="2738481"/>
              <a:ext cx="305332" cy="236704"/>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754149" y="27864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flipV="1">
              <a:off x="763232" y="29026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693004" y="4068098"/>
            <a:ext cx="5915165" cy="1881183"/>
            <a:chOff x="760917" y="3642250"/>
            <a:chExt cx="5915165" cy="1881183"/>
          </a:xfrm>
        </p:grpSpPr>
        <p:sp>
          <p:nvSpPr>
            <p:cNvPr id="18" name="Freeform 17"/>
            <p:cNvSpPr/>
            <p:nvPr/>
          </p:nvSpPr>
          <p:spPr>
            <a:xfrm>
              <a:off x="760917" y="3642250"/>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768841" y="3730807"/>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123197" y="4503287"/>
              <a:ext cx="266414" cy="18039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flipV="1">
              <a:off x="768841" y="4539828"/>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flipV="1">
              <a:off x="776767" y="4628384"/>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968208" y="454227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mother</a:t>
            </a:r>
          </a:p>
        </p:txBody>
      </p:sp>
      <p:sp>
        <p:nvSpPr>
          <p:cNvPr id="25" name="TextBox 24"/>
          <p:cNvSpPr txBox="1"/>
          <p:nvPr/>
        </p:nvSpPr>
        <p:spPr>
          <a:xfrm>
            <a:off x="7968208" y="208556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father</a:t>
            </a:r>
          </a:p>
        </p:txBody>
      </p:sp>
      <p:sp>
        <p:nvSpPr>
          <p:cNvPr id="26" name="TextBox 25"/>
          <p:cNvSpPr txBox="1"/>
          <p:nvPr/>
        </p:nvSpPr>
        <p:spPr>
          <a:xfrm>
            <a:off x="5352257" y="1672874"/>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27" name="Rounded Rectangle 26"/>
          <p:cNvSpPr/>
          <p:nvPr/>
        </p:nvSpPr>
        <p:spPr>
          <a:xfrm rot="20527397">
            <a:off x="5994224" y="2049562"/>
            <a:ext cx="360040" cy="7200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384005">
            <a:off x="6058189" y="1459535"/>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0" name="TextBox 29"/>
          <p:cNvSpPr txBox="1"/>
          <p:nvPr/>
        </p:nvSpPr>
        <p:spPr>
          <a:xfrm>
            <a:off x="5375921" y="4150822"/>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1" name="TextBox 30"/>
          <p:cNvSpPr txBox="1"/>
          <p:nvPr/>
        </p:nvSpPr>
        <p:spPr>
          <a:xfrm rot="384005">
            <a:off x="6484660" y="3785873"/>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2" name="Rounded Rectangle 31"/>
          <p:cNvSpPr/>
          <p:nvPr/>
        </p:nvSpPr>
        <p:spPr>
          <a:xfrm rot="20674366">
            <a:off x="5942428" y="4425862"/>
            <a:ext cx="883208" cy="7665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A87FC88-68CA-92F0-5F3B-D9351E9B95C3}"/>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- 1</a:t>
            </a:r>
          </a:p>
        </p:txBody>
      </p:sp>
      <p:pic>
        <p:nvPicPr>
          <p:cNvPr id="6" name="Picture 5" descr="A black and white sign with white text&#10;&#10;AI-generated content may be incorrect.">
            <a:extLst>
              <a:ext uri="{FF2B5EF4-FFF2-40B4-BE49-F238E27FC236}">
                <a16:creationId xmlns:a16="http://schemas.microsoft.com/office/drawing/2014/main" id="{6843911A-6B8A-714B-B1EE-CBF726103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A70EAD58-3CAE-6612-868E-F63D7CAFAD63}"/>
              </a:ext>
            </a:extLst>
          </p:cNvPr>
          <p:cNvGrpSpPr/>
          <p:nvPr/>
        </p:nvGrpSpPr>
        <p:grpSpPr>
          <a:xfrm>
            <a:off x="1732547" y="1023647"/>
            <a:ext cx="4680000" cy="104019"/>
            <a:chOff x="1253158" y="1050894"/>
            <a:chExt cx="4853893" cy="73850"/>
          </a:xfrm>
        </p:grpSpPr>
        <p:cxnSp>
          <p:nvCxnSpPr>
            <p:cNvPr id="8" name="Straight Connector 7">
              <a:extLst>
                <a:ext uri="{FF2B5EF4-FFF2-40B4-BE49-F238E27FC236}">
                  <a16:creationId xmlns:a16="http://schemas.microsoft.com/office/drawing/2014/main" id="{8F4B142D-58E1-3D8A-CEF3-682E0C80B31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A859BD-384F-5103-0C19-CDB7C4A2766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956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5FC42-CB66-BFC6-C1E6-EAD1068935E8}"/>
              </a:ext>
            </a:extLst>
          </p:cNvPr>
          <p:cNvSpPr txBox="1"/>
          <p:nvPr/>
        </p:nvSpPr>
        <p:spPr>
          <a:xfrm>
            <a:off x="1" y="1293501"/>
            <a:ext cx="12192000" cy="5580000"/>
          </a:xfrm>
          <a:prstGeom prst="rect">
            <a:avLst/>
          </a:prstGeom>
          <a:solidFill>
            <a:schemeClr val="bg1"/>
          </a:solidFill>
        </p:spPr>
        <p:txBody>
          <a:bodyPr wrap="square" rtlCol="0">
            <a:spAutoFit/>
          </a:bodyPr>
          <a:lstStyle/>
          <a:p>
            <a:endParaRPr lang="en-GB" dirty="0"/>
          </a:p>
        </p:txBody>
      </p:sp>
      <p:grpSp>
        <p:nvGrpSpPr>
          <p:cNvPr id="16" name="Group 15"/>
          <p:cNvGrpSpPr/>
          <p:nvPr/>
        </p:nvGrpSpPr>
        <p:grpSpPr>
          <a:xfrm>
            <a:off x="1703513" y="1608668"/>
            <a:ext cx="5915165" cy="1881183"/>
            <a:chOff x="745067" y="1608667"/>
            <a:chExt cx="6779261" cy="2468405"/>
          </a:xfrm>
        </p:grpSpPr>
        <p:sp>
          <p:nvSpPr>
            <p:cNvPr id="2" name="Freeform 1"/>
            <p:cNvSpPr/>
            <p:nvPr/>
          </p:nvSpPr>
          <p:spPr>
            <a:xfrm>
              <a:off x="745067" y="16086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754149" y="17248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452432" y="2738481"/>
              <a:ext cx="305332" cy="236704"/>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754149" y="27864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11"/>
            <p:cNvSpPr/>
            <p:nvPr/>
          </p:nvSpPr>
          <p:spPr>
            <a:xfrm flipV="1">
              <a:off x="763232" y="29026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693004" y="4068098"/>
            <a:ext cx="5915165" cy="1881183"/>
            <a:chOff x="760917" y="3642250"/>
            <a:chExt cx="5915165" cy="1881183"/>
          </a:xfrm>
        </p:grpSpPr>
        <p:sp>
          <p:nvSpPr>
            <p:cNvPr id="18" name="Freeform 17"/>
            <p:cNvSpPr/>
            <p:nvPr/>
          </p:nvSpPr>
          <p:spPr>
            <a:xfrm>
              <a:off x="760917" y="3642250"/>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768841" y="3730807"/>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123197" y="4503287"/>
              <a:ext cx="266414" cy="18039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flipV="1">
              <a:off x="768841" y="4539828"/>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flipV="1">
              <a:off x="776767" y="4628384"/>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968208" y="454227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mother</a:t>
            </a:r>
          </a:p>
        </p:txBody>
      </p:sp>
      <p:sp>
        <p:nvSpPr>
          <p:cNvPr id="25" name="TextBox 24"/>
          <p:cNvSpPr txBox="1"/>
          <p:nvPr/>
        </p:nvSpPr>
        <p:spPr>
          <a:xfrm>
            <a:off x="7968208" y="208556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father</a:t>
            </a:r>
          </a:p>
        </p:txBody>
      </p:sp>
      <p:sp>
        <p:nvSpPr>
          <p:cNvPr id="27" name="Rounded Rectangle 26"/>
          <p:cNvSpPr/>
          <p:nvPr/>
        </p:nvSpPr>
        <p:spPr>
          <a:xfrm rot="20527397">
            <a:off x="6011849" y="1966410"/>
            <a:ext cx="352197" cy="1856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rot="20674366">
            <a:off x="5955279" y="4424121"/>
            <a:ext cx="883208" cy="173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20674366">
            <a:off x="5732640" y="3915334"/>
            <a:ext cx="883208" cy="7665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rot="20527397">
            <a:off x="5791599" y="1630794"/>
            <a:ext cx="360040" cy="72008"/>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391B2A8-D0AF-50F6-D4AD-95A8213E1CC8}"/>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6" name="Picture 5" descr="A black and white sign with white text&#10;&#10;AI-generated content may be incorrect.">
            <a:extLst>
              <a:ext uri="{FF2B5EF4-FFF2-40B4-BE49-F238E27FC236}">
                <a16:creationId xmlns:a16="http://schemas.microsoft.com/office/drawing/2014/main" id="{6C2DE421-07A3-0F11-3820-58E5C7DB6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96B37A65-4761-D4D7-111A-41BD399D5079}"/>
              </a:ext>
            </a:extLst>
          </p:cNvPr>
          <p:cNvGrpSpPr/>
          <p:nvPr/>
        </p:nvGrpSpPr>
        <p:grpSpPr>
          <a:xfrm>
            <a:off x="1732547" y="1023647"/>
            <a:ext cx="3600000" cy="104019"/>
            <a:chOff x="1253158" y="1050894"/>
            <a:chExt cx="4853893" cy="73850"/>
          </a:xfrm>
        </p:grpSpPr>
        <p:cxnSp>
          <p:nvCxnSpPr>
            <p:cNvPr id="8" name="Straight Connector 7">
              <a:extLst>
                <a:ext uri="{FF2B5EF4-FFF2-40B4-BE49-F238E27FC236}">
                  <a16:creationId xmlns:a16="http://schemas.microsoft.com/office/drawing/2014/main" id="{3CF492B7-5FFB-E737-A53B-C7D7B568B18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EB3638-B153-848E-CEF0-B5481D6E214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233951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107C6-0155-A0C9-D117-E13299180D16}"/>
              </a:ext>
            </a:extLst>
          </p:cNvPr>
          <p:cNvSpPr txBox="1"/>
          <p:nvPr/>
        </p:nvSpPr>
        <p:spPr>
          <a:xfrm>
            <a:off x="-13648" y="1278394"/>
            <a:ext cx="12205649" cy="5580000"/>
          </a:xfrm>
          <a:prstGeom prst="rect">
            <a:avLst/>
          </a:prstGeom>
          <a:solidFill>
            <a:schemeClr val="bg1"/>
          </a:solidFill>
        </p:spPr>
        <p:txBody>
          <a:bodyPr wrap="square" rtlCol="0">
            <a:spAutoFit/>
          </a:bodyPr>
          <a:lstStyle/>
          <a:p>
            <a:endParaRPr lang="en-GB" dirty="0"/>
          </a:p>
        </p:txBody>
      </p:sp>
      <p:sp>
        <p:nvSpPr>
          <p:cNvPr id="54" name="Text Box 72"/>
          <p:cNvSpPr txBox="1">
            <a:spLocks noChangeArrowheads="1"/>
          </p:cNvSpPr>
          <p:nvPr/>
        </p:nvSpPr>
        <p:spPr bwMode="auto">
          <a:xfrm>
            <a:off x="1877513" y="2204864"/>
            <a:ext cx="18630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DNA ladder</a:t>
            </a:r>
          </a:p>
        </p:txBody>
      </p:sp>
      <p:sp>
        <p:nvSpPr>
          <p:cNvPr id="34" name="Rectangle 29"/>
          <p:cNvSpPr>
            <a:spLocks noChangeArrowheads="1"/>
          </p:cNvSpPr>
          <p:nvPr/>
        </p:nvSpPr>
        <p:spPr bwMode="auto">
          <a:xfrm>
            <a:off x="3901646" y="2015915"/>
            <a:ext cx="6298810" cy="4105225"/>
          </a:xfrm>
          <a:prstGeom prst="rect">
            <a:avLst/>
          </a:prstGeom>
          <a:solidFill>
            <a:schemeClr val="accent6">
              <a:lumMod val="60000"/>
              <a:lumOff val="40000"/>
            </a:schemeClr>
          </a:solidFill>
          <a:ln w="9525">
            <a:solidFill>
              <a:schemeClr val="accent6">
                <a:lumMod val="75000"/>
              </a:schemeClr>
            </a:solidFill>
            <a:miter lim="800000"/>
            <a:headEnd/>
            <a:tailEnd/>
          </a:ln>
          <a:effectLst/>
        </p:spPr>
        <p:txBody>
          <a:bodyPr wrap="none" anchor="ctr"/>
          <a:lstStyle/>
          <a:p>
            <a:endParaRPr lang="en-GB"/>
          </a:p>
        </p:txBody>
      </p:sp>
      <p:sp>
        <p:nvSpPr>
          <p:cNvPr id="35" name="Rectangle 30"/>
          <p:cNvSpPr>
            <a:spLocks noChangeArrowheads="1"/>
          </p:cNvSpPr>
          <p:nvPr/>
        </p:nvSpPr>
        <p:spPr bwMode="auto">
          <a:xfrm>
            <a:off x="4247831" y="2209759"/>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6" name="Rectangle 31"/>
          <p:cNvSpPr>
            <a:spLocks noChangeArrowheads="1"/>
          </p:cNvSpPr>
          <p:nvPr/>
        </p:nvSpPr>
        <p:spPr bwMode="auto">
          <a:xfrm>
            <a:off x="4247831" y="2993203"/>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7" name="Rectangle 32"/>
          <p:cNvSpPr>
            <a:spLocks noChangeArrowheads="1"/>
          </p:cNvSpPr>
          <p:nvPr/>
        </p:nvSpPr>
        <p:spPr bwMode="auto">
          <a:xfrm>
            <a:off x="4247831" y="3781246"/>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8" name="Rectangle 33"/>
          <p:cNvSpPr>
            <a:spLocks noChangeArrowheads="1"/>
          </p:cNvSpPr>
          <p:nvPr/>
        </p:nvSpPr>
        <p:spPr bwMode="auto">
          <a:xfrm>
            <a:off x="4247831" y="4567135"/>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9" name="Rectangle 34"/>
          <p:cNvSpPr>
            <a:spLocks noChangeArrowheads="1"/>
          </p:cNvSpPr>
          <p:nvPr/>
        </p:nvSpPr>
        <p:spPr bwMode="auto">
          <a:xfrm>
            <a:off x="4247831" y="5321712"/>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grpSp>
        <p:nvGrpSpPr>
          <p:cNvPr id="7" name="Group 6"/>
          <p:cNvGrpSpPr/>
          <p:nvPr/>
        </p:nvGrpSpPr>
        <p:grpSpPr>
          <a:xfrm>
            <a:off x="5334540" y="2993203"/>
            <a:ext cx="2777685" cy="585845"/>
            <a:chOff x="3810539" y="2993202"/>
            <a:chExt cx="2777685" cy="585845"/>
          </a:xfrm>
        </p:grpSpPr>
        <p:sp>
          <p:nvSpPr>
            <p:cNvPr id="50" name="Line 46"/>
            <p:cNvSpPr>
              <a:spLocks noChangeShapeType="1"/>
            </p:cNvSpPr>
            <p:nvPr/>
          </p:nvSpPr>
          <p:spPr bwMode="auto">
            <a:xfrm>
              <a:off x="3810539" y="2993202"/>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47"/>
            <p:cNvSpPr>
              <a:spLocks noChangeShapeType="1"/>
            </p:cNvSpPr>
            <p:nvPr/>
          </p:nvSpPr>
          <p:spPr bwMode="auto">
            <a:xfrm>
              <a:off x="6588224" y="2993202"/>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5" name="Rectangle 121"/>
          <p:cNvSpPr>
            <a:spLocks noChangeArrowheads="1"/>
          </p:cNvSpPr>
          <p:nvPr/>
        </p:nvSpPr>
        <p:spPr bwMode="auto">
          <a:xfrm>
            <a:off x="4251914" y="2209759"/>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7" name="Rectangle 123"/>
          <p:cNvSpPr>
            <a:spLocks noChangeArrowheads="1"/>
          </p:cNvSpPr>
          <p:nvPr/>
        </p:nvSpPr>
        <p:spPr bwMode="auto">
          <a:xfrm>
            <a:off x="4251914" y="3781246"/>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8" name="Rectangle 124"/>
          <p:cNvSpPr>
            <a:spLocks noChangeArrowheads="1"/>
          </p:cNvSpPr>
          <p:nvPr/>
        </p:nvSpPr>
        <p:spPr bwMode="auto">
          <a:xfrm>
            <a:off x="4251914" y="4567135"/>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9" name="Rectangle 125"/>
          <p:cNvSpPr>
            <a:spLocks noChangeArrowheads="1"/>
          </p:cNvSpPr>
          <p:nvPr/>
        </p:nvSpPr>
        <p:spPr bwMode="auto">
          <a:xfrm>
            <a:off x="4251914" y="5321712"/>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grpSp>
        <p:nvGrpSpPr>
          <p:cNvPr id="5" name="Group 4"/>
          <p:cNvGrpSpPr/>
          <p:nvPr/>
        </p:nvGrpSpPr>
        <p:grpSpPr>
          <a:xfrm>
            <a:off x="4876300" y="2204865"/>
            <a:ext cx="4820101" cy="590151"/>
            <a:chOff x="3352299" y="2276872"/>
            <a:chExt cx="4820101" cy="590151"/>
          </a:xfrm>
        </p:grpSpPr>
        <p:sp>
          <p:nvSpPr>
            <p:cNvPr id="40" name="Line 36"/>
            <p:cNvSpPr>
              <a:spLocks noChangeShapeType="1"/>
            </p:cNvSpPr>
            <p:nvPr/>
          </p:nvSpPr>
          <p:spPr bwMode="auto">
            <a:xfrm>
              <a:off x="3352299" y="2276872"/>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37"/>
            <p:cNvSpPr>
              <a:spLocks noChangeShapeType="1"/>
            </p:cNvSpPr>
            <p:nvPr/>
          </p:nvSpPr>
          <p:spPr bwMode="auto">
            <a:xfrm>
              <a:off x="3540201"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38"/>
            <p:cNvSpPr>
              <a:spLocks noChangeShapeType="1"/>
            </p:cNvSpPr>
            <p:nvPr/>
          </p:nvSpPr>
          <p:spPr bwMode="auto">
            <a:xfrm>
              <a:off x="3728103"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Line 39"/>
            <p:cNvSpPr>
              <a:spLocks noChangeShapeType="1"/>
            </p:cNvSpPr>
            <p:nvPr/>
          </p:nvSpPr>
          <p:spPr bwMode="auto">
            <a:xfrm>
              <a:off x="3977277"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Line 40"/>
            <p:cNvSpPr>
              <a:spLocks noChangeShapeType="1"/>
            </p:cNvSpPr>
            <p:nvPr/>
          </p:nvSpPr>
          <p:spPr bwMode="auto">
            <a:xfrm>
              <a:off x="4283640"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Line 41"/>
            <p:cNvSpPr>
              <a:spLocks noChangeShapeType="1"/>
            </p:cNvSpPr>
            <p:nvPr/>
          </p:nvSpPr>
          <p:spPr bwMode="auto">
            <a:xfrm>
              <a:off x="4655359"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42"/>
            <p:cNvSpPr>
              <a:spLocks noChangeShapeType="1"/>
            </p:cNvSpPr>
            <p:nvPr/>
          </p:nvSpPr>
          <p:spPr bwMode="auto">
            <a:xfrm>
              <a:off x="5210896"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Line 43"/>
            <p:cNvSpPr>
              <a:spLocks noChangeShapeType="1"/>
            </p:cNvSpPr>
            <p:nvPr/>
          </p:nvSpPr>
          <p:spPr bwMode="auto">
            <a:xfrm>
              <a:off x="5950251"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Line 44"/>
            <p:cNvSpPr>
              <a:spLocks noChangeShapeType="1"/>
            </p:cNvSpPr>
            <p:nvPr/>
          </p:nvSpPr>
          <p:spPr bwMode="auto">
            <a:xfrm>
              <a:off x="6877507"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Line 45"/>
            <p:cNvSpPr>
              <a:spLocks noChangeShapeType="1"/>
            </p:cNvSpPr>
            <p:nvPr/>
          </p:nvSpPr>
          <p:spPr bwMode="auto">
            <a:xfrm>
              <a:off x="8172400"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126"/>
            <p:cNvSpPr>
              <a:spLocks noChangeShapeType="1"/>
            </p:cNvSpPr>
            <p:nvPr/>
          </p:nvSpPr>
          <p:spPr bwMode="auto">
            <a:xfrm>
              <a:off x="3356382" y="2276872"/>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127"/>
            <p:cNvSpPr>
              <a:spLocks noChangeShapeType="1"/>
            </p:cNvSpPr>
            <p:nvPr/>
          </p:nvSpPr>
          <p:spPr bwMode="auto">
            <a:xfrm>
              <a:off x="3544284"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62" name="Text Box 72"/>
          <p:cNvSpPr txBox="1">
            <a:spLocks noChangeArrowheads="1"/>
          </p:cNvSpPr>
          <p:nvPr/>
        </p:nvSpPr>
        <p:spPr bwMode="auto">
          <a:xfrm>
            <a:off x="2069873" y="2996952"/>
            <a:ext cx="1670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CS sample</a:t>
            </a:r>
          </a:p>
        </p:txBody>
      </p:sp>
      <p:sp>
        <p:nvSpPr>
          <p:cNvPr id="63" name="Text Box 72"/>
          <p:cNvSpPr txBox="1">
            <a:spLocks noChangeArrowheads="1"/>
          </p:cNvSpPr>
          <p:nvPr/>
        </p:nvSpPr>
        <p:spPr bwMode="auto">
          <a:xfrm>
            <a:off x="2156435" y="4581128"/>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2</a:t>
            </a:r>
          </a:p>
        </p:txBody>
      </p:sp>
      <p:sp>
        <p:nvSpPr>
          <p:cNvPr id="64" name="Text Box 72"/>
          <p:cNvSpPr txBox="1">
            <a:spLocks noChangeArrowheads="1"/>
          </p:cNvSpPr>
          <p:nvPr/>
        </p:nvSpPr>
        <p:spPr bwMode="auto">
          <a:xfrm>
            <a:off x="2156435" y="3789040"/>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1</a:t>
            </a:r>
          </a:p>
        </p:txBody>
      </p:sp>
      <p:sp>
        <p:nvSpPr>
          <p:cNvPr id="65" name="Text Box 72"/>
          <p:cNvSpPr txBox="1">
            <a:spLocks noChangeArrowheads="1"/>
          </p:cNvSpPr>
          <p:nvPr/>
        </p:nvSpPr>
        <p:spPr bwMode="auto">
          <a:xfrm>
            <a:off x="2156435" y="5373216"/>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3</a:t>
            </a:r>
          </a:p>
        </p:txBody>
      </p:sp>
      <p:grpSp>
        <p:nvGrpSpPr>
          <p:cNvPr id="17" name="Group 16"/>
          <p:cNvGrpSpPr/>
          <p:nvPr/>
        </p:nvGrpSpPr>
        <p:grpSpPr>
          <a:xfrm>
            <a:off x="5334540" y="4567135"/>
            <a:ext cx="2777685" cy="585845"/>
            <a:chOff x="3810539" y="4567134"/>
            <a:chExt cx="2777685" cy="585845"/>
          </a:xfrm>
        </p:grpSpPr>
        <p:sp>
          <p:nvSpPr>
            <p:cNvPr id="66" name="Line 46"/>
            <p:cNvSpPr>
              <a:spLocks noChangeShapeType="1"/>
            </p:cNvSpPr>
            <p:nvPr/>
          </p:nvSpPr>
          <p:spPr bwMode="auto">
            <a:xfrm>
              <a:off x="3810539" y="4567134"/>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47"/>
            <p:cNvSpPr>
              <a:spLocks noChangeShapeType="1"/>
            </p:cNvSpPr>
            <p:nvPr/>
          </p:nvSpPr>
          <p:spPr bwMode="auto">
            <a:xfrm>
              <a:off x="6588224" y="4567134"/>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8" name="Group 7"/>
          <p:cNvGrpSpPr/>
          <p:nvPr/>
        </p:nvGrpSpPr>
        <p:grpSpPr>
          <a:xfrm rot="10800000">
            <a:off x="5807641" y="3781246"/>
            <a:ext cx="934421" cy="585845"/>
            <a:chOff x="4283640" y="3781245"/>
            <a:chExt cx="934421" cy="585845"/>
          </a:xfrm>
        </p:grpSpPr>
        <p:sp>
          <p:nvSpPr>
            <p:cNvPr id="68" name="Line 46"/>
            <p:cNvSpPr>
              <a:spLocks noChangeShapeType="1"/>
            </p:cNvSpPr>
            <p:nvPr/>
          </p:nvSpPr>
          <p:spPr bwMode="auto">
            <a:xfrm>
              <a:off x="5218061" y="3781245"/>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Line 47"/>
            <p:cNvSpPr>
              <a:spLocks noChangeShapeType="1"/>
            </p:cNvSpPr>
            <p:nvPr/>
          </p:nvSpPr>
          <p:spPr bwMode="auto">
            <a:xfrm>
              <a:off x="4283640" y="3781245"/>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72" name="Group 71"/>
          <p:cNvGrpSpPr/>
          <p:nvPr/>
        </p:nvGrpSpPr>
        <p:grpSpPr>
          <a:xfrm>
            <a:off x="6167438" y="5321712"/>
            <a:ext cx="1656755" cy="585845"/>
            <a:chOff x="4643437" y="5321711"/>
            <a:chExt cx="1656755" cy="585845"/>
          </a:xfrm>
        </p:grpSpPr>
        <p:sp>
          <p:nvSpPr>
            <p:cNvPr id="70" name="Line 46"/>
            <p:cNvSpPr>
              <a:spLocks noChangeShapeType="1"/>
            </p:cNvSpPr>
            <p:nvPr/>
          </p:nvSpPr>
          <p:spPr bwMode="auto">
            <a:xfrm>
              <a:off x="4643437" y="5321711"/>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Line 47"/>
            <p:cNvSpPr>
              <a:spLocks noChangeShapeType="1"/>
            </p:cNvSpPr>
            <p:nvPr/>
          </p:nvSpPr>
          <p:spPr bwMode="auto">
            <a:xfrm>
              <a:off x="6300192" y="5321711"/>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77" name="Group 76"/>
          <p:cNvGrpSpPr/>
          <p:nvPr/>
        </p:nvGrpSpPr>
        <p:grpSpPr>
          <a:xfrm>
            <a:off x="3935760" y="1402773"/>
            <a:ext cx="6264696" cy="457200"/>
            <a:chOff x="2411760" y="1402773"/>
            <a:chExt cx="6264696" cy="457200"/>
          </a:xfrm>
        </p:grpSpPr>
        <p:sp>
          <p:nvSpPr>
            <p:cNvPr id="73" name="Cross 72"/>
            <p:cNvSpPr/>
            <p:nvPr/>
          </p:nvSpPr>
          <p:spPr>
            <a:xfrm>
              <a:off x="8239380" y="1402773"/>
              <a:ext cx="437076" cy="457200"/>
            </a:xfrm>
            <a:prstGeom prst="plus">
              <a:avLst>
                <a:gd name="adj" fmla="val 429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2411760" y="1582132"/>
              <a:ext cx="457200" cy="984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Arrow Connector 75"/>
            <p:cNvCxnSpPr/>
            <p:nvPr/>
          </p:nvCxnSpPr>
          <p:spPr>
            <a:xfrm>
              <a:off x="3059832" y="1631372"/>
              <a:ext cx="4968552" cy="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34E6369-F025-E735-92AA-FE77FB0526EA}"/>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- 2</a:t>
            </a:r>
          </a:p>
        </p:txBody>
      </p:sp>
      <p:pic>
        <p:nvPicPr>
          <p:cNvPr id="6" name="Picture 5" descr="A black and white sign with white text&#10;&#10;AI-generated content may be incorrect.">
            <a:extLst>
              <a:ext uri="{FF2B5EF4-FFF2-40B4-BE49-F238E27FC236}">
                <a16:creationId xmlns:a16="http://schemas.microsoft.com/office/drawing/2014/main" id="{E1CF2E05-F46A-E5B3-CD41-4B7295362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9" name="Group 8">
            <a:extLst>
              <a:ext uri="{FF2B5EF4-FFF2-40B4-BE49-F238E27FC236}">
                <a16:creationId xmlns:a16="http://schemas.microsoft.com/office/drawing/2014/main" id="{E4D940A4-053B-75D2-BC49-FA3EFBABA437}"/>
              </a:ext>
            </a:extLst>
          </p:cNvPr>
          <p:cNvGrpSpPr/>
          <p:nvPr/>
        </p:nvGrpSpPr>
        <p:grpSpPr>
          <a:xfrm>
            <a:off x="1732547" y="1023647"/>
            <a:ext cx="4680000" cy="104019"/>
            <a:chOff x="1253158" y="1050894"/>
            <a:chExt cx="4853893" cy="73850"/>
          </a:xfrm>
        </p:grpSpPr>
        <p:cxnSp>
          <p:nvCxnSpPr>
            <p:cNvPr id="10" name="Straight Connector 9">
              <a:extLst>
                <a:ext uri="{FF2B5EF4-FFF2-40B4-BE49-F238E27FC236}">
                  <a16:creationId xmlns:a16="http://schemas.microsoft.com/office/drawing/2014/main" id="{99E87E15-1D35-3C3F-3550-B0FBC1C1EA3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1EEE10-FC55-3B96-98D0-261255B0278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770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1E6A4-6C1D-F2E8-F920-BE73171CF699}"/>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A92CEF16-FE43-30C5-CABD-A1ED4EE0BB36}"/>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- 3</a:t>
            </a:r>
          </a:p>
        </p:txBody>
      </p:sp>
      <p:pic>
        <p:nvPicPr>
          <p:cNvPr id="5" name="Picture 4" descr="A black and white sign with white text&#10;&#10;AI-generated content may be incorrect.">
            <a:extLst>
              <a:ext uri="{FF2B5EF4-FFF2-40B4-BE49-F238E27FC236}">
                <a16:creationId xmlns:a16="http://schemas.microsoft.com/office/drawing/2014/main" id="{5717BB5D-FB63-828A-F326-7AB2388F4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27273415-D89E-6EF7-9E11-C7ADEC1EFBC2}"/>
              </a:ext>
            </a:extLst>
          </p:cNvPr>
          <p:cNvGrpSpPr/>
          <p:nvPr/>
        </p:nvGrpSpPr>
        <p:grpSpPr>
          <a:xfrm>
            <a:off x="1732547" y="1023647"/>
            <a:ext cx="4680000" cy="104019"/>
            <a:chOff x="1253158" y="1050894"/>
            <a:chExt cx="4853893" cy="73850"/>
          </a:xfrm>
        </p:grpSpPr>
        <p:cxnSp>
          <p:nvCxnSpPr>
            <p:cNvPr id="7" name="Straight Connector 6">
              <a:extLst>
                <a:ext uri="{FF2B5EF4-FFF2-40B4-BE49-F238E27FC236}">
                  <a16:creationId xmlns:a16="http://schemas.microsoft.com/office/drawing/2014/main" id="{2D0A40F6-CB6B-7A5F-A191-7C5784F58D1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6DC01B-E205-A19E-DA00-90EB55C412C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601" y="1612124"/>
            <a:ext cx="6880411" cy="516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94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547" y="1836625"/>
            <a:ext cx="8926353" cy="3673121"/>
          </a:xfrm>
          <a:prstGeom prst="rect">
            <a:avLst/>
          </a:prstGeom>
          <a:noFill/>
        </p:spPr>
        <p:txBody>
          <a:bodyPr wrap="square" rtlCol="0">
            <a:spAutoFit/>
          </a:bodyPr>
          <a:lstStyle/>
          <a:p>
            <a:pPr marL="514350" indent="-514350">
              <a:lnSpc>
                <a:spcPct val="120000"/>
              </a:lnSpc>
              <a:spcBef>
                <a:spcPts val="1200"/>
              </a:spcBef>
              <a:buFont typeface="+mj-lt"/>
              <a:buAutoNum type="arabicPeriod"/>
              <a:defRPr/>
            </a:pPr>
            <a:r>
              <a:rPr lang="en-GB" sz="3000" dirty="0">
                <a:solidFill>
                  <a:schemeClr val="bg1"/>
                </a:solidFill>
              </a:rPr>
              <a:t>Cut the DNA either side of a VNTR region using restriction enzymes</a:t>
            </a:r>
          </a:p>
          <a:p>
            <a:pPr marL="514350" indent="-514350">
              <a:lnSpc>
                <a:spcPct val="120000"/>
              </a:lnSpc>
              <a:spcBef>
                <a:spcPts val="1200"/>
              </a:spcBef>
              <a:buFont typeface="+mj-lt"/>
              <a:buAutoNum type="arabicPeriod"/>
              <a:defRPr/>
            </a:pPr>
            <a:r>
              <a:rPr lang="en-GB" sz="3000" dirty="0">
                <a:solidFill>
                  <a:schemeClr val="bg1"/>
                </a:solidFill>
              </a:rPr>
              <a:t>Separate the DNA fragments containing the VNTR sequence using gel electrophoresis</a:t>
            </a:r>
          </a:p>
          <a:p>
            <a:pPr marL="514350" indent="-514350">
              <a:lnSpc>
                <a:spcPct val="120000"/>
              </a:lnSpc>
              <a:spcBef>
                <a:spcPts val="1200"/>
              </a:spcBef>
              <a:buFont typeface="+mj-lt"/>
              <a:buAutoNum type="arabicPeriod"/>
              <a:defRPr/>
            </a:pPr>
            <a:r>
              <a:rPr lang="en-GB" sz="3000" dirty="0">
                <a:solidFill>
                  <a:schemeClr val="bg1"/>
                </a:solidFill>
              </a:rPr>
              <a:t>Visualise the DNA using a special stain, UV </a:t>
            </a:r>
            <a:r>
              <a:rPr lang="en-GB" sz="3000" dirty="0" err="1">
                <a:solidFill>
                  <a:schemeClr val="bg1"/>
                </a:solidFill>
              </a:rPr>
              <a:t>transilluminator</a:t>
            </a:r>
            <a:r>
              <a:rPr lang="en-GB" sz="3000" dirty="0">
                <a:solidFill>
                  <a:schemeClr val="bg1"/>
                </a:solidFill>
              </a:rPr>
              <a:t> and digital camera</a:t>
            </a:r>
          </a:p>
        </p:txBody>
      </p:sp>
      <p:sp>
        <p:nvSpPr>
          <p:cNvPr id="3" name="TextBox 2"/>
          <p:cNvSpPr txBox="1"/>
          <p:nvPr/>
        </p:nvSpPr>
        <p:spPr>
          <a:xfrm>
            <a:off x="2207569" y="5733256"/>
            <a:ext cx="7776862" cy="523220"/>
          </a:xfrm>
          <a:prstGeom prst="rect">
            <a:avLst/>
          </a:prstGeom>
          <a:solidFill>
            <a:schemeClr val="accent6">
              <a:lumMod val="75000"/>
            </a:schemeClr>
          </a:solidFill>
        </p:spPr>
        <p:txBody>
          <a:bodyPr wrap="square" rtlCol="0">
            <a:spAutoFit/>
          </a:bodyPr>
          <a:lstStyle/>
          <a:p>
            <a:pPr algn="ctr"/>
            <a:r>
              <a:rPr lang="en-GB" sz="2800" dirty="0">
                <a:solidFill>
                  <a:schemeClr val="bg1"/>
                </a:solidFill>
              </a:rPr>
              <a:t>Identify the cake thief!</a:t>
            </a:r>
          </a:p>
        </p:txBody>
      </p:sp>
      <p:sp>
        <p:nvSpPr>
          <p:cNvPr id="6" name="TextBox 5">
            <a:extLst>
              <a:ext uri="{FF2B5EF4-FFF2-40B4-BE49-F238E27FC236}">
                <a16:creationId xmlns:a16="http://schemas.microsoft.com/office/drawing/2014/main" id="{78486074-911F-BF64-49D3-3B064040A6D3}"/>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7" name="Picture 6" descr="A black and white sign with white text&#10;&#10;AI-generated content may be incorrect.">
            <a:extLst>
              <a:ext uri="{FF2B5EF4-FFF2-40B4-BE49-F238E27FC236}">
                <a16:creationId xmlns:a16="http://schemas.microsoft.com/office/drawing/2014/main" id="{57263674-B163-D0DB-635E-23AAAEB0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8" name="Group 7">
            <a:extLst>
              <a:ext uri="{FF2B5EF4-FFF2-40B4-BE49-F238E27FC236}">
                <a16:creationId xmlns:a16="http://schemas.microsoft.com/office/drawing/2014/main" id="{4C52AEB9-E97B-A668-50ED-48A84534928C}"/>
              </a:ext>
            </a:extLst>
          </p:cNvPr>
          <p:cNvGrpSpPr/>
          <p:nvPr/>
        </p:nvGrpSpPr>
        <p:grpSpPr>
          <a:xfrm>
            <a:off x="1732547" y="1023647"/>
            <a:ext cx="3600000" cy="104019"/>
            <a:chOff x="1253158" y="1050894"/>
            <a:chExt cx="4853893" cy="73850"/>
          </a:xfrm>
        </p:grpSpPr>
        <p:cxnSp>
          <p:nvCxnSpPr>
            <p:cNvPr id="9" name="Straight Connector 8">
              <a:extLst>
                <a:ext uri="{FF2B5EF4-FFF2-40B4-BE49-F238E27FC236}">
                  <a16:creationId xmlns:a16="http://schemas.microsoft.com/office/drawing/2014/main" id="{98EE53E0-FD0C-D783-D072-EF59B85A579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B26FB5-6EDA-0F71-3B40-BA31FB648B7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641575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4AC7-5ECF-C670-6BA4-D9F896E3BAC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69DF2B6-4F62-AFC3-6712-888A0C24E81D}"/>
              </a:ext>
            </a:extLst>
          </p:cNvPr>
          <p:cNvSpPr txBox="1"/>
          <p:nvPr/>
        </p:nvSpPr>
        <p:spPr>
          <a:xfrm>
            <a:off x="1045710" y="210670"/>
            <a:ext cx="5035353" cy="738664"/>
          </a:xfrm>
          <a:prstGeom prst="rect">
            <a:avLst/>
          </a:prstGeom>
          <a:noFill/>
        </p:spPr>
        <p:txBody>
          <a:bodyPr wrap="none" rtlCol="0">
            <a:spAutoFit/>
          </a:bodyPr>
          <a:lstStyle/>
          <a:p>
            <a:r>
              <a:rPr lang="en-GB" sz="4200" dirty="0">
                <a:solidFill>
                  <a:schemeClr val="bg1"/>
                </a:solidFill>
              </a:rPr>
              <a:t>Restriction enzymes</a:t>
            </a:r>
          </a:p>
        </p:txBody>
      </p:sp>
      <p:grpSp>
        <p:nvGrpSpPr>
          <p:cNvPr id="2" name="Group 1">
            <a:extLst>
              <a:ext uri="{FF2B5EF4-FFF2-40B4-BE49-F238E27FC236}">
                <a16:creationId xmlns:a16="http://schemas.microsoft.com/office/drawing/2014/main" id="{5E7B49F9-066C-6D83-E511-8CEC2EEF7D8E}"/>
              </a:ext>
            </a:extLst>
          </p:cNvPr>
          <p:cNvGrpSpPr/>
          <p:nvPr/>
        </p:nvGrpSpPr>
        <p:grpSpPr>
          <a:xfrm>
            <a:off x="1157861" y="937694"/>
            <a:ext cx="5040000" cy="133864"/>
            <a:chOff x="1253158" y="1050894"/>
            <a:chExt cx="4853893" cy="73850"/>
          </a:xfrm>
        </p:grpSpPr>
        <p:cxnSp>
          <p:nvCxnSpPr>
            <p:cNvPr id="3" name="Straight Connector 2">
              <a:extLst>
                <a:ext uri="{FF2B5EF4-FFF2-40B4-BE49-F238E27FC236}">
                  <a16:creationId xmlns:a16="http://schemas.microsoft.com/office/drawing/2014/main" id="{04CCE48D-0E96-DF4D-C173-F095DEE2831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9BA9A90-BB27-7C2A-B34A-1AFED190CF7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5" name="Picture 4" descr="A black and white sign with white text&#10;&#10;AI-generated content may be incorrect.">
            <a:extLst>
              <a:ext uri="{FF2B5EF4-FFF2-40B4-BE49-F238E27FC236}">
                <a16:creationId xmlns:a16="http://schemas.microsoft.com/office/drawing/2014/main" id="{46454114-A42C-1C2E-1649-1577DC139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pic>
        <p:nvPicPr>
          <p:cNvPr id="6" name="Picture 4" descr="http://1.bp.blogspot.com/_CL3H45jjD-E/TOU5qBTraEI/AAAAAAAAABc/I4zb4ErpeHU/s1600/bacteriophage_jpg.jpg">
            <a:extLst>
              <a:ext uri="{FF2B5EF4-FFF2-40B4-BE49-F238E27FC236}">
                <a16:creationId xmlns:a16="http://schemas.microsoft.com/office/drawing/2014/main" id="{F8647EEE-5904-8D0F-4522-8E325FEBB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286" y="2405063"/>
            <a:ext cx="406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tatic.newworldencyclopedia.org/3/37/T4bacteriophage.jpg">
            <a:extLst>
              <a:ext uri="{FF2B5EF4-FFF2-40B4-BE49-F238E27FC236}">
                <a16:creationId xmlns:a16="http://schemas.microsoft.com/office/drawing/2014/main" id="{94FDB0D7-3B14-6F8E-C94F-72D1CB777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243" y="1482726"/>
            <a:ext cx="2346320" cy="38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04_T4Phage2141%20100K">
            <a:hlinkClick r:id="rId6"/>
            <a:extLst>
              <a:ext uri="{FF2B5EF4-FFF2-40B4-BE49-F238E27FC236}">
                <a16:creationId xmlns:a16="http://schemas.microsoft.com/office/drawing/2014/main" id="{71B88E8F-236E-4E6A-22E8-993864327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537" y="1484313"/>
            <a:ext cx="2898636" cy="38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a:extLst>
              <a:ext uri="{FF2B5EF4-FFF2-40B4-BE49-F238E27FC236}">
                <a16:creationId xmlns:a16="http://schemas.microsoft.com/office/drawing/2014/main" id="{A27C6C98-18D2-100C-0466-FF24949DCC70}"/>
              </a:ext>
            </a:extLst>
          </p:cNvPr>
          <p:cNvSpPr txBox="1">
            <a:spLocks noChangeArrowheads="1"/>
          </p:cNvSpPr>
          <p:nvPr/>
        </p:nvSpPr>
        <p:spPr bwMode="auto">
          <a:xfrm>
            <a:off x="11204580" y="2384398"/>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latin typeface="Calibri" pitchFamily="34" charset="0"/>
              </a:rPr>
              <a:t>3</a:t>
            </a:r>
          </a:p>
        </p:txBody>
      </p:sp>
      <p:sp>
        <p:nvSpPr>
          <p:cNvPr id="13" name="Text Box 15">
            <a:extLst>
              <a:ext uri="{FF2B5EF4-FFF2-40B4-BE49-F238E27FC236}">
                <a16:creationId xmlns:a16="http://schemas.microsoft.com/office/drawing/2014/main" id="{D35C55A6-6DFF-EEAD-6399-DB793B28B6F8}"/>
              </a:ext>
            </a:extLst>
          </p:cNvPr>
          <p:cNvSpPr txBox="1">
            <a:spLocks noChangeArrowheads="1"/>
          </p:cNvSpPr>
          <p:nvPr/>
        </p:nvSpPr>
        <p:spPr bwMode="auto">
          <a:xfrm>
            <a:off x="1533537" y="1482726"/>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latin typeface="Calibri" pitchFamily="34" charset="0"/>
              </a:rPr>
              <a:t>1</a:t>
            </a:r>
          </a:p>
        </p:txBody>
      </p:sp>
      <p:sp>
        <p:nvSpPr>
          <p:cNvPr id="14" name="Text Box 16">
            <a:extLst>
              <a:ext uri="{FF2B5EF4-FFF2-40B4-BE49-F238E27FC236}">
                <a16:creationId xmlns:a16="http://schemas.microsoft.com/office/drawing/2014/main" id="{9AC5D343-9B80-54E2-5930-DCE751593745}"/>
              </a:ext>
            </a:extLst>
          </p:cNvPr>
          <p:cNvSpPr txBox="1">
            <a:spLocks noChangeArrowheads="1"/>
          </p:cNvSpPr>
          <p:nvPr/>
        </p:nvSpPr>
        <p:spPr bwMode="auto">
          <a:xfrm>
            <a:off x="4440243" y="1499662"/>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a:latin typeface="Calibri" pitchFamily="34" charset="0"/>
              </a:rPr>
              <a:t>2</a:t>
            </a:r>
          </a:p>
        </p:txBody>
      </p:sp>
    </p:spTree>
    <p:extLst>
      <p:ext uri="{BB962C8B-B14F-4D97-AF65-F5344CB8AC3E}">
        <p14:creationId xmlns:p14="http://schemas.microsoft.com/office/powerpoint/2010/main" val="278209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3130FF-2621-AAF1-0A12-06684A11E5B2}"/>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61447" name="Picture 7"/>
          <p:cNvPicPr>
            <a:picLocks noChangeAspect="1" noChangeArrowheads="1"/>
          </p:cNvPicPr>
          <p:nvPr/>
        </p:nvPicPr>
        <p:blipFill>
          <a:blip r:embed="rId3">
            <a:extLst>
              <a:ext uri="{28A0092B-C50C-407E-A947-70E740481C1C}">
                <a14:useLocalDpi xmlns:a14="http://schemas.microsoft.com/office/drawing/2010/main" val="0"/>
              </a:ext>
            </a:extLst>
          </a:blip>
          <a:srcRect l="11809" t="32121" r="64952" b="51961"/>
          <a:stretch>
            <a:fillRect/>
          </a:stretch>
        </p:blipFill>
        <p:spPr bwMode="auto">
          <a:xfrm>
            <a:off x="6671370" y="1556792"/>
            <a:ext cx="349885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8"/>
          <p:cNvPicPr>
            <a:picLocks noChangeAspect="1" noChangeArrowheads="1"/>
          </p:cNvPicPr>
          <p:nvPr/>
        </p:nvPicPr>
        <p:blipFill>
          <a:blip r:embed="rId4">
            <a:extLst>
              <a:ext uri="{28A0092B-C50C-407E-A947-70E740481C1C}">
                <a14:useLocalDpi xmlns:a14="http://schemas.microsoft.com/office/drawing/2010/main" val="0"/>
              </a:ext>
            </a:extLst>
          </a:blip>
          <a:srcRect l="11809" t="51961" r="64952" b="33066"/>
          <a:stretch>
            <a:fillRect/>
          </a:stretch>
        </p:blipFill>
        <p:spPr bwMode="auto">
          <a:xfrm>
            <a:off x="6671370" y="2944292"/>
            <a:ext cx="3529012"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9" name="Rectangle 9"/>
          <p:cNvSpPr>
            <a:spLocks noChangeArrowheads="1"/>
          </p:cNvSpPr>
          <p:nvPr/>
        </p:nvSpPr>
        <p:spPr bwMode="auto">
          <a:xfrm>
            <a:off x="2423220" y="3152255"/>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i="1" dirty="0" err="1">
                <a:solidFill>
                  <a:schemeClr val="tx1">
                    <a:lumMod val="65000"/>
                    <a:lumOff val="35000"/>
                  </a:schemeClr>
                </a:solidFill>
                <a:latin typeface="Calibri" pitchFamily="34" charset="0"/>
              </a:rPr>
              <a:t>Hin</a:t>
            </a:r>
            <a:r>
              <a:rPr lang="en-US" sz="2400" b="1" dirty="0" err="1">
                <a:solidFill>
                  <a:schemeClr val="tx1">
                    <a:lumMod val="65000"/>
                    <a:lumOff val="35000"/>
                  </a:schemeClr>
                </a:solidFill>
                <a:latin typeface="Calibri" pitchFamily="34" charset="0"/>
              </a:rPr>
              <a:t>dIII</a:t>
            </a:r>
            <a:endParaRPr lang="en-US" sz="2400" b="1" dirty="0">
              <a:solidFill>
                <a:schemeClr val="tx1">
                  <a:lumMod val="65000"/>
                  <a:lumOff val="35000"/>
                </a:schemeClr>
              </a:solidFill>
              <a:latin typeface="Calibri" pitchFamily="34" charset="0"/>
            </a:endParaRPr>
          </a:p>
          <a:p>
            <a:r>
              <a:rPr lang="en-US" sz="2400" i="1" dirty="0" err="1">
                <a:solidFill>
                  <a:schemeClr val="tx1">
                    <a:lumMod val="65000"/>
                    <a:lumOff val="35000"/>
                  </a:schemeClr>
                </a:solidFill>
                <a:latin typeface="Calibri" pitchFamily="34" charset="0"/>
              </a:rPr>
              <a:t>Haemophilus</a:t>
            </a:r>
            <a:r>
              <a:rPr lang="en-US" sz="2400" i="1" dirty="0">
                <a:solidFill>
                  <a:schemeClr val="tx1">
                    <a:lumMod val="65000"/>
                    <a:lumOff val="35000"/>
                  </a:schemeClr>
                </a:solidFill>
                <a:latin typeface="Calibri" pitchFamily="34" charset="0"/>
              </a:rPr>
              <a:t> influenza </a:t>
            </a:r>
          </a:p>
        </p:txBody>
      </p:sp>
      <p:sp>
        <p:nvSpPr>
          <p:cNvPr id="61450" name="Text Box 10"/>
          <p:cNvSpPr txBox="1">
            <a:spLocks noChangeArrowheads="1"/>
          </p:cNvSpPr>
          <p:nvPr/>
        </p:nvSpPr>
        <p:spPr bwMode="auto">
          <a:xfrm>
            <a:off x="2423220" y="1701256"/>
            <a:ext cx="34419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i="1" dirty="0" err="1">
                <a:solidFill>
                  <a:schemeClr val="tx1">
                    <a:lumMod val="65000"/>
                    <a:lumOff val="35000"/>
                  </a:schemeClr>
                </a:solidFill>
                <a:latin typeface="Calibri" pitchFamily="34" charset="0"/>
              </a:rPr>
              <a:t>Bam</a:t>
            </a:r>
            <a:r>
              <a:rPr lang="en-US" sz="2400" b="1" dirty="0" err="1">
                <a:solidFill>
                  <a:schemeClr val="tx1">
                    <a:lumMod val="65000"/>
                    <a:lumOff val="35000"/>
                  </a:schemeClr>
                </a:solidFill>
                <a:latin typeface="Calibri" pitchFamily="34" charset="0"/>
              </a:rPr>
              <a:t>HI</a:t>
            </a:r>
            <a:endParaRPr lang="en-US" sz="2400" b="1" dirty="0">
              <a:solidFill>
                <a:schemeClr val="tx1">
                  <a:lumMod val="65000"/>
                  <a:lumOff val="35000"/>
                </a:schemeClr>
              </a:solidFill>
              <a:latin typeface="Calibri" pitchFamily="34" charset="0"/>
            </a:endParaRPr>
          </a:p>
          <a:p>
            <a:r>
              <a:rPr lang="en-US" sz="2400" i="1" dirty="0">
                <a:solidFill>
                  <a:schemeClr val="tx1">
                    <a:lumMod val="65000"/>
                    <a:lumOff val="35000"/>
                  </a:schemeClr>
                </a:solidFill>
                <a:latin typeface="Calibri" pitchFamily="34" charset="0"/>
              </a:rPr>
              <a:t>Bacillus </a:t>
            </a:r>
            <a:r>
              <a:rPr lang="en-US" sz="2400" i="1" dirty="0" err="1">
                <a:solidFill>
                  <a:schemeClr val="tx1">
                    <a:lumMod val="65000"/>
                    <a:lumOff val="35000"/>
                  </a:schemeClr>
                </a:solidFill>
                <a:latin typeface="Calibri" pitchFamily="34" charset="0"/>
              </a:rPr>
              <a:t>amyloliquefaciens</a:t>
            </a:r>
            <a:endParaRPr lang="en-GB" sz="2400" i="1" dirty="0">
              <a:solidFill>
                <a:schemeClr val="tx1">
                  <a:lumMod val="65000"/>
                  <a:lumOff val="35000"/>
                </a:schemeClr>
              </a:solidFill>
              <a:latin typeface="Calibri" pitchFamily="34" charset="0"/>
            </a:endParaRPr>
          </a:p>
        </p:txBody>
      </p:sp>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127" t="59013" r="38433" b="11719"/>
          <a:stretch/>
        </p:blipFill>
        <p:spPr bwMode="auto">
          <a:xfrm>
            <a:off x="4428034" y="4561780"/>
            <a:ext cx="3179762" cy="214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79576" y="1556792"/>
            <a:ext cx="7632848" cy="139595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279576" y="2969146"/>
            <a:ext cx="7632848" cy="139595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511825" y="4653136"/>
            <a:ext cx="33640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C8489EB-9704-B8F8-DFB9-A47F42217FC5}"/>
              </a:ext>
            </a:extLst>
          </p:cNvPr>
          <p:cNvSpPr txBox="1"/>
          <p:nvPr/>
        </p:nvSpPr>
        <p:spPr>
          <a:xfrm>
            <a:off x="1045710" y="210670"/>
            <a:ext cx="5035353" cy="738664"/>
          </a:xfrm>
          <a:prstGeom prst="rect">
            <a:avLst/>
          </a:prstGeom>
          <a:noFill/>
        </p:spPr>
        <p:txBody>
          <a:bodyPr wrap="none" rtlCol="0">
            <a:spAutoFit/>
          </a:bodyPr>
          <a:lstStyle/>
          <a:p>
            <a:r>
              <a:rPr lang="en-GB" sz="4200" dirty="0">
                <a:solidFill>
                  <a:schemeClr val="bg1"/>
                </a:solidFill>
              </a:rPr>
              <a:t>Restriction enzymes</a:t>
            </a:r>
          </a:p>
        </p:txBody>
      </p:sp>
      <p:grpSp>
        <p:nvGrpSpPr>
          <p:cNvPr id="7" name="Group 6">
            <a:extLst>
              <a:ext uri="{FF2B5EF4-FFF2-40B4-BE49-F238E27FC236}">
                <a16:creationId xmlns:a16="http://schemas.microsoft.com/office/drawing/2014/main" id="{EA794401-EEFF-9CD9-97C5-A7A59613146F}"/>
              </a:ext>
            </a:extLst>
          </p:cNvPr>
          <p:cNvGrpSpPr/>
          <p:nvPr/>
        </p:nvGrpSpPr>
        <p:grpSpPr>
          <a:xfrm>
            <a:off x="1157861" y="937694"/>
            <a:ext cx="5040000" cy="133864"/>
            <a:chOff x="1253158" y="1050894"/>
            <a:chExt cx="4853893" cy="73850"/>
          </a:xfrm>
        </p:grpSpPr>
        <p:cxnSp>
          <p:nvCxnSpPr>
            <p:cNvPr id="8" name="Straight Connector 7">
              <a:extLst>
                <a:ext uri="{FF2B5EF4-FFF2-40B4-BE49-F238E27FC236}">
                  <a16:creationId xmlns:a16="http://schemas.microsoft.com/office/drawing/2014/main" id="{6AA117A1-F23E-1A14-2FA9-E4579668424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2A0583-03D3-0876-E39E-4E7C897A36E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40E075F1-10D1-64D6-E70F-59829D3CC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332520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9B0F70-9B9C-950F-F0A6-F0950FD67C41}"/>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606" y="1367954"/>
            <a:ext cx="7243663" cy="537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7200" y="4900388"/>
            <a:ext cx="8820472" cy="285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312024" y="2708920"/>
            <a:ext cx="338437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384032" y="2742020"/>
            <a:ext cx="2808312" cy="830997"/>
          </a:xfrm>
          <a:prstGeom prst="rect">
            <a:avLst/>
          </a:prstGeom>
          <a:noFill/>
        </p:spPr>
        <p:txBody>
          <a:bodyPr wrap="square" rtlCol="0">
            <a:spAutoFit/>
          </a:bodyPr>
          <a:lstStyle/>
          <a:p>
            <a:r>
              <a:rPr lang="en-GB" sz="1600" dirty="0"/>
              <a:t>Add 4 </a:t>
            </a:r>
            <a:r>
              <a:rPr lang="en-GB" sz="1600" dirty="0" err="1"/>
              <a:t>ul</a:t>
            </a:r>
            <a:r>
              <a:rPr lang="en-GB" sz="1600" dirty="0"/>
              <a:t> restriction buffer, ‘BF’ to each DNA sample. Use a new tip every time.</a:t>
            </a:r>
          </a:p>
        </p:txBody>
      </p:sp>
      <p:sp>
        <p:nvSpPr>
          <p:cNvPr id="10" name="TextBox 9"/>
          <p:cNvSpPr txBox="1"/>
          <p:nvPr/>
        </p:nvSpPr>
        <p:spPr>
          <a:xfrm>
            <a:off x="6096000" y="4693604"/>
            <a:ext cx="3384376" cy="584775"/>
          </a:xfrm>
          <a:prstGeom prst="rect">
            <a:avLst/>
          </a:prstGeom>
          <a:noFill/>
        </p:spPr>
        <p:txBody>
          <a:bodyPr wrap="square" rtlCol="0">
            <a:spAutoFit/>
          </a:bodyPr>
          <a:lstStyle/>
          <a:p>
            <a:r>
              <a:rPr lang="en-GB" sz="1600" dirty="0"/>
              <a:t>3. Mix each sample gently, swirling   with the pipette tip.</a:t>
            </a:r>
          </a:p>
        </p:txBody>
      </p:sp>
      <p:sp>
        <p:nvSpPr>
          <p:cNvPr id="5" name="TextBox 4"/>
          <p:cNvSpPr txBox="1"/>
          <p:nvPr/>
        </p:nvSpPr>
        <p:spPr>
          <a:xfrm>
            <a:off x="4077105" y="2788185"/>
            <a:ext cx="501994" cy="369332"/>
          </a:xfrm>
          <a:prstGeom prst="rect">
            <a:avLst/>
          </a:prstGeom>
          <a:noFill/>
        </p:spPr>
        <p:txBody>
          <a:bodyPr wrap="square" rtlCol="0">
            <a:spAutoFit/>
          </a:bodyPr>
          <a:lstStyle/>
          <a:p>
            <a:r>
              <a:rPr lang="en-GB" b="1" dirty="0"/>
              <a:t>BF</a:t>
            </a:r>
          </a:p>
        </p:txBody>
      </p:sp>
      <p:sp>
        <p:nvSpPr>
          <p:cNvPr id="12" name="TextBox 11">
            <a:extLst>
              <a:ext uri="{FF2B5EF4-FFF2-40B4-BE49-F238E27FC236}">
                <a16:creationId xmlns:a16="http://schemas.microsoft.com/office/drawing/2014/main" id="{CB291AC3-31E4-1060-7DC2-7DEFF96B6BF2}"/>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13" name="Picture 12" descr="A black and white sign with white text&#10;&#10;AI-generated content may be incorrect.">
            <a:extLst>
              <a:ext uri="{FF2B5EF4-FFF2-40B4-BE49-F238E27FC236}">
                <a16:creationId xmlns:a16="http://schemas.microsoft.com/office/drawing/2014/main" id="{665CEECD-9ABE-1CB3-9B29-4271CF578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4" name="Group 13">
            <a:extLst>
              <a:ext uri="{FF2B5EF4-FFF2-40B4-BE49-F238E27FC236}">
                <a16:creationId xmlns:a16="http://schemas.microsoft.com/office/drawing/2014/main" id="{A288B193-9904-F711-C370-11FD2B04C511}"/>
              </a:ext>
            </a:extLst>
          </p:cNvPr>
          <p:cNvGrpSpPr/>
          <p:nvPr/>
        </p:nvGrpSpPr>
        <p:grpSpPr>
          <a:xfrm>
            <a:off x="1732547" y="1023647"/>
            <a:ext cx="3600000" cy="104019"/>
            <a:chOff x="1253158" y="1050894"/>
            <a:chExt cx="4853893" cy="73850"/>
          </a:xfrm>
        </p:grpSpPr>
        <p:cxnSp>
          <p:nvCxnSpPr>
            <p:cNvPr id="15" name="Straight Connector 14">
              <a:extLst>
                <a:ext uri="{FF2B5EF4-FFF2-40B4-BE49-F238E27FC236}">
                  <a16:creationId xmlns:a16="http://schemas.microsoft.com/office/drawing/2014/main" id="{4839EF03-5574-8925-CCE7-ED87C256EF1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9680F4-DC9E-8BF9-5224-D6DCA027389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84501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sp>
        <p:nvSpPr>
          <p:cNvPr id="6" name="TextBox 5"/>
          <p:cNvSpPr txBox="1"/>
          <p:nvPr/>
        </p:nvSpPr>
        <p:spPr>
          <a:xfrm>
            <a:off x="2839818" y="4191031"/>
            <a:ext cx="5832647" cy="2426562"/>
          </a:xfrm>
          <a:prstGeom prst="rect">
            <a:avLst/>
          </a:prstGeom>
          <a:solidFill>
            <a:srgbClr val="0070C0"/>
          </a:solidFill>
        </p:spPr>
        <p:txBody>
          <a:bodyPr wrap="square" rtlCol="0">
            <a:spAutoFit/>
          </a:bodyPr>
          <a:lstStyle/>
          <a:p>
            <a:pPr>
              <a:lnSpc>
                <a:spcPct val="130000"/>
              </a:lnSpc>
              <a:spcBef>
                <a:spcPts val="600"/>
              </a:spcBef>
              <a:spcAft>
                <a:spcPts val="600"/>
              </a:spcAft>
            </a:pPr>
            <a:r>
              <a:rPr lang="en-GB" sz="2600" b="1" dirty="0">
                <a:solidFill>
                  <a:schemeClr val="bg1"/>
                </a:solidFill>
              </a:rPr>
              <a:t>1 – Who invented PCR?</a:t>
            </a:r>
          </a:p>
          <a:p>
            <a:pPr>
              <a:lnSpc>
                <a:spcPct val="130000"/>
              </a:lnSpc>
              <a:spcBef>
                <a:spcPts val="600"/>
              </a:spcBef>
              <a:spcAft>
                <a:spcPts val="600"/>
              </a:spcAft>
            </a:pPr>
            <a:r>
              <a:rPr lang="en-GB" sz="2600" b="1" dirty="0">
                <a:solidFill>
                  <a:schemeClr val="bg1"/>
                </a:solidFill>
              </a:rPr>
              <a:t>2 – What are the 3 stages of PCR?</a:t>
            </a:r>
          </a:p>
          <a:p>
            <a:pPr>
              <a:lnSpc>
                <a:spcPct val="130000"/>
              </a:lnSpc>
              <a:spcBef>
                <a:spcPts val="600"/>
              </a:spcBef>
              <a:spcAft>
                <a:spcPts val="600"/>
              </a:spcAft>
            </a:pPr>
            <a:r>
              <a:rPr lang="en-GB" sz="2600" b="1" dirty="0">
                <a:solidFill>
                  <a:schemeClr val="bg1"/>
                </a:solidFill>
              </a:rPr>
              <a:t>3 – How many uses of PCR can you hear?</a:t>
            </a:r>
          </a:p>
        </p:txBody>
      </p:sp>
      <p:sp>
        <p:nvSpPr>
          <p:cNvPr id="11" name="Rectangle 10"/>
          <p:cNvSpPr/>
          <p:nvPr/>
        </p:nvSpPr>
        <p:spPr>
          <a:xfrm>
            <a:off x="2470037" y="1780691"/>
            <a:ext cx="2784737" cy="1569660"/>
          </a:xfrm>
          <a:prstGeom prst="rect">
            <a:avLst/>
          </a:prstGeom>
          <a:noFill/>
        </p:spPr>
        <p:txBody>
          <a:bodyPr wrap="none" lIns="91440" tIns="45720" rIns="91440" bIns="45720" anchor="t">
            <a:spAutoFit/>
          </a:bodyPr>
          <a:lstStyle/>
          <a:p>
            <a:pPr algn="ctr"/>
            <a:r>
              <a:rPr lang="en-US" sz="9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hlinkClick r:id="rId3"/>
              </a:rPr>
              <a:t>PCR</a:t>
            </a:r>
            <a:endParaRPr lang="en-US" sz="9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endParaRPr>
          </a:p>
        </p:txBody>
      </p:sp>
      <p:pic>
        <p:nvPicPr>
          <p:cNvPr id="3" name="Picture 2" descr="Diagram&#10;&#10;Description automatically generated">
            <a:extLst>
              <a:ext uri="{FF2B5EF4-FFF2-40B4-BE49-F238E27FC236}">
                <a16:creationId xmlns:a16="http://schemas.microsoft.com/office/drawing/2014/main" id="{E24C4025-9404-BD8C-937C-1E8576CA6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821" y="1226724"/>
            <a:ext cx="3871811" cy="2940616"/>
          </a:xfrm>
          <a:prstGeom prst="rect">
            <a:avLst/>
          </a:prstGeom>
        </p:spPr>
      </p:pic>
      <p:grpSp>
        <p:nvGrpSpPr>
          <p:cNvPr id="2" name="Group 1">
            <a:extLst>
              <a:ext uri="{FF2B5EF4-FFF2-40B4-BE49-F238E27FC236}">
                <a16:creationId xmlns:a16="http://schemas.microsoft.com/office/drawing/2014/main" id="{827A2EA5-CFF8-FEAE-0F6D-BD94E8B42B80}"/>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0D26EFBC-EBDB-D48A-3D7C-01476140077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8C993B-A0E2-5F3E-70AA-7D75832A048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7B5C983C-00BE-9EE8-5816-163191CF6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4247739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3A6EAF7-EB61-5B49-A358-84AD45CB5460}"/>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146" y="1079894"/>
            <a:ext cx="7560840" cy="545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35760" y="1711106"/>
            <a:ext cx="694855" cy="369332"/>
          </a:xfrm>
          <a:prstGeom prst="rect">
            <a:avLst/>
          </a:prstGeom>
          <a:noFill/>
        </p:spPr>
        <p:txBody>
          <a:bodyPr wrap="square" rtlCol="0">
            <a:spAutoFit/>
          </a:bodyPr>
          <a:lstStyle/>
          <a:p>
            <a:r>
              <a:rPr lang="en-GB" b="1" dirty="0"/>
              <a:t>ENZ</a:t>
            </a:r>
          </a:p>
        </p:txBody>
      </p:sp>
      <p:sp>
        <p:nvSpPr>
          <p:cNvPr id="4" name="Rectangle 3"/>
          <p:cNvSpPr/>
          <p:nvPr/>
        </p:nvSpPr>
        <p:spPr>
          <a:xfrm>
            <a:off x="6312024" y="1484784"/>
            <a:ext cx="3456384"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312971" y="1556792"/>
            <a:ext cx="3528392" cy="1077218"/>
          </a:xfrm>
          <a:prstGeom prst="rect">
            <a:avLst/>
          </a:prstGeom>
          <a:noFill/>
        </p:spPr>
        <p:txBody>
          <a:bodyPr wrap="square" rtlCol="0">
            <a:spAutoFit/>
          </a:bodyPr>
          <a:lstStyle/>
          <a:p>
            <a:r>
              <a:rPr lang="en-GB" sz="1600" dirty="0"/>
              <a:t>Add 2 </a:t>
            </a:r>
            <a:r>
              <a:rPr lang="en-GB" sz="1600" dirty="0" err="1"/>
              <a:t>ul</a:t>
            </a:r>
            <a:r>
              <a:rPr lang="en-GB" sz="1600" dirty="0"/>
              <a:t> of restriction enzyme, ‘ENZ’ to each of the DNA samples. Use a new tip </a:t>
            </a:r>
            <a:r>
              <a:rPr lang="en-GB" sz="1600" dirty="0" err="1"/>
              <a:t>everytime</a:t>
            </a:r>
            <a:r>
              <a:rPr lang="en-GB" sz="1600" dirty="0"/>
              <a:t> and pipette into the solution at the bottom of the tube</a:t>
            </a:r>
          </a:p>
        </p:txBody>
      </p:sp>
      <p:sp>
        <p:nvSpPr>
          <p:cNvPr id="5" name="TextBox 4">
            <a:extLst>
              <a:ext uri="{FF2B5EF4-FFF2-40B4-BE49-F238E27FC236}">
                <a16:creationId xmlns:a16="http://schemas.microsoft.com/office/drawing/2014/main" id="{AF19F01D-E94E-7072-B732-0201D3518A02}"/>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6" name="Picture 5" descr="A black and white sign with white text&#10;&#10;AI-generated content may be incorrect.">
            <a:extLst>
              <a:ext uri="{FF2B5EF4-FFF2-40B4-BE49-F238E27FC236}">
                <a16:creationId xmlns:a16="http://schemas.microsoft.com/office/drawing/2014/main" id="{6E3EB72F-AA99-1F7C-F375-EFE9409EF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1" name="Group 10">
            <a:extLst>
              <a:ext uri="{FF2B5EF4-FFF2-40B4-BE49-F238E27FC236}">
                <a16:creationId xmlns:a16="http://schemas.microsoft.com/office/drawing/2014/main" id="{5F80D096-E1B3-810C-767B-3778A2F4FF67}"/>
              </a:ext>
            </a:extLst>
          </p:cNvPr>
          <p:cNvGrpSpPr/>
          <p:nvPr/>
        </p:nvGrpSpPr>
        <p:grpSpPr>
          <a:xfrm>
            <a:off x="1732547" y="1023647"/>
            <a:ext cx="3600000" cy="104019"/>
            <a:chOff x="1253158" y="1050894"/>
            <a:chExt cx="4853893" cy="73850"/>
          </a:xfrm>
        </p:grpSpPr>
        <p:cxnSp>
          <p:nvCxnSpPr>
            <p:cNvPr id="12" name="Straight Connector 11">
              <a:extLst>
                <a:ext uri="{FF2B5EF4-FFF2-40B4-BE49-F238E27FC236}">
                  <a16:creationId xmlns:a16="http://schemas.microsoft.com/office/drawing/2014/main" id="{A1F3A988-9B8D-185B-EB25-5432DD6773F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807BA1-C093-57C9-C5AD-5710D8755BA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19842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2F5DCF-51D0-85A4-476D-FB3115413B47}"/>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sp>
        <p:nvSpPr>
          <p:cNvPr id="3" name="Rectangle 2"/>
          <p:cNvSpPr/>
          <p:nvPr/>
        </p:nvSpPr>
        <p:spPr>
          <a:xfrm>
            <a:off x="6884536" y="4307398"/>
            <a:ext cx="3647164" cy="830997"/>
          </a:xfrm>
          <a:prstGeom prst="rect">
            <a:avLst/>
          </a:prstGeom>
        </p:spPr>
        <p:txBody>
          <a:bodyPr wrap="square">
            <a:spAutoFit/>
          </a:bodyPr>
          <a:lstStyle/>
          <a:p>
            <a:r>
              <a:rPr lang="en-GB" sz="2400" dirty="0"/>
              <a:t>DNA Fingerprinting  / DNA profiling</a:t>
            </a:r>
          </a:p>
        </p:txBody>
      </p:sp>
      <p:pic>
        <p:nvPicPr>
          <p:cNvPr id="10" name="Picture 2" descr="http://previews.123rf.com/images/zimmytws/zimmytws1301/zimmytws130100014/17337642-Broken-window-with-yellow-Crime-Scene-tape--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5056" y="1518714"/>
            <a:ext cx="3468260" cy="2270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616" y="3978943"/>
            <a:ext cx="2160240" cy="23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93842" y="6249319"/>
            <a:ext cx="1851789" cy="369332"/>
          </a:xfrm>
          <a:prstGeom prst="rect">
            <a:avLst/>
          </a:prstGeom>
        </p:spPr>
        <p:txBody>
          <a:bodyPr wrap="none">
            <a:spAutoFit/>
          </a:bodyPr>
          <a:lstStyle/>
          <a:p>
            <a:pPr algn="ctr"/>
            <a:r>
              <a:rPr lang="en-GB"/>
              <a:t>Schootland</a:t>
            </a:r>
            <a:r>
              <a:rPr lang="en-GB" dirty="0"/>
              <a:t> yard</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112" y="1510517"/>
            <a:ext cx="3208015" cy="231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2A77E32-A31C-BB6A-6332-95F6B63F2738}"/>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13" name="Picture 12" descr="A black and white sign with white text&#10;&#10;AI-generated content may be incorrect.">
            <a:extLst>
              <a:ext uri="{FF2B5EF4-FFF2-40B4-BE49-F238E27FC236}">
                <a16:creationId xmlns:a16="http://schemas.microsoft.com/office/drawing/2014/main" id="{2E984729-C1AF-EB57-8AED-021532C9C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4" name="Group 13">
            <a:extLst>
              <a:ext uri="{FF2B5EF4-FFF2-40B4-BE49-F238E27FC236}">
                <a16:creationId xmlns:a16="http://schemas.microsoft.com/office/drawing/2014/main" id="{ABBD8704-2DEB-3580-CA75-8BE265D47E76}"/>
              </a:ext>
            </a:extLst>
          </p:cNvPr>
          <p:cNvGrpSpPr/>
          <p:nvPr/>
        </p:nvGrpSpPr>
        <p:grpSpPr>
          <a:xfrm>
            <a:off x="1732547" y="1023647"/>
            <a:ext cx="3600000" cy="104019"/>
            <a:chOff x="1253158" y="1050894"/>
            <a:chExt cx="4853893" cy="73850"/>
          </a:xfrm>
        </p:grpSpPr>
        <p:cxnSp>
          <p:nvCxnSpPr>
            <p:cNvPr id="15" name="Straight Connector 14">
              <a:extLst>
                <a:ext uri="{FF2B5EF4-FFF2-40B4-BE49-F238E27FC236}">
                  <a16:creationId xmlns:a16="http://schemas.microsoft.com/office/drawing/2014/main" id="{0271C4DD-8DAF-0741-BC97-5A9B3E9CE76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54DC75A-16D4-54B8-7836-FE8FE626D06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952175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E7A5D-A19F-A874-C484-C8C1D07CC30A}"/>
              </a:ext>
            </a:extLst>
          </p:cNvPr>
          <p:cNvSpPr txBox="1"/>
          <p:nvPr/>
        </p:nvSpPr>
        <p:spPr>
          <a:xfrm>
            <a:off x="1" y="1824310"/>
            <a:ext cx="12192000" cy="5040000"/>
          </a:xfrm>
          <a:prstGeom prst="rect">
            <a:avLst/>
          </a:prstGeom>
          <a:solidFill>
            <a:schemeClr val="bg1"/>
          </a:solidFill>
        </p:spPr>
        <p:txBody>
          <a:bodyPr wrap="square" rtlCol="0">
            <a:spAutoFit/>
          </a:bodyPr>
          <a:lstStyle/>
          <a:p>
            <a:endParaRPr lang="en-GB" dirty="0"/>
          </a:p>
        </p:txBody>
      </p:sp>
      <p:sp>
        <p:nvSpPr>
          <p:cNvPr id="4" name="Rounded Rectangle 3"/>
          <p:cNvSpPr/>
          <p:nvPr/>
        </p:nvSpPr>
        <p:spPr>
          <a:xfrm>
            <a:off x="1631504" y="116632"/>
            <a:ext cx="8928992" cy="1224136"/>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err="1">
                <a:solidFill>
                  <a:srgbClr val="5080A2"/>
                </a:solidFill>
              </a:rPr>
              <a:t>Schootland</a:t>
            </a:r>
            <a:r>
              <a:rPr lang="en-GB" sz="5400" dirty="0">
                <a:solidFill>
                  <a:srgbClr val="5080A2"/>
                </a:solidFill>
              </a:rPr>
              <a:t> yard</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707" t="2673" r="20180"/>
          <a:stretch/>
        </p:blipFill>
        <p:spPr>
          <a:xfrm>
            <a:off x="3431705" y="2564904"/>
            <a:ext cx="1714831" cy="2220300"/>
          </a:xfrm>
          <a:prstGeom prst="rect">
            <a:avLst/>
          </a:prstGeom>
          <a:ln>
            <a:solidFill>
              <a:schemeClr val="tx1"/>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2174" t="25101" r="46008" b="12802"/>
          <a:stretch/>
        </p:blipFill>
        <p:spPr>
          <a:xfrm>
            <a:off x="5230631" y="2572948"/>
            <a:ext cx="1703324" cy="2216160"/>
          </a:xfrm>
          <a:prstGeom prst="rect">
            <a:avLst/>
          </a:prstGeom>
          <a:ln>
            <a:solidFill>
              <a:schemeClr val="tx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1988" t="20732" r="37197"/>
          <a:stretch/>
        </p:blipFill>
        <p:spPr>
          <a:xfrm>
            <a:off x="1631505" y="2564904"/>
            <a:ext cx="1711633" cy="2216160"/>
          </a:xfrm>
          <a:prstGeom prst="rect">
            <a:avLst/>
          </a:prstGeom>
          <a:ln>
            <a:solidFill>
              <a:schemeClr val="tx1"/>
            </a:solidFill>
          </a:ln>
        </p:spPr>
      </p:pic>
      <p:sp>
        <p:nvSpPr>
          <p:cNvPr id="19" name="TextBox 18"/>
          <p:cNvSpPr txBox="1"/>
          <p:nvPr/>
        </p:nvSpPr>
        <p:spPr>
          <a:xfrm>
            <a:off x="2303616" y="4907918"/>
            <a:ext cx="385042" cy="523220"/>
          </a:xfrm>
          <a:prstGeom prst="rect">
            <a:avLst/>
          </a:prstGeom>
          <a:noFill/>
        </p:spPr>
        <p:txBody>
          <a:bodyPr wrap="none" rtlCol="0">
            <a:spAutoFit/>
          </a:bodyPr>
          <a:lstStyle/>
          <a:p>
            <a:r>
              <a:rPr lang="en-GB" sz="2800" dirty="0"/>
              <a:t>1</a:t>
            </a:r>
          </a:p>
        </p:txBody>
      </p:sp>
      <p:sp>
        <p:nvSpPr>
          <p:cNvPr id="20" name="TextBox 19"/>
          <p:cNvSpPr txBox="1"/>
          <p:nvPr/>
        </p:nvSpPr>
        <p:spPr>
          <a:xfrm>
            <a:off x="4103069" y="4907918"/>
            <a:ext cx="385042" cy="523220"/>
          </a:xfrm>
          <a:prstGeom prst="rect">
            <a:avLst/>
          </a:prstGeom>
          <a:noFill/>
        </p:spPr>
        <p:txBody>
          <a:bodyPr wrap="none" rtlCol="0">
            <a:spAutoFit/>
          </a:bodyPr>
          <a:lstStyle/>
          <a:p>
            <a:r>
              <a:rPr lang="en-GB" sz="2800" dirty="0"/>
              <a:t>2</a:t>
            </a:r>
          </a:p>
        </p:txBody>
      </p:sp>
      <p:sp>
        <p:nvSpPr>
          <p:cNvPr id="21" name="TextBox 20"/>
          <p:cNvSpPr txBox="1"/>
          <p:nvPr/>
        </p:nvSpPr>
        <p:spPr>
          <a:xfrm>
            <a:off x="5902522" y="4907918"/>
            <a:ext cx="385042" cy="523220"/>
          </a:xfrm>
          <a:prstGeom prst="rect">
            <a:avLst/>
          </a:prstGeom>
          <a:noFill/>
        </p:spPr>
        <p:txBody>
          <a:bodyPr wrap="none" rtlCol="0">
            <a:spAutoFit/>
          </a:bodyPr>
          <a:lstStyle/>
          <a:p>
            <a:r>
              <a:rPr lang="en-GB" sz="2800" dirty="0"/>
              <a:t>3</a:t>
            </a:r>
          </a:p>
        </p:txBody>
      </p:sp>
      <p:sp>
        <p:nvSpPr>
          <p:cNvPr id="22" name="TextBox 21"/>
          <p:cNvSpPr txBox="1"/>
          <p:nvPr/>
        </p:nvSpPr>
        <p:spPr>
          <a:xfrm>
            <a:off x="7701974" y="4907918"/>
            <a:ext cx="385042" cy="523220"/>
          </a:xfrm>
          <a:prstGeom prst="rect">
            <a:avLst/>
          </a:prstGeom>
          <a:noFill/>
        </p:spPr>
        <p:txBody>
          <a:bodyPr wrap="none" rtlCol="0">
            <a:spAutoFit/>
          </a:bodyPr>
          <a:lstStyle/>
          <a:p>
            <a:r>
              <a:rPr lang="en-GB" sz="2800" dirty="0"/>
              <a:t>4</a:t>
            </a:r>
          </a:p>
        </p:txBody>
      </p:sp>
      <p:sp>
        <p:nvSpPr>
          <p:cNvPr id="23" name="TextBox 22"/>
          <p:cNvSpPr txBox="1"/>
          <p:nvPr/>
        </p:nvSpPr>
        <p:spPr>
          <a:xfrm>
            <a:off x="9501426" y="4907918"/>
            <a:ext cx="385042" cy="523220"/>
          </a:xfrm>
          <a:prstGeom prst="rect">
            <a:avLst/>
          </a:prstGeom>
          <a:noFill/>
        </p:spPr>
        <p:txBody>
          <a:bodyPr wrap="none" rtlCol="0">
            <a:spAutoFit/>
          </a:bodyPr>
          <a:lstStyle/>
          <a:p>
            <a:r>
              <a:rPr lang="en-GB" sz="2800" dirty="0"/>
              <a:t>5</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8878" t="14534" r="32245" b="10035"/>
          <a:stretch/>
        </p:blipFill>
        <p:spPr>
          <a:xfrm>
            <a:off x="7032104" y="2572948"/>
            <a:ext cx="1710310" cy="2212256"/>
          </a:xfrm>
          <a:prstGeom prst="rect">
            <a:avLst/>
          </a:prstGeom>
          <a:ln>
            <a:solidFill>
              <a:schemeClr val="tx1"/>
            </a:solidFill>
          </a:ln>
        </p:spPr>
      </p:pic>
      <p:pic>
        <p:nvPicPr>
          <p:cNvPr id="2050" name="Picture 2" descr="C:\Users\ks11aap\AppData\Local\Microsoft\Windows\Temporary Internet Files\Content.Outlook\QZT2DP5E\IMG_2216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78"/>
          <a:stretch/>
        </p:blipFill>
        <p:spPr bwMode="auto">
          <a:xfrm rot="5400000">
            <a:off x="8566286" y="2830919"/>
            <a:ext cx="2221105" cy="16890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87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56C573-1DFF-10CF-FC58-099C88B33B65}"/>
              </a:ext>
            </a:extLst>
          </p:cNvPr>
          <p:cNvSpPr txBox="1"/>
          <p:nvPr/>
        </p:nvSpPr>
        <p:spPr>
          <a:xfrm>
            <a:off x="0" y="2005736"/>
            <a:ext cx="12192000" cy="4860000"/>
          </a:xfrm>
          <a:prstGeom prst="rect">
            <a:avLst/>
          </a:prstGeom>
          <a:solidFill>
            <a:schemeClr val="bg1"/>
          </a:solidFill>
        </p:spPr>
        <p:txBody>
          <a:bodyPr wrap="square" rtlCol="0">
            <a:spAutoFit/>
          </a:bodyPr>
          <a:lstStyle/>
          <a:p>
            <a:endParaRPr lang="en-GB" dirty="0"/>
          </a:p>
        </p:txBody>
      </p:sp>
      <p:grpSp>
        <p:nvGrpSpPr>
          <p:cNvPr id="7" name="Group 6">
            <a:extLst>
              <a:ext uri="{FF2B5EF4-FFF2-40B4-BE49-F238E27FC236}">
                <a16:creationId xmlns:a16="http://schemas.microsoft.com/office/drawing/2014/main" id="{057D53E0-8741-7BA6-56BB-FED821377E95}"/>
              </a:ext>
            </a:extLst>
          </p:cNvPr>
          <p:cNvGrpSpPr/>
          <p:nvPr/>
        </p:nvGrpSpPr>
        <p:grpSpPr>
          <a:xfrm>
            <a:off x="2148806" y="1666395"/>
            <a:ext cx="4320000" cy="94217"/>
            <a:chOff x="1253158" y="1050894"/>
            <a:chExt cx="4853893" cy="73850"/>
          </a:xfrm>
        </p:grpSpPr>
        <p:cxnSp>
          <p:nvCxnSpPr>
            <p:cNvPr id="8" name="Straight Connector 7">
              <a:extLst>
                <a:ext uri="{FF2B5EF4-FFF2-40B4-BE49-F238E27FC236}">
                  <a16:creationId xmlns:a16="http://schemas.microsoft.com/office/drawing/2014/main" id="{298FB898-7622-823C-C049-826C68F6093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9A56F4-D39A-0579-4E9C-8EC6095F937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27" name="TextBox 26"/>
          <p:cNvSpPr txBox="1"/>
          <p:nvPr/>
        </p:nvSpPr>
        <p:spPr>
          <a:xfrm>
            <a:off x="1940244" y="98620"/>
            <a:ext cx="4017125" cy="1569660"/>
          </a:xfrm>
          <a:prstGeom prst="rect">
            <a:avLst/>
          </a:prstGeom>
          <a:noFill/>
        </p:spPr>
        <p:txBody>
          <a:bodyPr wrap="none" rtlCol="0">
            <a:spAutoFit/>
          </a:bodyPr>
          <a:lstStyle/>
          <a:p>
            <a:r>
              <a:rPr lang="en-GB" sz="4800" dirty="0">
                <a:solidFill>
                  <a:schemeClr val="bg1"/>
                </a:solidFill>
                <a:latin typeface="+mj-lt"/>
              </a:rPr>
              <a:t>DNA Profiling </a:t>
            </a:r>
            <a:br>
              <a:rPr lang="en-GB" sz="4800" dirty="0">
                <a:solidFill>
                  <a:schemeClr val="bg1"/>
                </a:solidFill>
                <a:latin typeface="+mj-lt"/>
              </a:rPr>
            </a:br>
            <a:r>
              <a:rPr lang="en-GB" sz="4800" dirty="0">
                <a:solidFill>
                  <a:schemeClr val="bg1"/>
                </a:solidFill>
                <a:latin typeface="+mj-lt"/>
              </a:rPr>
              <a:t>– model gel</a:t>
            </a:r>
          </a:p>
        </p:txBody>
      </p:sp>
      <p:grpSp>
        <p:nvGrpSpPr>
          <p:cNvPr id="4" name="Group 3">
            <a:extLst>
              <a:ext uri="{FF2B5EF4-FFF2-40B4-BE49-F238E27FC236}">
                <a16:creationId xmlns:a16="http://schemas.microsoft.com/office/drawing/2014/main" id="{237E9DE4-A830-3D6B-3296-7BEA31D58F9C}"/>
              </a:ext>
            </a:extLst>
          </p:cNvPr>
          <p:cNvGrpSpPr/>
          <p:nvPr/>
        </p:nvGrpSpPr>
        <p:grpSpPr>
          <a:xfrm>
            <a:off x="3231771" y="2495983"/>
            <a:ext cx="5728457" cy="3879505"/>
            <a:chOff x="1291814" y="2850030"/>
            <a:chExt cx="5728457" cy="3879505"/>
          </a:xfrm>
        </p:grpSpPr>
        <p:pic>
          <p:nvPicPr>
            <p:cNvPr id="2" name="Content Placeholder 5">
              <a:extLst>
                <a:ext uri="{FF2B5EF4-FFF2-40B4-BE49-F238E27FC236}">
                  <a16:creationId xmlns:a16="http://schemas.microsoft.com/office/drawing/2014/main" id="{6D0E144D-0B8E-1324-CC94-FEFD1806A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84" t="17778" r="49245" b="23444"/>
            <a:stretch/>
          </p:blipFill>
          <p:spPr>
            <a:xfrm rot="5400000">
              <a:off x="2216290" y="1925554"/>
              <a:ext cx="3879505" cy="5728457"/>
            </a:xfrm>
            <a:prstGeom prst="rect">
              <a:avLst/>
            </a:prstGeom>
          </p:spPr>
        </p:pic>
        <p:sp>
          <p:nvSpPr>
            <p:cNvPr id="3" name="TextBox 2">
              <a:extLst>
                <a:ext uri="{FF2B5EF4-FFF2-40B4-BE49-F238E27FC236}">
                  <a16:creationId xmlns:a16="http://schemas.microsoft.com/office/drawing/2014/main" id="{144598AC-6DBF-0AE3-05EF-A03EDFEE8EC3}"/>
                </a:ext>
              </a:extLst>
            </p:cNvPr>
            <p:cNvSpPr txBox="1"/>
            <p:nvPr/>
          </p:nvSpPr>
          <p:spPr>
            <a:xfrm rot="16200000">
              <a:off x="3611303" y="1745229"/>
              <a:ext cx="1299050" cy="3508653"/>
            </a:xfrm>
            <a:prstGeom prst="rect">
              <a:avLst/>
            </a:prstGeom>
            <a:noFill/>
          </p:spPr>
          <p:txBody>
            <a:bodyPr wrap="square" lIns="91440" tIns="45720" rIns="91440" bIns="45720" rtlCol="0" anchor="t">
              <a:spAutoFit/>
            </a:bodyPr>
            <a:lstStyle/>
            <a:p>
              <a:r>
                <a:rPr lang="en-US" sz="2100" dirty="0">
                  <a:solidFill>
                    <a:srgbClr val="FFFF00"/>
                  </a:solidFill>
                </a:rPr>
                <a:t> </a:t>
              </a:r>
              <a:r>
                <a:rPr lang="en-US" dirty="0">
                  <a:solidFill>
                    <a:srgbClr val="FFFF00"/>
                  </a:solidFill>
                </a:rPr>
                <a:t>Ref</a:t>
              </a:r>
              <a:endParaRPr lang="en-US" dirty="0">
                <a:solidFill>
                  <a:srgbClr val="FFFF00"/>
                </a:solidFill>
                <a:cs typeface="Arial"/>
              </a:endParaRPr>
            </a:p>
            <a:p>
              <a:endParaRPr lang="en-US" dirty="0">
                <a:solidFill>
                  <a:srgbClr val="FFFF00"/>
                </a:solidFill>
                <a:cs typeface="Arial"/>
              </a:endParaRPr>
            </a:p>
            <a:p>
              <a:pPr lvl="0"/>
              <a:r>
                <a:rPr lang="en-US" dirty="0">
                  <a:solidFill>
                    <a:srgbClr val="FFFF00"/>
                  </a:solidFill>
                </a:rPr>
                <a:t>1 kb </a:t>
              </a:r>
              <a:endParaRPr lang="en-US" dirty="0">
                <a:solidFill>
                  <a:srgbClr val="FFFF00"/>
                </a:solidFill>
                <a:cs typeface="Arial"/>
              </a:endParaRPr>
            </a:p>
            <a:p>
              <a:r>
                <a:rPr lang="en-US" sz="2100" dirty="0">
                  <a:solidFill>
                    <a:srgbClr val="FFFF00"/>
                  </a:solidFill>
                </a:rPr>
                <a:t> </a:t>
              </a:r>
              <a:r>
                <a:rPr lang="en-US" dirty="0">
                  <a:solidFill>
                    <a:srgbClr val="FFFF00"/>
                  </a:solidFill>
                </a:rPr>
                <a:t>DNA 1</a:t>
              </a:r>
              <a:endParaRPr lang="en-US" dirty="0">
                <a:solidFill>
                  <a:srgbClr val="FFFF00"/>
                </a:solidFill>
                <a:cs typeface="Arial"/>
              </a:endParaRPr>
            </a:p>
            <a:p>
              <a:endParaRPr lang="en-US" dirty="0">
                <a:solidFill>
                  <a:srgbClr val="FFFF00"/>
                </a:solidFill>
                <a:cs typeface="Arial"/>
              </a:endParaRPr>
            </a:p>
            <a:p>
              <a:r>
                <a:rPr lang="en-US" dirty="0">
                  <a:solidFill>
                    <a:srgbClr val="FFFF00"/>
                  </a:solidFill>
                </a:rPr>
                <a:t> DNA 2</a:t>
              </a:r>
              <a:endParaRPr lang="en-US" dirty="0">
                <a:solidFill>
                  <a:srgbClr val="FFFF00"/>
                </a:solidFill>
                <a:cs typeface="Arial"/>
              </a:endParaRPr>
            </a:p>
            <a:p>
              <a:endParaRPr lang="en-US" dirty="0">
                <a:solidFill>
                  <a:srgbClr val="FFFF00"/>
                </a:solidFill>
                <a:cs typeface="Arial"/>
              </a:endParaRPr>
            </a:p>
            <a:p>
              <a:r>
                <a:rPr lang="en-US" dirty="0">
                  <a:solidFill>
                    <a:srgbClr val="FFFF00"/>
                  </a:solidFill>
                </a:rPr>
                <a:t> DNA 3</a:t>
              </a:r>
              <a:endParaRPr lang="en-US" dirty="0">
                <a:solidFill>
                  <a:srgbClr val="FFFF00"/>
                </a:solidFill>
                <a:cs typeface="Arial"/>
              </a:endParaRPr>
            </a:p>
            <a:p>
              <a:endParaRPr lang="en-US" dirty="0">
                <a:solidFill>
                  <a:srgbClr val="FFFF00"/>
                </a:solidFill>
                <a:cs typeface="Arial"/>
              </a:endParaRPr>
            </a:p>
            <a:p>
              <a:r>
                <a:rPr lang="en-US" dirty="0">
                  <a:solidFill>
                    <a:srgbClr val="FFFF00"/>
                  </a:solidFill>
                </a:rPr>
                <a:t> DNA 4</a:t>
              </a:r>
              <a:endParaRPr lang="en-US" dirty="0">
                <a:solidFill>
                  <a:srgbClr val="FFFF00"/>
                </a:solidFill>
                <a:cs typeface="Arial"/>
              </a:endParaRPr>
            </a:p>
            <a:p>
              <a:endParaRPr lang="en-US" dirty="0">
                <a:solidFill>
                  <a:srgbClr val="FFFF00"/>
                </a:solidFill>
                <a:cs typeface="Arial"/>
              </a:endParaRPr>
            </a:p>
            <a:p>
              <a:r>
                <a:rPr lang="en-US" dirty="0">
                  <a:solidFill>
                    <a:srgbClr val="FFFF00"/>
                  </a:solidFill>
                </a:rPr>
                <a:t> DNA 5</a:t>
              </a:r>
              <a:endParaRPr lang="en-US" dirty="0">
                <a:solidFill>
                  <a:srgbClr val="FFFF00"/>
                </a:solidFill>
                <a:cs typeface="Arial"/>
              </a:endParaRPr>
            </a:p>
          </p:txBody>
        </p:sp>
      </p:grpSp>
      <p:pic>
        <p:nvPicPr>
          <p:cNvPr id="10" name="Picture 9" descr="A black and white sign with white text&#10;&#10;AI-generated content may be incorrect.">
            <a:extLst>
              <a:ext uri="{FF2B5EF4-FFF2-40B4-BE49-F238E27FC236}">
                <a16:creationId xmlns:a16="http://schemas.microsoft.com/office/drawing/2014/main" id="{D06BE3C4-84C9-7D08-F9BE-E056797F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398243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02893-6FCD-58E3-1E2F-F58D3C845992}"/>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6E91252E-0C08-2D19-8A09-3C96EB380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543554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892539-BBA1-E6A8-8C15-6F440805F0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38"/>
          <a:stretch/>
        </p:blipFill>
        <p:spPr>
          <a:xfrm rot="10800000">
            <a:off x="1806389" y="3422084"/>
            <a:ext cx="3923928" cy="3319283"/>
          </a:xfrm>
          <a:prstGeom prst="rect">
            <a:avLst/>
          </a:prstGeom>
        </p:spPr>
      </p:pic>
      <p:pic>
        <p:nvPicPr>
          <p:cNvPr id="6" name="Picture 5" descr="File:Two percent Agarose Gel in Borate Buffer cast in a Gel Tray (Front, angle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180" y="3390819"/>
            <a:ext cx="4439597" cy="3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31505" y="116633"/>
            <a:ext cx="6008376" cy="830997"/>
          </a:xfrm>
          <a:prstGeom prst="rect">
            <a:avLst/>
          </a:prstGeom>
          <a:noFill/>
        </p:spPr>
        <p:txBody>
          <a:bodyPr wrap="none" rtlCol="0">
            <a:spAutoFit/>
          </a:bodyPr>
          <a:lstStyle/>
          <a:p>
            <a:r>
              <a:rPr lang="en-GB" sz="4800" dirty="0">
                <a:solidFill>
                  <a:schemeClr val="bg1"/>
                </a:solidFill>
                <a:latin typeface="+mj-lt"/>
              </a:rPr>
              <a:t>Electrophoresis prep.</a:t>
            </a:r>
          </a:p>
        </p:txBody>
      </p:sp>
      <p:sp>
        <p:nvSpPr>
          <p:cNvPr id="11" name="Rectangle 4"/>
          <p:cNvSpPr>
            <a:spLocks/>
          </p:cNvSpPr>
          <p:nvPr/>
        </p:nvSpPr>
        <p:spPr bwMode="auto">
          <a:xfrm>
            <a:off x="1775520" y="1264003"/>
            <a:ext cx="8424936" cy="155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91440" bIns="45720" anchor="t"/>
          <a:lstStyle/>
          <a:p>
            <a:pPr>
              <a:spcBef>
                <a:spcPct val="20000"/>
              </a:spcBef>
            </a:pPr>
            <a:r>
              <a:rPr lang="en-US" sz="2800" dirty="0">
                <a:solidFill>
                  <a:schemeClr val="bg1"/>
                </a:solidFill>
                <a:latin typeface="Calibri"/>
                <a:ea typeface="Calibri"/>
                <a:cs typeface="Calibri"/>
              </a:rPr>
              <a:t>400 ml </a:t>
            </a:r>
            <a:r>
              <a:rPr lang="en-US" sz="2800" b="1" dirty="0">
                <a:solidFill>
                  <a:schemeClr val="bg1"/>
                </a:solidFill>
                <a:latin typeface="Calibri"/>
                <a:ea typeface="Calibri"/>
                <a:cs typeface="Calibri"/>
              </a:rPr>
              <a:t>1 x TAE buffer </a:t>
            </a:r>
            <a:r>
              <a:rPr lang="en-US" sz="2800" dirty="0">
                <a:solidFill>
                  <a:schemeClr val="bg1"/>
                </a:solidFill>
                <a:latin typeface="Calibri"/>
                <a:ea typeface="Calibri"/>
                <a:cs typeface="Calibri"/>
              </a:rPr>
              <a:t>from 50 x concentrate</a:t>
            </a:r>
          </a:p>
          <a:p>
            <a:pPr>
              <a:spcBef>
                <a:spcPct val="20000"/>
              </a:spcBef>
            </a:pPr>
            <a:r>
              <a:rPr lang="en-US" sz="2800" dirty="0">
                <a:solidFill>
                  <a:srgbClr val="FFC000"/>
                </a:solidFill>
                <a:latin typeface="Calibri"/>
                <a:ea typeface="Calibri"/>
                <a:cs typeface="Calibri"/>
              </a:rPr>
              <a:t>8 ml of 50 x TAE buffer + 392 ml of distilled water</a:t>
            </a:r>
          </a:p>
          <a:p>
            <a:pPr marL="264795" indent="-264795">
              <a:spcBef>
                <a:spcPct val="20000"/>
              </a:spcBef>
            </a:pPr>
            <a:r>
              <a:rPr lang="en-US" sz="2800" b="1" dirty="0">
                <a:solidFill>
                  <a:schemeClr val="bg1"/>
                </a:solidFill>
                <a:latin typeface="Calibri" pitchFamily="34" charset="0"/>
              </a:rPr>
              <a:t>0.8% agarose gel</a:t>
            </a:r>
            <a:r>
              <a:rPr lang="en-US" sz="2800" dirty="0">
                <a:solidFill>
                  <a:schemeClr val="bg1"/>
                </a:solidFill>
                <a:latin typeface="Calibri" pitchFamily="34" charset="0"/>
              </a:rPr>
              <a:t>, 35 ml in volume</a:t>
            </a:r>
            <a:endParaRPr lang="en-US" sz="2800" dirty="0">
              <a:solidFill>
                <a:schemeClr val="bg1"/>
              </a:solidFill>
              <a:latin typeface="Calibri" pitchFamily="34" charset="0"/>
              <a:ea typeface="Calibri" pitchFamily="34" charset="0"/>
              <a:cs typeface="Calibri" pitchFamily="34" charset="0"/>
            </a:endParaRPr>
          </a:p>
          <a:p>
            <a:pPr marL="264795" indent="-264795">
              <a:spcBef>
                <a:spcPct val="20000"/>
              </a:spcBef>
            </a:pPr>
            <a:r>
              <a:rPr lang="en-US" sz="2800" dirty="0">
                <a:solidFill>
                  <a:srgbClr val="FFC000"/>
                </a:solidFill>
                <a:latin typeface="Calibri"/>
                <a:ea typeface="Calibri"/>
                <a:cs typeface="Calibri"/>
              </a:rPr>
              <a:t>0.28 g agarose + 35 ml 1 x TAE buffer</a:t>
            </a:r>
          </a:p>
        </p:txBody>
      </p:sp>
      <p:sp>
        <p:nvSpPr>
          <p:cNvPr id="12" name="Oval 11"/>
          <p:cNvSpPr/>
          <p:nvPr/>
        </p:nvSpPr>
        <p:spPr>
          <a:xfrm>
            <a:off x="1662373" y="1484784"/>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662373" y="2492896"/>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F2879446-1543-1B2A-172E-1145D45B2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9810" y="5349581"/>
            <a:ext cx="1366493" cy="1366493"/>
          </a:xfrm>
          <a:prstGeom prst="rect">
            <a:avLst/>
          </a:prstGeom>
        </p:spPr>
      </p:pic>
      <p:sp>
        <p:nvSpPr>
          <p:cNvPr id="3" name="TextBox 2">
            <a:extLst>
              <a:ext uri="{FF2B5EF4-FFF2-40B4-BE49-F238E27FC236}">
                <a16:creationId xmlns:a16="http://schemas.microsoft.com/office/drawing/2014/main" id="{9E7AD83A-4E7B-C40B-6F70-D9C3D0FB4B43}"/>
              </a:ext>
            </a:extLst>
          </p:cNvPr>
          <p:cNvSpPr txBox="1"/>
          <p:nvPr/>
        </p:nvSpPr>
        <p:spPr>
          <a:xfrm>
            <a:off x="2261733" y="6143441"/>
            <a:ext cx="6212644" cy="369332"/>
          </a:xfrm>
          <a:prstGeom prst="rect">
            <a:avLst/>
          </a:prstGeom>
          <a:solidFill>
            <a:srgbClr val="FFFF00"/>
          </a:solidFill>
          <a:ln>
            <a:solidFill>
              <a:schemeClr val="accent1"/>
            </a:solidFill>
          </a:ln>
        </p:spPr>
        <p:txBody>
          <a:bodyPr wrap="square" lIns="91440" tIns="45720" rIns="91440" bIns="45720" rtlCol="0" anchor="t">
            <a:spAutoFit/>
          </a:bodyPr>
          <a:lstStyle/>
          <a:p>
            <a:pPr algn="ctr">
              <a:defRPr/>
            </a:pPr>
            <a:r>
              <a:rPr lang="en-GB" dirty="0">
                <a:solidFill>
                  <a:prstClr val="black"/>
                </a:solidFill>
                <a:latin typeface="+mj-lt"/>
              </a:rPr>
              <a:t>Remember gloves and goggles when handling TAE buffer</a:t>
            </a:r>
          </a:p>
        </p:txBody>
      </p:sp>
      <p:grpSp>
        <p:nvGrpSpPr>
          <p:cNvPr id="4" name="Group 3">
            <a:extLst>
              <a:ext uri="{FF2B5EF4-FFF2-40B4-BE49-F238E27FC236}">
                <a16:creationId xmlns:a16="http://schemas.microsoft.com/office/drawing/2014/main" id="{754DCF21-134F-549F-8C5D-5C8BE6CD13DB}"/>
              </a:ext>
            </a:extLst>
          </p:cNvPr>
          <p:cNvGrpSpPr/>
          <p:nvPr/>
        </p:nvGrpSpPr>
        <p:grpSpPr>
          <a:xfrm>
            <a:off x="1686003" y="969006"/>
            <a:ext cx="5940000" cy="94217"/>
            <a:chOff x="1253158" y="1050894"/>
            <a:chExt cx="4853893" cy="73850"/>
          </a:xfrm>
        </p:grpSpPr>
        <p:cxnSp>
          <p:nvCxnSpPr>
            <p:cNvPr id="8" name="Straight Connector 7">
              <a:extLst>
                <a:ext uri="{FF2B5EF4-FFF2-40B4-BE49-F238E27FC236}">
                  <a16:creationId xmlns:a16="http://schemas.microsoft.com/office/drawing/2014/main" id="{D0E0D10D-3269-00DF-B55A-919AC716971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899772-02E9-5660-9AD0-69D23D8AA8D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5" name="Picture 14" descr="A black and white sign with white text&#10;&#10;AI-generated content may be incorrect.">
            <a:extLst>
              <a:ext uri="{FF2B5EF4-FFF2-40B4-BE49-F238E27FC236}">
                <a16:creationId xmlns:a16="http://schemas.microsoft.com/office/drawing/2014/main" id="{7DF619FD-FBC4-C5AE-2027-A82B9A482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51318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e:Two percent Agarose Gel in Borate Buffer cast in a Gel Tray (Front, angl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3645025"/>
            <a:ext cx="3447234" cy="258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p:cNvSpPr>
          <p:nvPr/>
        </p:nvSpPr>
        <p:spPr bwMode="auto">
          <a:xfrm>
            <a:off x="1686003" y="1462612"/>
            <a:ext cx="8424936" cy="155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a:lstStyle/>
          <a:p>
            <a:pPr>
              <a:spcBef>
                <a:spcPct val="20000"/>
              </a:spcBef>
            </a:pPr>
            <a:r>
              <a:rPr lang="en-US" sz="2800" dirty="0">
                <a:solidFill>
                  <a:schemeClr val="bg1"/>
                </a:solidFill>
                <a:latin typeface="Calibri" pitchFamily="34" charset="0"/>
              </a:rPr>
              <a:t>Number of samples will dictate which comb you use</a:t>
            </a:r>
          </a:p>
          <a:p>
            <a:pPr>
              <a:spcBef>
                <a:spcPct val="20000"/>
              </a:spcBef>
            </a:pPr>
            <a:endParaRPr lang="en-US" sz="2800" dirty="0">
              <a:solidFill>
                <a:schemeClr val="bg1"/>
              </a:solidFill>
              <a:latin typeface="Calibri" pitchFamily="34" charset="0"/>
            </a:endParaRPr>
          </a:p>
          <a:p>
            <a:pPr>
              <a:spcBef>
                <a:spcPct val="20000"/>
              </a:spcBef>
            </a:pPr>
            <a:r>
              <a:rPr lang="en-US" sz="2800" dirty="0">
                <a:solidFill>
                  <a:schemeClr val="bg1"/>
                </a:solidFill>
                <a:latin typeface="Calibri" pitchFamily="34" charset="0"/>
              </a:rPr>
              <a:t>DNA Fingerprinting – Ref + 5 suspects + marker = 7</a:t>
            </a:r>
          </a:p>
          <a:p>
            <a:pPr>
              <a:spcBef>
                <a:spcPct val="20000"/>
              </a:spcBef>
            </a:pPr>
            <a:endParaRPr lang="en-US" sz="2800" dirty="0">
              <a:solidFill>
                <a:schemeClr val="bg1"/>
              </a:solidFill>
              <a:latin typeface="Calibri" pitchFamily="34" charset="0"/>
            </a:endParaRPr>
          </a:p>
          <a:p>
            <a:pPr>
              <a:spcBef>
                <a:spcPct val="20000"/>
              </a:spcBef>
            </a:pPr>
            <a:r>
              <a:rPr lang="en-US" sz="2800" dirty="0">
                <a:solidFill>
                  <a:schemeClr val="bg1"/>
                </a:solidFill>
                <a:latin typeface="Calibri" pitchFamily="34" charset="0"/>
              </a:rPr>
              <a:t>PCR of ‘</a:t>
            </a:r>
            <a:r>
              <a:rPr lang="en-US" sz="2800" dirty="0" err="1">
                <a:solidFill>
                  <a:schemeClr val="bg1"/>
                </a:solidFill>
                <a:latin typeface="Calibri" pitchFamily="34" charset="0"/>
              </a:rPr>
              <a:t>rfp</a:t>
            </a:r>
            <a:r>
              <a:rPr lang="en-US" sz="2800" dirty="0">
                <a:solidFill>
                  <a:schemeClr val="bg1"/>
                </a:solidFill>
                <a:latin typeface="Calibri" pitchFamily="34" charset="0"/>
              </a:rPr>
              <a:t>’ – some/all of</a:t>
            </a:r>
          </a:p>
          <a:p>
            <a:pPr>
              <a:spcBef>
                <a:spcPct val="20000"/>
              </a:spcBef>
            </a:pPr>
            <a:r>
              <a:rPr lang="en-US" sz="2800" dirty="0">
                <a:solidFill>
                  <a:schemeClr val="bg1"/>
                </a:solidFill>
                <a:latin typeface="Calibri" pitchFamily="34" charset="0"/>
              </a:rPr>
              <a:t>A-plasmid</a:t>
            </a:r>
            <a:br>
              <a:rPr lang="en-US" sz="2800" dirty="0">
                <a:solidFill>
                  <a:schemeClr val="bg1"/>
                </a:solidFill>
                <a:latin typeface="Calibri" pitchFamily="34" charset="0"/>
              </a:rPr>
            </a:br>
            <a:r>
              <a:rPr lang="en-US" sz="2800" dirty="0">
                <a:solidFill>
                  <a:schemeClr val="bg1"/>
                </a:solidFill>
                <a:latin typeface="Calibri" pitchFamily="34" charset="0"/>
              </a:rPr>
              <a:t>R-plasmid</a:t>
            </a:r>
            <a:br>
              <a:rPr lang="en-US" sz="2800" dirty="0">
                <a:solidFill>
                  <a:schemeClr val="bg1"/>
                </a:solidFill>
                <a:latin typeface="Calibri" pitchFamily="34" charset="0"/>
              </a:rPr>
            </a:br>
            <a:r>
              <a:rPr lang="en-US" sz="2800" dirty="0">
                <a:solidFill>
                  <a:schemeClr val="bg1"/>
                </a:solidFill>
                <a:latin typeface="Calibri" pitchFamily="34" charset="0"/>
              </a:rPr>
              <a:t>H2O (-</a:t>
            </a:r>
            <a:r>
              <a:rPr lang="en-US" sz="2800" dirty="0" err="1">
                <a:solidFill>
                  <a:schemeClr val="bg1"/>
                </a:solidFill>
                <a:latin typeface="Calibri" pitchFamily="34" charset="0"/>
              </a:rPr>
              <a:t>ive</a:t>
            </a:r>
            <a:r>
              <a:rPr lang="en-US" sz="2800" dirty="0">
                <a:solidFill>
                  <a:schemeClr val="bg1"/>
                </a:solidFill>
                <a:latin typeface="Calibri" pitchFamily="34" charset="0"/>
              </a:rPr>
              <a:t> </a:t>
            </a:r>
            <a:r>
              <a:rPr lang="en-US" sz="2800" dirty="0" err="1">
                <a:solidFill>
                  <a:schemeClr val="bg1"/>
                </a:solidFill>
                <a:latin typeface="Calibri" pitchFamily="34" charset="0"/>
              </a:rPr>
              <a:t>ct</a:t>
            </a:r>
            <a:r>
              <a:rPr lang="en-US" sz="2800" dirty="0">
                <a:solidFill>
                  <a:schemeClr val="bg1"/>
                </a:solidFill>
                <a:latin typeface="Calibri" pitchFamily="34" charset="0"/>
              </a:rPr>
              <a:t>)</a:t>
            </a:r>
            <a:br>
              <a:rPr lang="en-US" sz="2800" dirty="0">
                <a:solidFill>
                  <a:schemeClr val="bg1"/>
                </a:solidFill>
                <a:latin typeface="Calibri" pitchFamily="34" charset="0"/>
              </a:rPr>
            </a:br>
            <a:r>
              <a:rPr lang="en-US" sz="2800" dirty="0">
                <a:solidFill>
                  <a:schemeClr val="bg1"/>
                </a:solidFill>
                <a:latin typeface="Calibri" pitchFamily="34" charset="0"/>
              </a:rPr>
              <a:t>Red colony</a:t>
            </a:r>
            <a:br>
              <a:rPr lang="en-US" sz="2800" dirty="0">
                <a:solidFill>
                  <a:schemeClr val="bg1"/>
                </a:solidFill>
                <a:latin typeface="Calibri" pitchFamily="34" charset="0"/>
              </a:rPr>
            </a:br>
            <a:r>
              <a:rPr lang="en-US" sz="2800" dirty="0">
                <a:solidFill>
                  <a:schemeClr val="bg1"/>
                </a:solidFill>
                <a:latin typeface="Calibri" pitchFamily="34" charset="0"/>
              </a:rPr>
              <a:t>White colony</a:t>
            </a:r>
          </a:p>
        </p:txBody>
      </p:sp>
      <p:sp>
        <p:nvSpPr>
          <p:cNvPr id="12" name="Oval 11"/>
          <p:cNvSpPr/>
          <p:nvPr/>
        </p:nvSpPr>
        <p:spPr>
          <a:xfrm>
            <a:off x="1607781" y="1716794"/>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605325" y="2723719"/>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E9CCADC-7E82-2B67-B560-3AAA9909F59E}"/>
              </a:ext>
            </a:extLst>
          </p:cNvPr>
          <p:cNvSpPr txBox="1"/>
          <p:nvPr/>
        </p:nvSpPr>
        <p:spPr>
          <a:xfrm>
            <a:off x="1631505" y="116633"/>
            <a:ext cx="6008376" cy="830997"/>
          </a:xfrm>
          <a:prstGeom prst="rect">
            <a:avLst/>
          </a:prstGeom>
          <a:noFill/>
        </p:spPr>
        <p:txBody>
          <a:bodyPr wrap="none" rtlCol="0">
            <a:spAutoFit/>
          </a:bodyPr>
          <a:lstStyle/>
          <a:p>
            <a:r>
              <a:rPr lang="en-GB" sz="4800" dirty="0">
                <a:solidFill>
                  <a:schemeClr val="bg1"/>
                </a:solidFill>
                <a:latin typeface="+mj-lt"/>
              </a:rPr>
              <a:t>Electrophoresis prep.</a:t>
            </a:r>
          </a:p>
        </p:txBody>
      </p:sp>
      <p:grpSp>
        <p:nvGrpSpPr>
          <p:cNvPr id="3" name="Group 2">
            <a:extLst>
              <a:ext uri="{FF2B5EF4-FFF2-40B4-BE49-F238E27FC236}">
                <a16:creationId xmlns:a16="http://schemas.microsoft.com/office/drawing/2014/main" id="{9DF6CD0E-125C-2328-A835-860C8683D991}"/>
              </a:ext>
            </a:extLst>
          </p:cNvPr>
          <p:cNvGrpSpPr/>
          <p:nvPr/>
        </p:nvGrpSpPr>
        <p:grpSpPr>
          <a:xfrm>
            <a:off x="1686003" y="969006"/>
            <a:ext cx="5940000" cy="94217"/>
            <a:chOff x="1253158" y="1050894"/>
            <a:chExt cx="4853893" cy="73850"/>
          </a:xfrm>
        </p:grpSpPr>
        <p:cxnSp>
          <p:nvCxnSpPr>
            <p:cNvPr id="5" name="Straight Connector 4">
              <a:extLst>
                <a:ext uri="{FF2B5EF4-FFF2-40B4-BE49-F238E27FC236}">
                  <a16:creationId xmlns:a16="http://schemas.microsoft.com/office/drawing/2014/main" id="{C540A444-6313-0979-0472-AFC2F4A4CB8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EC753E-82DB-2250-8A0E-26B9311691D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BB0EF88-D062-50BF-E413-F883A1233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78484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D88B352B-1E4B-9D1C-36F9-6F119C43A946}"/>
              </a:ext>
            </a:extLst>
          </p:cNvPr>
          <p:cNvSpPr txBox="1"/>
          <p:nvPr/>
        </p:nvSpPr>
        <p:spPr>
          <a:xfrm>
            <a:off x="0" y="1294224"/>
            <a:ext cx="12192000" cy="5580000"/>
          </a:xfrm>
          <a:prstGeom prst="rect">
            <a:avLst/>
          </a:prstGeom>
          <a:solidFill>
            <a:schemeClr val="bg1"/>
          </a:solidFill>
        </p:spPr>
        <p:txBody>
          <a:bodyPr wrap="square" rtlCol="0">
            <a:spAutoFit/>
          </a:bodyPr>
          <a:lstStyle/>
          <a:p>
            <a:endParaRPr lang="en-GB" dirty="0"/>
          </a:p>
        </p:txBody>
      </p:sp>
      <p:sp>
        <p:nvSpPr>
          <p:cNvPr id="7" name="Rectangle 6"/>
          <p:cNvSpPr/>
          <p:nvPr/>
        </p:nvSpPr>
        <p:spPr>
          <a:xfrm>
            <a:off x="1703512" y="4725144"/>
            <a:ext cx="8856984" cy="172819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800" dirty="0"/>
              <a:t>Agarose gel with 15 wells</a:t>
            </a:r>
          </a:p>
        </p:txBody>
      </p:sp>
      <p:sp>
        <p:nvSpPr>
          <p:cNvPr id="8" name="Rectangle 7"/>
          <p:cNvSpPr/>
          <p:nvPr/>
        </p:nvSpPr>
        <p:spPr>
          <a:xfrm>
            <a:off x="2423592"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p:cNvSpPr/>
          <p:nvPr/>
        </p:nvSpPr>
        <p:spPr>
          <a:xfrm>
            <a:off x="2999656"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Rectangle 9"/>
          <p:cNvSpPr/>
          <p:nvPr/>
        </p:nvSpPr>
        <p:spPr>
          <a:xfrm>
            <a:off x="3575720"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Rectangle 10"/>
          <p:cNvSpPr/>
          <p:nvPr/>
        </p:nvSpPr>
        <p:spPr>
          <a:xfrm>
            <a:off x="4151784"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p:cNvSpPr/>
          <p:nvPr/>
        </p:nvSpPr>
        <p:spPr>
          <a:xfrm>
            <a:off x="4727848"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ectangle 12"/>
          <p:cNvSpPr/>
          <p:nvPr/>
        </p:nvSpPr>
        <p:spPr>
          <a:xfrm>
            <a:off x="5303912"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p:cNvSpPr/>
          <p:nvPr/>
        </p:nvSpPr>
        <p:spPr>
          <a:xfrm>
            <a:off x="5879976"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ectangle 14"/>
          <p:cNvSpPr/>
          <p:nvPr/>
        </p:nvSpPr>
        <p:spPr>
          <a:xfrm>
            <a:off x="6456040"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ectangle 15"/>
          <p:cNvSpPr/>
          <p:nvPr/>
        </p:nvSpPr>
        <p:spPr>
          <a:xfrm>
            <a:off x="7032104"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p:cNvSpPr/>
          <p:nvPr/>
        </p:nvSpPr>
        <p:spPr>
          <a:xfrm>
            <a:off x="7608168"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ectangle 17"/>
          <p:cNvSpPr/>
          <p:nvPr/>
        </p:nvSpPr>
        <p:spPr>
          <a:xfrm>
            <a:off x="1847528"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Rectangle 18"/>
          <p:cNvSpPr/>
          <p:nvPr/>
        </p:nvSpPr>
        <p:spPr>
          <a:xfrm>
            <a:off x="8760296"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Rectangle 19"/>
          <p:cNvSpPr/>
          <p:nvPr/>
        </p:nvSpPr>
        <p:spPr>
          <a:xfrm>
            <a:off x="9336360"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1" name="Rectangle 20"/>
          <p:cNvSpPr/>
          <p:nvPr/>
        </p:nvSpPr>
        <p:spPr>
          <a:xfrm>
            <a:off x="9912424"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ectangle 21"/>
          <p:cNvSpPr/>
          <p:nvPr/>
        </p:nvSpPr>
        <p:spPr>
          <a:xfrm>
            <a:off x="8184232" y="5296728"/>
            <a:ext cx="504056" cy="14401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p:cNvSpPr txBox="1"/>
          <p:nvPr/>
        </p:nvSpPr>
        <p:spPr>
          <a:xfrm rot="16200000">
            <a:off x="1415179" y="3282461"/>
            <a:ext cx="2520883" cy="461665"/>
          </a:xfrm>
          <a:prstGeom prst="rect">
            <a:avLst/>
          </a:prstGeom>
          <a:noFill/>
        </p:spPr>
        <p:txBody>
          <a:bodyPr wrap="none" rtlCol="0">
            <a:spAutoFit/>
          </a:bodyPr>
          <a:lstStyle/>
          <a:p>
            <a:r>
              <a:rPr lang="en-GB" sz="2400" dirty="0">
                <a:solidFill>
                  <a:schemeClr val="tx1">
                    <a:lumMod val="65000"/>
                    <a:lumOff val="35000"/>
                  </a:schemeClr>
                </a:solidFill>
              </a:rPr>
              <a:t>10 µl DNA ladder</a:t>
            </a:r>
          </a:p>
        </p:txBody>
      </p:sp>
      <p:sp>
        <p:nvSpPr>
          <p:cNvPr id="24" name="TextBox 23"/>
          <p:cNvSpPr txBox="1"/>
          <p:nvPr/>
        </p:nvSpPr>
        <p:spPr>
          <a:xfrm rot="16200000">
            <a:off x="2240030"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DNA1</a:t>
            </a:r>
          </a:p>
        </p:txBody>
      </p:sp>
      <p:sp>
        <p:nvSpPr>
          <p:cNvPr id="25" name="TextBox 24"/>
          <p:cNvSpPr txBox="1"/>
          <p:nvPr/>
        </p:nvSpPr>
        <p:spPr>
          <a:xfrm rot="16200000">
            <a:off x="2816094"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DNA2</a:t>
            </a:r>
          </a:p>
        </p:txBody>
      </p:sp>
      <p:sp>
        <p:nvSpPr>
          <p:cNvPr id="26" name="TextBox 25"/>
          <p:cNvSpPr txBox="1"/>
          <p:nvPr/>
        </p:nvSpPr>
        <p:spPr>
          <a:xfrm rot="16200000">
            <a:off x="3392158"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DNA3</a:t>
            </a:r>
          </a:p>
        </p:txBody>
      </p:sp>
      <p:sp>
        <p:nvSpPr>
          <p:cNvPr id="27" name="TextBox 26"/>
          <p:cNvSpPr txBox="1"/>
          <p:nvPr/>
        </p:nvSpPr>
        <p:spPr>
          <a:xfrm rot="16200000">
            <a:off x="3968222"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DNA4</a:t>
            </a:r>
          </a:p>
        </p:txBody>
      </p:sp>
      <p:sp>
        <p:nvSpPr>
          <p:cNvPr id="28" name="TextBox 27"/>
          <p:cNvSpPr txBox="1"/>
          <p:nvPr/>
        </p:nvSpPr>
        <p:spPr>
          <a:xfrm rot="16200000">
            <a:off x="4544286"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DNA5</a:t>
            </a:r>
          </a:p>
        </p:txBody>
      </p:sp>
      <p:sp>
        <p:nvSpPr>
          <p:cNvPr id="29" name="TextBox 28"/>
          <p:cNvSpPr txBox="1"/>
          <p:nvPr/>
        </p:nvSpPr>
        <p:spPr>
          <a:xfrm rot="16200000">
            <a:off x="745661" y="3215869"/>
            <a:ext cx="2707793" cy="461665"/>
          </a:xfrm>
          <a:prstGeom prst="rect">
            <a:avLst/>
          </a:prstGeom>
          <a:noFill/>
        </p:spPr>
        <p:txBody>
          <a:bodyPr wrap="none" rtlCol="0">
            <a:spAutoFit/>
          </a:bodyPr>
          <a:lstStyle/>
          <a:p>
            <a:r>
              <a:rPr lang="en-GB" sz="2400" dirty="0">
                <a:solidFill>
                  <a:schemeClr val="tx1">
                    <a:lumMod val="65000"/>
                    <a:lumOff val="35000"/>
                  </a:schemeClr>
                </a:solidFill>
              </a:rPr>
              <a:t>12.5 µl CS sample</a:t>
            </a:r>
          </a:p>
        </p:txBody>
      </p:sp>
      <p:sp>
        <p:nvSpPr>
          <p:cNvPr id="30" name="TextBox 29"/>
          <p:cNvSpPr txBox="1"/>
          <p:nvPr/>
        </p:nvSpPr>
        <p:spPr>
          <a:xfrm rot="16200000">
            <a:off x="6023692" y="3282461"/>
            <a:ext cx="2520883" cy="461665"/>
          </a:xfrm>
          <a:prstGeom prst="rect">
            <a:avLst/>
          </a:prstGeom>
          <a:noFill/>
        </p:spPr>
        <p:txBody>
          <a:bodyPr wrap="none" rtlCol="0">
            <a:spAutoFit/>
          </a:bodyPr>
          <a:lstStyle/>
          <a:p>
            <a:r>
              <a:rPr lang="en-GB" sz="2400" dirty="0">
                <a:solidFill>
                  <a:schemeClr val="tx1">
                    <a:lumMod val="65000"/>
                    <a:lumOff val="35000"/>
                  </a:schemeClr>
                </a:solidFill>
              </a:rPr>
              <a:t>10 µl DNA ladder</a:t>
            </a:r>
          </a:p>
        </p:txBody>
      </p:sp>
      <p:sp>
        <p:nvSpPr>
          <p:cNvPr id="31" name="TextBox 30"/>
          <p:cNvSpPr txBox="1"/>
          <p:nvPr/>
        </p:nvSpPr>
        <p:spPr>
          <a:xfrm rot="16200000">
            <a:off x="6848542"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DNA1</a:t>
            </a:r>
          </a:p>
        </p:txBody>
      </p:sp>
      <p:sp>
        <p:nvSpPr>
          <p:cNvPr id="32" name="TextBox 31"/>
          <p:cNvSpPr txBox="1"/>
          <p:nvPr/>
        </p:nvSpPr>
        <p:spPr>
          <a:xfrm rot="16200000">
            <a:off x="7422025"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DNA2</a:t>
            </a:r>
          </a:p>
        </p:txBody>
      </p:sp>
      <p:sp>
        <p:nvSpPr>
          <p:cNvPr id="33" name="TextBox 32"/>
          <p:cNvSpPr txBox="1"/>
          <p:nvPr/>
        </p:nvSpPr>
        <p:spPr>
          <a:xfrm rot="16200000">
            <a:off x="8000670"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DNA3</a:t>
            </a:r>
          </a:p>
        </p:txBody>
      </p:sp>
      <p:sp>
        <p:nvSpPr>
          <p:cNvPr id="34" name="TextBox 33"/>
          <p:cNvSpPr txBox="1"/>
          <p:nvPr/>
        </p:nvSpPr>
        <p:spPr>
          <a:xfrm rot="16200000">
            <a:off x="8576734"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DNA4</a:t>
            </a:r>
          </a:p>
        </p:txBody>
      </p:sp>
      <p:sp>
        <p:nvSpPr>
          <p:cNvPr id="35" name="TextBox 34"/>
          <p:cNvSpPr txBox="1"/>
          <p:nvPr/>
        </p:nvSpPr>
        <p:spPr>
          <a:xfrm rot="16200000">
            <a:off x="9152798" y="3559938"/>
            <a:ext cx="2023311" cy="461665"/>
          </a:xfrm>
          <a:prstGeom prst="rect">
            <a:avLst/>
          </a:prstGeom>
          <a:noFill/>
        </p:spPr>
        <p:txBody>
          <a:bodyPr wrap="none" rtlCol="0">
            <a:spAutoFit/>
          </a:bodyPr>
          <a:lstStyle/>
          <a:p>
            <a:r>
              <a:rPr lang="en-GB" sz="2400" dirty="0">
                <a:solidFill>
                  <a:schemeClr val="tx1">
                    <a:lumMod val="65000"/>
                    <a:lumOff val="35000"/>
                  </a:schemeClr>
                </a:solidFill>
              </a:rPr>
              <a:t>12.5 µl DNA5</a:t>
            </a:r>
          </a:p>
        </p:txBody>
      </p:sp>
      <p:sp>
        <p:nvSpPr>
          <p:cNvPr id="36" name="TextBox 35"/>
          <p:cNvSpPr txBox="1"/>
          <p:nvPr/>
        </p:nvSpPr>
        <p:spPr>
          <a:xfrm rot="16200000">
            <a:off x="5354173" y="3215869"/>
            <a:ext cx="2707793" cy="461665"/>
          </a:xfrm>
          <a:prstGeom prst="rect">
            <a:avLst/>
          </a:prstGeom>
          <a:noFill/>
        </p:spPr>
        <p:txBody>
          <a:bodyPr wrap="none" rtlCol="0">
            <a:spAutoFit/>
          </a:bodyPr>
          <a:lstStyle/>
          <a:p>
            <a:r>
              <a:rPr lang="en-GB" sz="2400" dirty="0">
                <a:solidFill>
                  <a:schemeClr val="tx1">
                    <a:lumMod val="65000"/>
                    <a:lumOff val="35000"/>
                  </a:schemeClr>
                </a:solidFill>
              </a:rPr>
              <a:t>12.5 µl CS sample</a:t>
            </a:r>
          </a:p>
        </p:txBody>
      </p:sp>
      <p:sp>
        <p:nvSpPr>
          <p:cNvPr id="37" name="Left Brace 36"/>
          <p:cNvSpPr/>
          <p:nvPr/>
        </p:nvSpPr>
        <p:spPr>
          <a:xfrm rot="5400000">
            <a:off x="3611724" y="102561"/>
            <a:ext cx="432048" cy="3825716"/>
          </a:xfrm>
          <a:prstGeom prst="leftBrace">
            <a:avLst>
              <a:gd name="adj1" fmla="val 10631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solidFill>
                <a:schemeClr val="tx1">
                  <a:lumMod val="65000"/>
                  <a:lumOff val="35000"/>
                </a:schemeClr>
              </a:solidFill>
            </a:endParaRPr>
          </a:p>
        </p:txBody>
      </p:sp>
      <p:sp>
        <p:nvSpPr>
          <p:cNvPr id="38" name="TextBox 37"/>
          <p:cNvSpPr txBox="1"/>
          <p:nvPr/>
        </p:nvSpPr>
        <p:spPr>
          <a:xfrm>
            <a:off x="3154977" y="1332318"/>
            <a:ext cx="1297150" cy="461665"/>
          </a:xfrm>
          <a:prstGeom prst="rect">
            <a:avLst/>
          </a:prstGeom>
          <a:noFill/>
        </p:spPr>
        <p:txBody>
          <a:bodyPr wrap="none" rtlCol="0">
            <a:spAutoFit/>
          </a:bodyPr>
          <a:lstStyle/>
          <a:p>
            <a:r>
              <a:rPr lang="en-GB" sz="2400" dirty="0">
                <a:solidFill>
                  <a:schemeClr val="tx1">
                    <a:lumMod val="65000"/>
                    <a:lumOff val="35000"/>
                  </a:schemeClr>
                </a:solidFill>
              </a:rPr>
              <a:t>Group 1</a:t>
            </a:r>
          </a:p>
        </p:txBody>
      </p:sp>
      <p:sp>
        <p:nvSpPr>
          <p:cNvPr id="39" name="Left Brace 38"/>
          <p:cNvSpPr/>
          <p:nvPr/>
        </p:nvSpPr>
        <p:spPr>
          <a:xfrm rot="5400000">
            <a:off x="8215590" y="102561"/>
            <a:ext cx="432048" cy="3825716"/>
          </a:xfrm>
          <a:prstGeom prst="leftBrace">
            <a:avLst>
              <a:gd name="adj1" fmla="val 10631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solidFill>
                <a:schemeClr val="tx1">
                  <a:lumMod val="65000"/>
                  <a:lumOff val="35000"/>
                </a:schemeClr>
              </a:solidFill>
            </a:endParaRPr>
          </a:p>
        </p:txBody>
      </p:sp>
      <p:sp>
        <p:nvSpPr>
          <p:cNvPr id="40" name="TextBox 39"/>
          <p:cNvSpPr txBox="1"/>
          <p:nvPr/>
        </p:nvSpPr>
        <p:spPr>
          <a:xfrm>
            <a:off x="7758843" y="1332318"/>
            <a:ext cx="1297150" cy="461665"/>
          </a:xfrm>
          <a:prstGeom prst="rect">
            <a:avLst/>
          </a:prstGeom>
          <a:noFill/>
        </p:spPr>
        <p:txBody>
          <a:bodyPr wrap="none" rtlCol="0">
            <a:spAutoFit/>
          </a:bodyPr>
          <a:lstStyle/>
          <a:p>
            <a:r>
              <a:rPr lang="en-GB" sz="2400" dirty="0">
                <a:solidFill>
                  <a:schemeClr val="tx1">
                    <a:lumMod val="65000"/>
                    <a:lumOff val="35000"/>
                  </a:schemeClr>
                </a:solidFill>
              </a:rPr>
              <a:t>Group 2</a:t>
            </a:r>
          </a:p>
        </p:txBody>
      </p:sp>
      <p:cxnSp>
        <p:nvCxnSpPr>
          <p:cNvPr id="41" name="Straight Arrow Connector 40"/>
          <p:cNvCxnSpPr/>
          <p:nvPr/>
        </p:nvCxnSpPr>
        <p:spPr>
          <a:xfrm>
            <a:off x="2099379"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251684"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827394"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394991"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675620"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996455"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572519"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672064"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824369"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8400079"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967676"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248305"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569140"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0145204" y="4797152"/>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601753" y="192814"/>
            <a:ext cx="6489277" cy="830997"/>
          </a:xfrm>
          <a:prstGeom prst="rect">
            <a:avLst/>
          </a:prstGeom>
          <a:noFill/>
        </p:spPr>
        <p:txBody>
          <a:bodyPr wrap="none" rtlCol="0">
            <a:spAutoFit/>
          </a:bodyPr>
          <a:lstStyle/>
          <a:p>
            <a:r>
              <a:rPr lang="en-GB" sz="4800" dirty="0">
                <a:solidFill>
                  <a:schemeClr val="bg1"/>
                </a:solidFill>
                <a:latin typeface="+mj-lt"/>
              </a:rPr>
              <a:t>Gel layout - suggestion</a:t>
            </a:r>
          </a:p>
        </p:txBody>
      </p:sp>
      <p:grpSp>
        <p:nvGrpSpPr>
          <p:cNvPr id="3" name="Group 2">
            <a:extLst>
              <a:ext uri="{FF2B5EF4-FFF2-40B4-BE49-F238E27FC236}">
                <a16:creationId xmlns:a16="http://schemas.microsoft.com/office/drawing/2014/main" id="{57F22828-34C0-D63B-FF79-5E6E7B82E5CF}"/>
              </a:ext>
            </a:extLst>
          </p:cNvPr>
          <p:cNvGrpSpPr/>
          <p:nvPr/>
        </p:nvGrpSpPr>
        <p:grpSpPr>
          <a:xfrm>
            <a:off x="1686003" y="969006"/>
            <a:ext cx="6480000" cy="94217"/>
            <a:chOff x="1253158" y="1050894"/>
            <a:chExt cx="4853893" cy="73850"/>
          </a:xfrm>
        </p:grpSpPr>
        <p:cxnSp>
          <p:nvCxnSpPr>
            <p:cNvPr id="4" name="Straight Connector 3">
              <a:extLst>
                <a:ext uri="{FF2B5EF4-FFF2-40B4-BE49-F238E27FC236}">
                  <a16:creationId xmlns:a16="http://schemas.microsoft.com/office/drawing/2014/main" id="{F98D2BAE-914C-FB8F-8FD8-F5D4607A558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EA9E51-FF2A-45F7-989D-09961CF9DD5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 name="Picture 5" descr="A black and white sign with white text&#10;&#10;AI-generated content may be incorrect.">
            <a:extLst>
              <a:ext uri="{FF2B5EF4-FFF2-40B4-BE49-F238E27FC236}">
                <a16:creationId xmlns:a16="http://schemas.microsoft.com/office/drawing/2014/main" id="{DA374D71-3EA8-7B6C-604C-6C3A0053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74016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B44D-B65B-FBD8-727D-1D2F2849AFAA}"/>
              </a:ext>
            </a:extLst>
          </p:cNvPr>
          <p:cNvSpPr txBox="1"/>
          <p:nvPr/>
        </p:nvSpPr>
        <p:spPr>
          <a:xfrm>
            <a:off x="0" y="1823596"/>
            <a:ext cx="12192000" cy="5040000"/>
          </a:xfrm>
          <a:prstGeom prst="rect">
            <a:avLst/>
          </a:prstGeom>
          <a:solidFill>
            <a:schemeClr val="bg1"/>
          </a:solidFill>
        </p:spPr>
        <p:txBody>
          <a:bodyPr wrap="square" rtlCol="0">
            <a:spAutoFit/>
          </a:bodyPr>
          <a:lstStyle/>
          <a:p>
            <a:endParaRPr lang="en-GB" dirty="0"/>
          </a:p>
        </p:txBody>
      </p:sp>
      <p:grpSp>
        <p:nvGrpSpPr>
          <p:cNvPr id="6" name="Group 5"/>
          <p:cNvGrpSpPr/>
          <p:nvPr/>
        </p:nvGrpSpPr>
        <p:grpSpPr>
          <a:xfrm>
            <a:off x="1875386" y="2082652"/>
            <a:ext cx="8613103" cy="3002532"/>
            <a:chOff x="351385" y="2082652"/>
            <a:chExt cx="8613103" cy="300253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1385" y="2082652"/>
              <a:ext cx="8613103" cy="300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83768" y="3583918"/>
              <a:ext cx="1080120" cy="421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7" name="Rectangle 6"/>
            <p:cNvSpPr/>
            <p:nvPr/>
          </p:nvSpPr>
          <p:spPr>
            <a:xfrm>
              <a:off x="6156176" y="4092079"/>
              <a:ext cx="1080120" cy="21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8" name="Rectangle 7"/>
            <p:cNvSpPr/>
            <p:nvPr/>
          </p:nvSpPr>
          <p:spPr>
            <a:xfrm>
              <a:off x="6032255" y="4373494"/>
              <a:ext cx="1132219" cy="22865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9" name="Rectangle 8"/>
            <p:cNvSpPr/>
            <p:nvPr/>
          </p:nvSpPr>
          <p:spPr>
            <a:xfrm>
              <a:off x="2483768" y="4365104"/>
              <a:ext cx="1132219" cy="22865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grpSp>
      <p:cxnSp>
        <p:nvCxnSpPr>
          <p:cNvPr id="11" name="Straight Connector 10"/>
          <p:cNvCxnSpPr/>
          <p:nvPr/>
        </p:nvCxnSpPr>
        <p:spPr>
          <a:xfrm flipV="1">
            <a:off x="3977623" y="3604014"/>
            <a:ext cx="216024" cy="27713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79298" y="4479896"/>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51784" y="3356993"/>
            <a:ext cx="1591590" cy="492443"/>
          </a:xfrm>
          <a:prstGeom prst="rect">
            <a:avLst/>
          </a:prstGeom>
          <a:noFill/>
        </p:spPr>
        <p:txBody>
          <a:bodyPr wrap="none" rtlCol="0">
            <a:spAutoFit/>
          </a:bodyPr>
          <a:lstStyle/>
          <a:p>
            <a:pPr>
              <a:defRPr/>
            </a:pPr>
            <a:r>
              <a:rPr lang="en-GB" sz="2600" dirty="0">
                <a:solidFill>
                  <a:prstClr val="black"/>
                </a:solidFill>
                <a:latin typeface="Calibri"/>
              </a:rPr>
              <a:t>Pipette tip</a:t>
            </a:r>
          </a:p>
        </p:txBody>
      </p:sp>
      <p:sp>
        <p:nvSpPr>
          <p:cNvPr id="16" name="TextBox 15"/>
          <p:cNvSpPr txBox="1"/>
          <p:nvPr/>
        </p:nvSpPr>
        <p:spPr>
          <a:xfrm>
            <a:off x="4432402" y="4880774"/>
            <a:ext cx="788036" cy="492443"/>
          </a:xfrm>
          <a:prstGeom prst="rect">
            <a:avLst/>
          </a:prstGeom>
          <a:noFill/>
        </p:spPr>
        <p:txBody>
          <a:bodyPr wrap="none" rtlCol="0">
            <a:spAutoFit/>
          </a:bodyPr>
          <a:lstStyle/>
          <a:p>
            <a:pPr>
              <a:defRPr/>
            </a:pPr>
            <a:r>
              <a:rPr lang="en-GB" sz="2600" dirty="0">
                <a:solidFill>
                  <a:prstClr val="black"/>
                </a:solidFill>
                <a:latin typeface="Calibri"/>
              </a:rPr>
              <a:t>Well</a:t>
            </a:r>
          </a:p>
        </p:txBody>
      </p:sp>
      <p:cxnSp>
        <p:nvCxnSpPr>
          <p:cNvPr id="19" name="Straight Connector 18"/>
          <p:cNvCxnSpPr/>
          <p:nvPr/>
        </p:nvCxnSpPr>
        <p:spPr>
          <a:xfrm>
            <a:off x="6571586" y="4479896"/>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7384" y="4869161"/>
            <a:ext cx="1742913" cy="492443"/>
          </a:xfrm>
          <a:prstGeom prst="rect">
            <a:avLst/>
          </a:prstGeom>
          <a:noFill/>
        </p:spPr>
        <p:txBody>
          <a:bodyPr wrap="none" rtlCol="0">
            <a:spAutoFit/>
          </a:bodyPr>
          <a:lstStyle/>
          <a:p>
            <a:pPr>
              <a:defRPr/>
            </a:pPr>
            <a:r>
              <a:rPr lang="en-GB" sz="2600" dirty="0">
                <a:solidFill>
                  <a:prstClr val="black"/>
                </a:solidFill>
                <a:latin typeface="Calibri"/>
              </a:rPr>
              <a:t>Agarose gel</a:t>
            </a:r>
          </a:p>
        </p:txBody>
      </p:sp>
      <p:sp>
        <p:nvSpPr>
          <p:cNvPr id="22" name="TextBox 21"/>
          <p:cNvSpPr txBox="1"/>
          <p:nvPr/>
        </p:nvSpPr>
        <p:spPr>
          <a:xfrm>
            <a:off x="7024691" y="3356993"/>
            <a:ext cx="1417055" cy="492443"/>
          </a:xfrm>
          <a:prstGeom prst="rect">
            <a:avLst/>
          </a:prstGeom>
          <a:noFill/>
        </p:spPr>
        <p:txBody>
          <a:bodyPr wrap="none" rtlCol="0">
            <a:spAutoFit/>
          </a:bodyPr>
          <a:lstStyle/>
          <a:p>
            <a:pPr>
              <a:defRPr/>
            </a:pPr>
            <a:r>
              <a:rPr lang="en-GB" sz="2600" dirty="0">
                <a:solidFill>
                  <a:prstClr val="black"/>
                </a:solidFill>
                <a:latin typeface="Calibri"/>
              </a:rPr>
              <a:t>SB buffer</a:t>
            </a:r>
          </a:p>
        </p:txBody>
      </p:sp>
      <p:cxnSp>
        <p:nvCxnSpPr>
          <p:cNvPr id="23" name="Straight Connector 22"/>
          <p:cNvCxnSpPr/>
          <p:nvPr/>
        </p:nvCxnSpPr>
        <p:spPr>
          <a:xfrm flipV="1">
            <a:off x="6600056" y="3615800"/>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31505" y="116633"/>
            <a:ext cx="5017271"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Gel electrophoresis</a:t>
            </a:r>
          </a:p>
        </p:txBody>
      </p:sp>
      <p:grpSp>
        <p:nvGrpSpPr>
          <p:cNvPr id="3" name="Group 2">
            <a:extLst>
              <a:ext uri="{FF2B5EF4-FFF2-40B4-BE49-F238E27FC236}">
                <a16:creationId xmlns:a16="http://schemas.microsoft.com/office/drawing/2014/main" id="{A7F263C1-003E-F4B6-8688-94F528196426}"/>
              </a:ext>
            </a:extLst>
          </p:cNvPr>
          <p:cNvGrpSpPr/>
          <p:nvPr/>
        </p:nvGrpSpPr>
        <p:grpSpPr>
          <a:xfrm>
            <a:off x="1686003" y="914414"/>
            <a:ext cx="5040000" cy="94217"/>
            <a:chOff x="1253158" y="1050894"/>
            <a:chExt cx="4853893" cy="73850"/>
          </a:xfrm>
        </p:grpSpPr>
        <p:cxnSp>
          <p:nvCxnSpPr>
            <p:cNvPr id="4" name="Straight Connector 3">
              <a:extLst>
                <a:ext uri="{FF2B5EF4-FFF2-40B4-BE49-F238E27FC236}">
                  <a16:creationId xmlns:a16="http://schemas.microsoft.com/office/drawing/2014/main" id="{EA45E449-6746-FBB5-C234-83C81A3579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5BC42B-9FBF-8C2C-F2A5-8FFAB4A264E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870655E3-FF67-0A4C-C1ED-E1DF071D5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680694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4CF63E-A256-6801-5210-10487BEA4F2E}"/>
              </a:ext>
            </a:extLst>
          </p:cNvPr>
          <p:cNvSpPr txBox="1"/>
          <p:nvPr/>
        </p:nvSpPr>
        <p:spPr>
          <a:xfrm>
            <a:off x="0" y="1273849"/>
            <a:ext cx="12192000" cy="5580000"/>
          </a:xfrm>
          <a:prstGeom prst="rect">
            <a:avLst/>
          </a:prstGeom>
          <a:solidFill>
            <a:schemeClr val="bg1"/>
          </a:solidFill>
        </p:spPr>
        <p:txBody>
          <a:bodyPr wrap="square" rtlCol="0">
            <a:spAutoFit/>
          </a:bodyPr>
          <a:lstStyle/>
          <a:p>
            <a:endParaRPr lang="en-GB" dirty="0"/>
          </a:p>
        </p:txBody>
      </p:sp>
      <p:pic>
        <p:nvPicPr>
          <p:cNvPr id="9" name="Picture 2" descr="m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265" y="1368066"/>
            <a:ext cx="4049880" cy="540923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1F74C6-7173-8858-FE79-33F30A4BF7B2}"/>
              </a:ext>
            </a:extLst>
          </p:cNvPr>
          <p:cNvSpPr txBox="1"/>
          <p:nvPr/>
        </p:nvSpPr>
        <p:spPr>
          <a:xfrm>
            <a:off x="1631505" y="116633"/>
            <a:ext cx="5017271"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Gel electrophoresis</a:t>
            </a:r>
          </a:p>
        </p:txBody>
      </p:sp>
      <p:grpSp>
        <p:nvGrpSpPr>
          <p:cNvPr id="3" name="Group 2">
            <a:extLst>
              <a:ext uri="{FF2B5EF4-FFF2-40B4-BE49-F238E27FC236}">
                <a16:creationId xmlns:a16="http://schemas.microsoft.com/office/drawing/2014/main" id="{3CC73230-0927-EC0E-60AA-E6D04DAB1974}"/>
              </a:ext>
            </a:extLst>
          </p:cNvPr>
          <p:cNvGrpSpPr/>
          <p:nvPr/>
        </p:nvGrpSpPr>
        <p:grpSpPr>
          <a:xfrm>
            <a:off x="1686003" y="914414"/>
            <a:ext cx="5040000" cy="94217"/>
            <a:chOff x="1253158" y="1050894"/>
            <a:chExt cx="4853893" cy="73850"/>
          </a:xfrm>
        </p:grpSpPr>
        <p:cxnSp>
          <p:nvCxnSpPr>
            <p:cNvPr id="4" name="Straight Connector 3">
              <a:extLst>
                <a:ext uri="{FF2B5EF4-FFF2-40B4-BE49-F238E27FC236}">
                  <a16:creationId xmlns:a16="http://schemas.microsoft.com/office/drawing/2014/main" id="{D6297AE1-A972-97DE-B225-19A895AE7CB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8F02C1-DCAC-9B4F-1C33-E332F8F9625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 name="Picture 5" descr="A black and white sign with white text&#10;&#10;AI-generated content may be incorrect.">
            <a:extLst>
              <a:ext uri="{FF2B5EF4-FFF2-40B4-BE49-F238E27FC236}">
                <a16:creationId xmlns:a16="http://schemas.microsoft.com/office/drawing/2014/main" id="{0B31F13C-D53C-B963-1D14-BB1745ED9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07098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7B9DD1-A58E-409C-9FFE-9DC4D531312C}"/>
              </a:ext>
            </a:extLst>
          </p:cNvPr>
          <p:cNvSpPr txBox="1"/>
          <p:nvPr/>
        </p:nvSpPr>
        <p:spPr>
          <a:xfrm>
            <a:off x="991892" y="1379349"/>
            <a:ext cx="10089396" cy="4866467"/>
          </a:xfrm>
          <a:prstGeom prst="rect">
            <a:avLst/>
          </a:prstGeom>
          <a:solidFill>
            <a:schemeClr val="bg1"/>
          </a:solidFill>
        </p:spPr>
        <p:txBody>
          <a:bodyPr wrap="square" rtlCol="0">
            <a:spAutoFit/>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1619656"/>
            <a:ext cx="8831050" cy="442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3AF4F34-B511-FCFE-8358-8CDC6506D136}"/>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7B8E65CF-4CF8-B141-72FF-35FFFA4427A6}"/>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7558F15D-4703-96D7-BC6A-CE96666FF3A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6866CC-F579-2BE3-0AC4-482DB45D169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7" name="Picture 6" descr="A black and white sign with white text&#10;&#10;AI-generated content may be incorrect.">
            <a:extLst>
              <a:ext uri="{FF2B5EF4-FFF2-40B4-BE49-F238E27FC236}">
                <a16:creationId xmlns:a16="http://schemas.microsoft.com/office/drawing/2014/main" id="{9D1EA450-7600-E1DB-CE29-922712695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8112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97C79-B0F1-378B-8BCC-2144A5AC7112}"/>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1631505" y="272842"/>
            <a:ext cx="6061275" cy="707886"/>
          </a:xfrm>
          <a:prstGeom prst="rect">
            <a:avLst/>
          </a:prstGeom>
          <a:noFill/>
        </p:spPr>
        <p:txBody>
          <a:bodyPr wrap="none" rtlCol="0">
            <a:spAutoFit/>
          </a:bodyPr>
          <a:lstStyle/>
          <a:p>
            <a:r>
              <a:rPr lang="en-GB" sz="4000" dirty="0">
                <a:solidFill>
                  <a:schemeClr val="bg1"/>
                </a:solidFill>
                <a:latin typeface="+mj-lt"/>
              </a:rPr>
              <a:t>Lab 5: gel electrophoresis</a:t>
            </a:r>
          </a:p>
        </p:txBody>
      </p:sp>
      <p:grpSp>
        <p:nvGrpSpPr>
          <p:cNvPr id="9" name="Group 29"/>
          <p:cNvGrpSpPr>
            <a:grpSpLocks/>
          </p:cNvGrpSpPr>
          <p:nvPr/>
        </p:nvGrpSpPr>
        <p:grpSpPr bwMode="auto">
          <a:xfrm>
            <a:off x="2351088" y="1484313"/>
            <a:ext cx="6265862" cy="4540250"/>
            <a:chOff x="521" y="935"/>
            <a:chExt cx="3947" cy="2860"/>
          </a:xfrm>
        </p:grpSpPr>
        <p:pic>
          <p:nvPicPr>
            <p:cNvPr id="10" name="Picture 27" descr="dye-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935"/>
              <a:ext cx="3855" cy="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p:nvSpPr>
          <p:spPr bwMode="auto">
            <a:xfrm>
              <a:off x="2018" y="935"/>
              <a:ext cx="2450" cy="118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dirty="0"/>
            </a:p>
          </p:txBody>
        </p:sp>
      </p:grpSp>
      <p:sp>
        <p:nvSpPr>
          <p:cNvPr id="12" name="Rectangle 28"/>
          <p:cNvSpPr>
            <a:spLocks noChangeArrowheads="1"/>
          </p:cNvSpPr>
          <p:nvPr/>
        </p:nvSpPr>
        <p:spPr bwMode="auto">
          <a:xfrm>
            <a:off x="4753092" y="3860006"/>
            <a:ext cx="5015317" cy="18732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200000"/>
              </a:lnSpc>
            </a:pPr>
            <a:r>
              <a:rPr lang="en-US" altLang="en-US" sz="2400" b="1" dirty="0">
                <a:solidFill>
                  <a:srgbClr val="00B0F0"/>
                </a:solidFill>
                <a:latin typeface="Calibri" panose="020F0502020204030204" pitchFamily="34" charset="0"/>
              </a:rPr>
              <a:t>Xylene </a:t>
            </a:r>
            <a:r>
              <a:rPr lang="en-US" altLang="en-US" sz="2400" b="1" dirty="0" err="1">
                <a:solidFill>
                  <a:srgbClr val="00B0F0"/>
                </a:solidFill>
                <a:latin typeface="Calibri" panose="020F0502020204030204" pitchFamily="34" charset="0"/>
              </a:rPr>
              <a:t>cyanol</a:t>
            </a:r>
            <a:r>
              <a:rPr lang="en-US" altLang="en-US" sz="2400" b="1" dirty="0">
                <a:solidFill>
                  <a:srgbClr val="00B0F0"/>
                </a:solidFill>
                <a:latin typeface="Calibri" panose="020F0502020204030204" pitchFamily="34" charset="0"/>
              </a:rPr>
              <a:t> </a:t>
            </a:r>
            <a:r>
              <a:rPr lang="en-US" altLang="en-US" sz="2400" dirty="0">
                <a:latin typeface="Calibri" panose="020F0502020204030204" pitchFamily="34" charset="0"/>
              </a:rPr>
              <a:t>~ 4,000 </a:t>
            </a:r>
            <a:r>
              <a:rPr lang="en-US" altLang="en-US" sz="2400" dirty="0" err="1">
                <a:latin typeface="Calibri" panose="020F0502020204030204" pitchFamily="34" charset="0"/>
              </a:rPr>
              <a:t>bp</a:t>
            </a:r>
            <a:endParaRPr lang="en-US" altLang="en-US" sz="2400" dirty="0">
              <a:latin typeface="Calibri" panose="020F0502020204030204" pitchFamily="34" charset="0"/>
            </a:endParaRPr>
          </a:p>
          <a:p>
            <a:pPr eaLnBrk="1" hangingPunct="1">
              <a:lnSpc>
                <a:spcPct val="200000"/>
              </a:lnSpc>
            </a:pPr>
            <a:r>
              <a:rPr lang="en-US" altLang="en-US" sz="2400" b="1" dirty="0" err="1">
                <a:solidFill>
                  <a:srgbClr val="0070C0"/>
                </a:solidFill>
                <a:latin typeface="Calibri" panose="020F0502020204030204" pitchFamily="34" charset="0"/>
              </a:rPr>
              <a:t>Bromophenol</a:t>
            </a:r>
            <a:r>
              <a:rPr lang="en-US" altLang="en-US" sz="2400" b="1" dirty="0">
                <a:solidFill>
                  <a:srgbClr val="0070C0"/>
                </a:solidFill>
                <a:latin typeface="Calibri" panose="020F0502020204030204" pitchFamily="34" charset="0"/>
              </a:rPr>
              <a:t> blue </a:t>
            </a:r>
            <a:r>
              <a:rPr lang="en-US" altLang="en-US" sz="2400" dirty="0">
                <a:latin typeface="Calibri" panose="020F0502020204030204" pitchFamily="34" charset="0"/>
              </a:rPr>
              <a:t>~ 500 </a:t>
            </a:r>
            <a:r>
              <a:rPr lang="en-US" altLang="en-US" sz="2400" dirty="0" err="1">
                <a:latin typeface="Calibri" panose="020F0502020204030204" pitchFamily="34" charset="0"/>
              </a:rPr>
              <a:t>bp</a:t>
            </a:r>
            <a:endParaRPr lang="en-US" altLang="en-US" sz="2400" dirty="0">
              <a:latin typeface="Calibri" panose="020F0502020204030204" pitchFamily="34" charset="0"/>
            </a:endParaRPr>
          </a:p>
          <a:p>
            <a:pPr eaLnBrk="1" hangingPunct="1">
              <a:lnSpc>
                <a:spcPct val="200000"/>
              </a:lnSpc>
            </a:pPr>
            <a:r>
              <a:rPr lang="en-US" altLang="en-US" sz="2400" b="1" dirty="0">
                <a:solidFill>
                  <a:srgbClr val="FFC000"/>
                </a:solidFill>
                <a:latin typeface="Calibri" panose="020F0502020204030204" pitchFamily="34" charset="0"/>
              </a:rPr>
              <a:t>Orange G </a:t>
            </a:r>
            <a:r>
              <a:rPr lang="en-US" altLang="en-US" sz="2400" dirty="0">
                <a:latin typeface="Calibri" panose="020F0502020204030204" pitchFamily="34" charset="0"/>
              </a:rPr>
              <a:t>~ 50 </a:t>
            </a:r>
            <a:r>
              <a:rPr lang="en-US" altLang="en-US" sz="2400" dirty="0" err="1">
                <a:latin typeface="Calibri" panose="020F0502020204030204" pitchFamily="34" charset="0"/>
              </a:rPr>
              <a:t>bp</a:t>
            </a:r>
            <a:r>
              <a:rPr lang="en-US" altLang="en-US" sz="2400" dirty="0">
                <a:latin typeface="Calibri" panose="020F0502020204030204" pitchFamily="34" charset="0"/>
              </a:rPr>
              <a:t> </a:t>
            </a:r>
          </a:p>
        </p:txBody>
      </p:sp>
      <p:grpSp>
        <p:nvGrpSpPr>
          <p:cNvPr id="6" name="Group 5">
            <a:extLst>
              <a:ext uri="{FF2B5EF4-FFF2-40B4-BE49-F238E27FC236}">
                <a16:creationId xmlns:a16="http://schemas.microsoft.com/office/drawing/2014/main" id="{1F845680-1558-951F-9016-345DE54EE3B7}"/>
              </a:ext>
            </a:extLst>
          </p:cNvPr>
          <p:cNvGrpSpPr/>
          <p:nvPr/>
        </p:nvGrpSpPr>
        <p:grpSpPr>
          <a:xfrm>
            <a:off x="1686003" y="914414"/>
            <a:ext cx="6120000" cy="94217"/>
            <a:chOff x="1253158" y="1050894"/>
            <a:chExt cx="4853893" cy="73850"/>
          </a:xfrm>
        </p:grpSpPr>
        <p:cxnSp>
          <p:nvCxnSpPr>
            <p:cNvPr id="7" name="Straight Connector 6">
              <a:extLst>
                <a:ext uri="{FF2B5EF4-FFF2-40B4-BE49-F238E27FC236}">
                  <a16:creationId xmlns:a16="http://schemas.microsoft.com/office/drawing/2014/main" id="{D42F7D32-7D89-4024-2642-98A96B9EB8D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C2AA3C-4892-56A5-A73D-70DF0FABF07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47436474-9150-5F0A-9AFC-85A806E1D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86650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60344E-2577-7A12-77B1-FDD397625738}"/>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1631504" y="188641"/>
            <a:ext cx="5665012" cy="830997"/>
          </a:xfrm>
          <a:prstGeom prst="rect">
            <a:avLst/>
          </a:prstGeom>
          <a:noFill/>
        </p:spPr>
        <p:txBody>
          <a:bodyPr wrap="none" rtlCol="0">
            <a:spAutoFit/>
          </a:bodyPr>
          <a:lstStyle/>
          <a:p>
            <a:r>
              <a:rPr lang="en-GB" sz="4800" dirty="0">
                <a:solidFill>
                  <a:schemeClr val="bg1"/>
                </a:solidFill>
                <a:latin typeface="+mj-lt"/>
              </a:rPr>
              <a:t>Lab 9: DNA profiling</a:t>
            </a:r>
          </a:p>
        </p:txBody>
      </p:sp>
      <p:grpSp>
        <p:nvGrpSpPr>
          <p:cNvPr id="3" name="Group 2">
            <a:extLst>
              <a:ext uri="{FF2B5EF4-FFF2-40B4-BE49-F238E27FC236}">
                <a16:creationId xmlns:a16="http://schemas.microsoft.com/office/drawing/2014/main" id="{19BFDDB9-84C4-4540-AF14-065B67F79F56}"/>
              </a:ext>
            </a:extLst>
          </p:cNvPr>
          <p:cNvGrpSpPr/>
          <p:nvPr/>
        </p:nvGrpSpPr>
        <p:grpSpPr>
          <a:xfrm rot="10800000">
            <a:off x="3845653" y="1373868"/>
            <a:ext cx="4500694" cy="5295516"/>
            <a:chOff x="2321653" y="1373868"/>
            <a:chExt cx="4500694" cy="5295516"/>
          </a:xfrm>
        </p:grpSpPr>
        <p:pic>
          <p:nvPicPr>
            <p:cNvPr id="31" name="Content Placeholder 5">
              <a:extLst>
                <a:ext uri="{FF2B5EF4-FFF2-40B4-BE49-F238E27FC236}">
                  <a16:creationId xmlns:a16="http://schemas.microsoft.com/office/drawing/2014/main" id="{711129F0-8116-401C-B65B-D3D9D726A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84" t="17778" r="24713" b="23444"/>
            <a:stretch/>
          </p:blipFill>
          <p:spPr>
            <a:xfrm rot="16200000">
              <a:off x="1924242" y="1771279"/>
              <a:ext cx="5295516" cy="4500694"/>
            </a:xfrm>
            <a:prstGeom prst="rect">
              <a:avLst/>
            </a:prstGeom>
          </p:spPr>
        </p:pic>
        <p:sp>
          <p:nvSpPr>
            <p:cNvPr id="32" name="TextBox 31">
              <a:extLst>
                <a:ext uri="{FF2B5EF4-FFF2-40B4-BE49-F238E27FC236}">
                  <a16:creationId xmlns:a16="http://schemas.microsoft.com/office/drawing/2014/main" id="{53DA3497-32AC-40A8-95A9-60B45A797F16}"/>
                </a:ext>
              </a:extLst>
            </p:cNvPr>
            <p:cNvSpPr txBox="1"/>
            <p:nvPr/>
          </p:nvSpPr>
          <p:spPr>
            <a:xfrm rot="5400000">
              <a:off x="3257940" y="1517700"/>
              <a:ext cx="2470557" cy="3046988"/>
            </a:xfrm>
            <a:prstGeom prst="rect">
              <a:avLst/>
            </a:prstGeom>
            <a:noFill/>
          </p:spPr>
          <p:txBody>
            <a:bodyPr wrap="square" rtlCol="0">
              <a:spAutoFit/>
            </a:bodyPr>
            <a:lstStyle/>
            <a:p>
              <a:r>
                <a:rPr lang="en-US" sz="2800" dirty="0">
                  <a:solidFill>
                    <a:srgbClr val="FFFF00"/>
                  </a:solidFill>
                </a:rPr>
                <a:t>CS / DNA Ref</a:t>
              </a:r>
            </a:p>
            <a:p>
              <a:pPr lvl="0"/>
              <a:r>
                <a:rPr lang="en-US" sz="2400" dirty="0">
                  <a:solidFill>
                    <a:srgbClr val="FFFF00"/>
                  </a:solidFill>
                </a:rPr>
                <a:t>1 kb marker</a:t>
              </a:r>
            </a:p>
            <a:p>
              <a:r>
                <a:rPr lang="en-US" sz="2800" dirty="0">
                  <a:solidFill>
                    <a:srgbClr val="FFFF00"/>
                  </a:solidFill>
                </a:rPr>
                <a:t>DNA 1</a:t>
              </a:r>
            </a:p>
            <a:p>
              <a:r>
                <a:rPr lang="en-US" sz="2800" dirty="0">
                  <a:solidFill>
                    <a:srgbClr val="FFFF00"/>
                  </a:solidFill>
                </a:rPr>
                <a:t>DNA 2</a:t>
              </a:r>
            </a:p>
            <a:p>
              <a:r>
                <a:rPr lang="en-US" sz="2800" dirty="0">
                  <a:solidFill>
                    <a:srgbClr val="FFFF00"/>
                  </a:solidFill>
                </a:rPr>
                <a:t>DNA 3</a:t>
              </a:r>
            </a:p>
            <a:p>
              <a:r>
                <a:rPr lang="en-US" sz="2800" dirty="0">
                  <a:solidFill>
                    <a:srgbClr val="FFFF00"/>
                  </a:solidFill>
                </a:rPr>
                <a:t>DNA 4</a:t>
              </a:r>
            </a:p>
            <a:p>
              <a:r>
                <a:rPr lang="en-US" sz="2800" dirty="0">
                  <a:solidFill>
                    <a:srgbClr val="FFFF00"/>
                  </a:solidFill>
                </a:rPr>
                <a:t>DNA 5</a:t>
              </a:r>
            </a:p>
          </p:txBody>
        </p:sp>
      </p:grpSp>
      <p:sp>
        <p:nvSpPr>
          <p:cNvPr id="2" name="TextBox 1">
            <a:extLst>
              <a:ext uri="{FF2B5EF4-FFF2-40B4-BE49-F238E27FC236}">
                <a16:creationId xmlns:a16="http://schemas.microsoft.com/office/drawing/2014/main" id="{560797EC-73E4-4689-9F1C-1BA7311FD28F}"/>
              </a:ext>
            </a:extLst>
          </p:cNvPr>
          <p:cNvSpPr txBox="1"/>
          <p:nvPr/>
        </p:nvSpPr>
        <p:spPr>
          <a:xfrm>
            <a:off x="8936536" y="4632467"/>
            <a:ext cx="1817899" cy="1200329"/>
          </a:xfrm>
          <a:prstGeom prst="rect">
            <a:avLst/>
          </a:prstGeom>
          <a:noFill/>
        </p:spPr>
        <p:txBody>
          <a:bodyPr wrap="square" rtlCol="0">
            <a:spAutoFit/>
          </a:bodyPr>
          <a:lstStyle/>
          <a:p>
            <a:r>
              <a:rPr lang="en-US" sz="3600" dirty="0"/>
              <a:t>So who </a:t>
            </a:r>
            <a:r>
              <a:rPr lang="en-US" sz="3600" dirty="0" err="1"/>
              <a:t>dunnit</a:t>
            </a:r>
            <a:r>
              <a:rPr lang="en-US" sz="3600" dirty="0"/>
              <a:t>?</a:t>
            </a:r>
          </a:p>
        </p:txBody>
      </p:sp>
      <p:grpSp>
        <p:nvGrpSpPr>
          <p:cNvPr id="7" name="Group 6">
            <a:extLst>
              <a:ext uri="{FF2B5EF4-FFF2-40B4-BE49-F238E27FC236}">
                <a16:creationId xmlns:a16="http://schemas.microsoft.com/office/drawing/2014/main" id="{0B20FCE5-FE4A-5C6A-4999-75C91BB06EDC}"/>
              </a:ext>
            </a:extLst>
          </p:cNvPr>
          <p:cNvGrpSpPr/>
          <p:nvPr/>
        </p:nvGrpSpPr>
        <p:grpSpPr>
          <a:xfrm>
            <a:off x="1658800" y="976600"/>
            <a:ext cx="5760000" cy="94217"/>
            <a:chOff x="1253158" y="1050894"/>
            <a:chExt cx="4853893" cy="73850"/>
          </a:xfrm>
        </p:grpSpPr>
        <p:cxnSp>
          <p:nvCxnSpPr>
            <p:cNvPr id="8" name="Straight Connector 7">
              <a:extLst>
                <a:ext uri="{FF2B5EF4-FFF2-40B4-BE49-F238E27FC236}">
                  <a16:creationId xmlns:a16="http://schemas.microsoft.com/office/drawing/2014/main" id="{0929FE52-541D-2847-5949-0EB341D902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FD76FE-F1EA-FE62-6FC6-E4EE640EEC7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6F1A0F6E-4BD5-712A-3B5B-81DFA5517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6090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1" y="384833"/>
            <a:ext cx="5888150" cy="707886"/>
          </a:xfrm>
          <a:prstGeom prst="rect">
            <a:avLst/>
          </a:prstGeom>
          <a:noFill/>
        </p:spPr>
        <p:txBody>
          <a:bodyPr wrap="none" rtlCol="0">
            <a:spAutoFit/>
          </a:bodyPr>
          <a:lstStyle/>
          <a:p>
            <a:r>
              <a:rPr lang="en-GB" sz="4000" dirty="0">
                <a:solidFill>
                  <a:schemeClr val="bg1"/>
                </a:solidFill>
              </a:rPr>
              <a:t>Electrophoresis – 2 ways</a:t>
            </a:r>
          </a:p>
        </p:txBody>
      </p:sp>
      <p:sp>
        <p:nvSpPr>
          <p:cNvPr id="6" name="Text Placeholder 5">
            <a:extLst>
              <a:ext uri="{FF2B5EF4-FFF2-40B4-BE49-F238E27FC236}">
                <a16:creationId xmlns:a16="http://schemas.microsoft.com/office/drawing/2014/main" id="{1813372A-7EDB-4E9B-AE02-A866BA0367FC}"/>
              </a:ext>
            </a:extLst>
          </p:cNvPr>
          <p:cNvSpPr>
            <a:spLocks noGrp="1"/>
          </p:cNvSpPr>
          <p:nvPr>
            <p:ph type="body" idx="1"/>
          </p:nvPr>
        </p:nvSpPr>
        <p:spPr>
          <a:xfrm>
            <a:off x="1700464" y="1305719"/>
            <a:ext cx="4223942" cy="563434"/>
          </a:xfrm>
        </p:spPr>
        <p:txBody>
          <a:bodyPr/>
          <a:lstStyle/>
          <a:p>
            <a:r>
              <a:rPr lang="en-GB" dirty="0"/>
              <a:t>Tanks &amp; transilluminator (TT)</a:t>
            </a:r>
          </a:p>
        </p:txBody>
      </p:sp>
      <p:pic>
        <p:nvPicPr>
          <p:cNvPr id="18" name="Content Placeholder 17" descr="A picture containing indoor&#10;&#10;Description automatically generated">
            <a:extLst>
              <a:ext uri="{FF2B5EF4-FFF2-40B4-BE49-F238E27FC236}">
                <a16:creationId xmlns:a16="http://schemas.microsoft.com/office/drawing/2014/main" id="{EAA67CF7-7B9C-4B48-8310-D4BFDC6929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23985" y="2034904"/>
            <a:ext cx="3723957" cy="3723957"/>
          </a:xfrm>
        </p:spPr>
      </p:pic>
      <p:sp>
        <p:nvSpPr>
          <p:cNvPr id="13" name="Text Placeholder 12">
            <a:extLst>
              <a:ext uri="{FF2B5EF4-FFF2-40B4-BE49-F238E27FC236}">
                <a16:creationId xmlns:a16="http://schemas.microsoft.com/office/drawing/2014/main" id="{FA786B1B-2819-4D79-A131-208166BA3622}"/>
              </a:ext>
            </a:extLst>
          </p:cNvPr>
          <p:cNvSpPr>
            <a:spLocks noGrp="1"/>
          </p:cNvSpPr>
          <p:nvPr>
            <p:ph type="body" sz="quarter" idx="3"/>
          </p:nvPr>
        </p:nvSpPr>
        <p:spPr>
          <a:xfrm>
            <a:off x="7904268" y="1350991"/>
            <a:ext cx="2461647" cy="563434"/>
          </a:xfrm>
        </p:spPr>
        <p:txBody>
          <a:bodyPr/>
          <a:lstStyle/>
          <a:p>
            <a:r>
              <a:rPr lang="en-GB" dirty="0"/>
              <a:t>Mini-One (MO)</a:t>
            </a:r>
          </a:p>
        </p:txBody>
      </p:sp>
      <p:pic>
        <p:nvPicPr>
          <p:cNvPr id="16" name="Content Placeholder 15" descr="A picture containing text, case&#10;&#10;Description automatically generated">
            <a:hlinkClick r:id="rId4"/>
            <a:extLst>
              <a:ext uri="{FF2B5EF4-FFF2-40B4-BE49-F238E27FC236}">
                <a16:creationId xmlns:a16="http://schemas.microsoft.com/office/drawing/2014/main" id="{A2509771-AE04-4A29-9EEA-F8DFBFD9681E}"/>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rcRect t="3379" b="5160"/>
          <a:stretch>
            <a:fillRect/>
          </a:stretch>
        </p:blipFill>
        <p:spPr>
          <a:xfrm>
            <a:off x="7133999" y="2091980"/>
            <a:ext cx="4002183" cy="3660460"/>
          </a:xfrm>
        </p:spPr>
      </p:pic>
      <p:pic>
        <p:nvPicPr>
          <p:cNvPr id="2" name="Picture 1" descr="A black and white sign with white text&#10;&#10;AI-generated content may be incorrect.">
            <a:extLst>
              <a:ext uri="{FF2B5EF4-FFF2-40B4-BE49-F238E27FC236}">
                <a16:creationId xmlns:a16="http://schemas.microsoft.com/office/drawing/2014/main" id="{EF0D0D7A-3B2F-22BF-80F4-29957CA3D7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7736" y="147669"/>
            <a:ext cx="3364360" cy="830997"/>
          </a:xfrm>
          <a:prstGeom prst="rect">
            <a:avLst/>
          </a:prstGeom>
        </p:spPr>
      </p:pic>
      <p:grpSp>
        <p:nvGrpSpPr>
          <p:cNvPr id="7" name="Group 6">
            <a:extLst>
              <a:ext uri="{FF2B5EF4-FFF2-40B4-BE49-F238E27FC236}">
                <a16:creationId xmlns:a16="http://schemas.microsoft.com/office/drawing/2014/main" id="{A142D772-2E04-0AD4-BD9C-9C13E127AB8A}"/>
              </a:ext>
            </a:extLst>
          </p:cNvPr>
          <p:cNvGrpSpPr/>
          <p:nvPr/>
        </p:nvGrpSpPr>
        <p:grpSpPr>
          <a:xfrm>
            <a:off x="1524001" y="1099139"/>
            <a:ext cx="6120000" cy="46771"/>
            <a:chOff x="1253158" y="1050894"/>
            <a:chExt cx="4853893" cy="73850"/>
          </a:xfrm>
        </p:grpSpPr>
        <p:cxnSp>
          <p:nvCxnSpPr>
            <p:cNvPr id="9" name="Straight Connector 8">
              <a:extLst>
                <a:ext uri="{FF2B5EF4-FFF2-40B4-BE49-F238E27FC236}">
                  <a16:creationId xmlns:a16="http://schemas.microsoft.com/office/drawing/2014/main" id="{EDC0163D-C2B1-B761-B6B5-CA1C9646DA5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A081CC-0179-7184-1E0E-AFEF34BAF2E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 name="Picture 2" descr="Icon&#10;&#10;Description automatically generated">
            <a:extLst>
              <a:ext uri="{FF2B5EF4-FFF2-40B4-BE49-F238E27FC236}">
                <a16:creationId xmlns:a16="http://schemas.microsoft.com/office/drawing/2014/main" id="{B7A71568-2530-2EEC-6A51-90B2337EBA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2804" y="5758861"/>
            <a:ext cx="1129313" cy="1129313"/>
          </a:xfrm>
          <a:prstGeom prst="rect">
            <a:avLst/>
          </a:prstGeom>
        </p:spPr>
      </p:pic>
      <p:sp>
        <p:nvSpPr>
          <p:cNvPr id="4" name="TextBox 3">
            <a:extLst>
              <a:ext uri="{FF2B5EF4-FFF2-40B4-BE49-F238E27FC236}">
                <a16:creationId xmlns:a16="http://schemas.microsoft.com/office/drawing/2014/main" id="{BDD0703A-8F3C-A9F2-8D63-59DDB7216523}"/>
              </a:ext>
            </a:extLst>
          </p:cNvPr>
          <p:cNvSpPr txBox="1"/>
          <p:nvPr/>
        </p:nvSpPr>
        <p:spPr>
          <a:xfrm>
            <a:off x="2319124" y="6065456"/>
            <a:ext cx="6106066" cy="646331"/>
          </a:xfrm>
          <a:prstGeom prst="rect">
            <a:avLst/>
          </a:prstGeom>
          <a:solidFill>
            <a:srgbClr val="FFFF0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j-lt"/>
                <a:ea typeface="+mn-ea"/>
                <a:cs typeface="+mn-cs"/>
              </a:rPr>
              <a:t>Electrical Hazards – clear up spills immediately. Keep power packs raised above lab bench surface</a:t>
            </a:r>
          </a:p>
        </p:txBody>
      </p:sp>
    </p:spTree>
    <p:extLst>
      <p:ext uri="{BB962C8B-B14F-4D97-AF65-F5344CB8AC3E}">
        <p14:creationId xmlns:p14="http://schemas.microsoft.com/office/powerpoint/2010/main" val="1959053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210" y="320968"/>
            <a:ext cx="5860900" cy="707886"/>
          </a:xfrm>
          <a:prstGeom prst="rect">
            <a:avLst/>
          </a:prstGeom>
          <a:noFill/>
        </p:spPr>
        <p:txBody>
          <a:bodyPr wrap="none" rtlCol="0">
            <a:spAutoFit/>
          </a:bodyPr>
          <a:lstStyle/>
          <a:p>
            <a:r>
              <a:rPr lang="en-GB" sz="4000" dirty="0">
                <a:solidFill>
                  <a:schemeClr val="bg1"/>
                </a:solidFill>
                <a:latin typeface="+mj-lt"/>
              </a:rPr>
              <a:t>Lab 5: gel tank assembly</a:t>
            </a:r>
          </a:p>
        </p:txBody>
      </p:sp>
      <p:grpSp>
        <p:nvGrpSpPr>
          <p:cNvPr id="6" name="Group 5"/>
          <p:cNvGrpSpPr/>
          <p:nvPr/>
        </p:nvGrpSpPr>
        <p:grpSpPr>
          <a:xfrm>
            <a:off x="1703389" y="1341438"/>
            <a:ext cx="8669337" cy="5205412"/>
            <a:chOff x="179388" y="1341438"/>
            <a:chExt cx="8669337" cy="5205412"/>
          </a:xfrm>
        </p:grpSpPr>
        <p:pic>
          <p:nvPicPr>
            <p:cNvPr id="7" name="Picture 8" descr="61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40050"/>
              <a:ext cx="34163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subcell_GT_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412875"/>
              <a:ext cx="37719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p:nvSpPr>
          <p:spPr bwMode="auto">
            <a:xfrm flipV="1">
              <a:off x="2411413" y="1341438"/>
              <a:ext cx="3097212" cy="15827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2"/>
            <p:cNvSpPr>
              <a:spLocks noChangeShapeType="1"/>
            </p:cNvSpPr>
            <p:nvPr/>
          </p:nvSpPr>
          <p:spPr bwMode="auto">
            <a:xfrm>
              <a:off x="2484438" y="4941888"/>
              <a:ext cx="3097212" cy="15827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2" name="Picture 1" descr="A black and white sign with white text&#10;&#10;AI-generated content may be incorrect.">
            <a:extLst>
              <a:ext uri="{FF2B5EF4-FFF2-40B4-BE49-F238E27FC236}">
                <a16:creationId xmlns:a16="http://schemas.microsoft.com/office/drawing/2014/main" id="{B82F04DA-E3A9-9A16-F732-602304002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7736" y="147669"/>
            <a:ext cx="3364360" cy="830997"/>
          </a:xfrm>
          <a:prstGeom prst="rect">
            <a:avLst/>
          </a:prstGeom>
        </p:spPr>
      </p:pic>
      <p:grpSp>
        <p:nvGrpSpPr>
          <p:cNvPr id="5" name="Group 4">
            <a:extLst>
              <a:ext uri="{FF2B5EF4-FFF2-40B4-BE49-F238E27FC236}">
                <a16:creationId xmlns:a16="http://schemas.microsoft.com/office/drawing/2014/main" id="{46B1D7CF-5AE1-FEA7-0F25-634A17FB4007}"/>
              </a:ext>
            </a:extLst>
          </p:cNvPr>
          <p:cNvGrpSpPr/>
          <p:nvPr/>
        </p:nvGrpSpPr>
        <p:grpSpPr>
          <a:xfrm>
            <a:off x="1524001" y="1051013"/>
            <a:ext cx="5760000" cy="104019"/>
            <a:chOff x="1253158" y="1050894"/>
            <a:chExt cx="4853893" cy="73850"/>
          </a:xfrm>
        </p:grpSpPr>
        <p:cxnSp>
          <p:nvCxnSpPr>
            <p:cNvPr id="12" name="Straight Connector 11">
              <a:extLst>
                <a:ext uri="{FF2B5EF4-FFF2-40B4-BE49-F238E27FC236}">
                  <a16:creationId xmlns:a16="http://schemas.microsoft.com/office/drawing/2014/main" id="{4247AD36-4C20-16D7-3A66-EA6C8BA7E35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99C710-0ABA-30B3-BE80-AA98291E855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933659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4" y="272842"/>
            <a:ext cx="5751896" cy="707886"/>
          </a:xfrm>
          <a:prstGeom prst="rect">
            <a:avLst/>
          </a:prstGeom>
          <a:noFill/>
        </p:spPr>
        <p:txBody>
          <a:bodyPr wrap="none" rtlCol="0">
            <a:spAutoFit/>
          </a:bodyPr>
          <a:lstStyle/>
          <a:p>
            <a:pPr>
              <a:defRPr/>
            </a:pPr>
            <a:r>
              <a:rPr lang="en-GB" sz="4000" dirty="0">
                <a:solidFill>
                  <a:schemeClr val="bg1"/>
                </a:solidFill>
                <a:latin typeface="Calibri"/>
              </a:rPr>
              <a:t>Lab 5: Mini-One assembly</a:t>
            </a:r>
          </a:p>
        </p:txBody>
      </p:sp>
      <p:pic>
        <p:nvPicPr>
          <p:cNvPr id="14" name="Picture 13">
            <a:extLst>
              <a:ext uri="{FF2B5EF4-FFF2-40B4-BE49-F238E27FC236}">
                <a16:creationId xmlns:a16="http://schemas.microsoft.com/office/drawing/2014/main" id="{4E368F99-F8E1-491D-9756-5D7335B96F78}"/>
              </a:ext>
            </a:extLst>
          </p:cNvPr>
          <p:cNvPicPr>
            <a:picLocks noChangeAspect="1"/>
          </p:cNvPicPr>
          <p:nvPr/>
        </p:nvPicPr>
        <p:blipFill rotWithShape="1">
          <a:blip r:embed="rId3"/>
          <a:srcRect t="7740"/>
          <a:stretch/>
        </p:blipFill>
        <p:spPr>
          <a:xfrm>
            <a:off x="2935705" y="1188463"/>
            <a:ext cx="6416842" cy="5541577"/>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A9A4F2E5-3BA0-AE11-1847-80519CFDB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3" name="Group 2">
            <a:extLst>
              <a:ext uri="{FF2B5EF4-FFF2-40B4-BE49-F238E27FC236}">
                <a16:creationId xmlns:a16="http://schemas.microsoft.com/office/drawing/2014/main" id="{BB5C876C-7293-1B4F-7457-04289A925BE6}"/>
              </a:ext>
            </a:extLst>
          </p:cNvPr>
          <p:cNvGrpSpPr/>
          <p:nvPr/>
        </p:nvGrpSpPr>
        <p:grpSpPr>
          <a:xfrm>
            <a:off x="1732547" y="970803"/>
            <a:ext cx="5760000" cy="104019"/>
            <a:chOff x="1253158" y="1050894"/>
            <a:chExt cx="4853893" cy="73850"/>
          </a:xfrm>
        </p:grpSpPr>
        <p:cxnSp>
          <p:nvCxnSpPr>
            <p:cNvPr id="4" name="Straight Connector 3">
              <a:extLst>
                <a:ext uri="{FF2B5EF4-FFF2-40B4-BE49-F238E27FC236}">
                  <a16:creationId xmlns:a16="http://schemas.microsoft.com/office/drawing/2014/main" id="{816AFF12-16C2-E1AF-6391-3F4DA907745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064AC4-94C7-0904-9571-0640A375929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571447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4" y="272842"/>
            <a:ext cx="5888150" cy="707886"/>
          </a:xfrm>
          <a:prstGeom prst="rect">
            <a:avLst/>
          </a:prstGeom>
          <a:noFill/>
        </p:spPr>
        <p:txBody>
          <a:bodyPr wrap="none" rtlCol="0">
            <a:spAutoFit/>
          </a:bodyPr>
          <a:lstStyle/>
          <a:p>
            <a:r>
              <a:rPr lang="en-GB" sz="4000" dirty="0">
                <a:solidFill>
                  <a:schemeClr val="bg1"/>
                </a:solidFill>
              </a:rPr>
              <a:t>Electrophoresis – 2 ways</a:t>
            </a:r>
          </a:p>
        </p:txBody>
      </p:sp>
      <p:sp>
        <p:nvSpPr>
          <p:cNvPr id="6" name="Text Placeholder 5">
            <a:extLst>
              <a:ext uri="{FF2B5EF4-FFF2-40B4-BE49-F238E27FC236}">
                <a16:creationId xmlns:a16="http://schemas.microsoft.com/office/drawing/2014/main" id="{1813372A-7EDB-4E9B-AE02-A866BA0367FC}"/>
              </a:ext>
            </a:extLst>
          </p:cNvPr>
          <p:cNvSpPr>
            <a:spLocks noGrp="1"/>
          </p:cNvSpPr>
          <p:nvPr>
            <p:ph type="body" idx="1"/>
          </p:nvPr>
        </p:nvSpPr>
        <p:spPr>
          <a:xfrm>
            <a:off x="1577322" y="1060488"/>
            <a:ext cx="5386917" cy="639762"/>
          </a:xfrm>
        </p:spPr>
        <p:txBody>
          <a:bodyPr>
            <a:normAutofit/>
          </a:bodyPr>
          <a:lstStyle/>
          <a:p>
            <a:r>
              <a:rPr lang="en-GB" sz="2600" dirty="0">
                <a:solidFill>
                  <a:srgbClr val="FFC000"/>
                </a:solidFill>
              </a:rPr>
              <a:t>Tanks &amp; transilluminator (TT)</a:t>
            </a:r>
          </a:p>
        </p:txBody>
      </p:sp>
      <p:sp>
        <p:nvSpPr>
          <p:cNvPr id="13" name="Text Placeholder 12">
            <a:extLst>
              <a:ext uri="{FF2B5EF4-FFF2-40B4-BE49-F238E27FC236}">
                <a16:creationId xmlns:a16="http://schemas.microsoft.com/office/drawing/2014/main" id="{FA786B1B-2819-4D79-A131-208166BA3622}"/>
              </a:ext>
            </a:extLst>
          </p:cNvPr>
          <p:cNvSpPr>
            <a:spLocks noGrp="1"/>
          </p:cNvSpPr>
          <p:nvPr>
            <p:ph type="body" sz="quarter" idx="3"/>
          </p:nvPr>
        </p:nvSpPr>
        <p:spPr>
          <a:xfrm>
            <a:off x="6987173" y="1060488"/>
            <a:ext cx="5389033" cy="639762"/>
          </a:xfrm>
        </p:spPr>
        <p:txBody>
          <a:bodyPr>
            <a:normAutofit/>
          </a:bodyPr>
          <a:lstStyle/>
          <a:p>
            <a:r>
              <a:rPr lang="en-GB" sz="2600" dirty="0">
                <a:solidFill>
                  <a:srgbClr val="FFC000"/>
                </a:solidFill>
              </a:rPr>
              <a:t>Mini-One (MO)</a:t>
            </a:r>
          </a:p>
        </p:txBody>
      </p:sp>
      <p:sp>
        <p:nvSpPr>
          <p:cNvPr id="7" name="Content Placeholder 6">
            <a:extLst>
              <a:ext uri="{FF2B5EF4-FFF2-40B4-BE49-F238E27FC236}">
                <a16:creationId xmlns:a16="http://schemas.microsoft.com/office/drawing/2014/main" id="{BE50FFF6-48BD-4C31-BED7-7F920E5EB06E}"/>
              </a:ext>
            </a:extLst>
          </p:cNvPr>
          <p:cNvSpPr>
            <a:spLocks noGrp="1"/>
          </p:cNvSpPr>
          <p:nvPr>
            <p:ph sz="half" idx="2"/>
          </p:nvPr>
        </p:nvSpPr>
        <p:spPr>
          <a:xfrm>
            <a:off x="1628275" y="1837993"/>
            <a:ext cx="4563979" cy="4594891"/>
          </a:xfrm>
        </p:spPr>
        <p:txBody>
          <a:bodyPr vert="horz" lIns="0" tIns="0" rIns="0" bIns="0" rtlCol="0" anchor="t">
            <a:normAutofit fontScale="92500" lnSpcReduction="10000"/>
          </a:bodyPr>
          <a:lstStyle/>
          <a:p>
            <a:pPr marL="342900" indent="-342900">
              <a:buFont typeface="Arial" panose="020B0604020202020204" pitchFamily="34" charset="0"/>
              <a:buChar char="•"/>
            </a:pPr>
            <a:r>
              <a:rPr lang="en-GB" dirty="0"/>
              <a:t>0.8% gel, 1 x TAE buffer</a:t>
            </a:r>
          </a:p>
          <a:p>
            <a:pPr marL="342900" indent="-342900">
              <a:buFont typeface="Arial" panose="020B0604020202020204" pitchFamily="34" charset="0"/>
              <a:buChar char="•"/>
            </a:pPr>
            <a:r>
              <a:rPr lang="en-GB" dirty="0"/>
              <a:t>30-35 ml agarose for each gel</a:t>
            </a:r>
          </a:p>
          <a:p>
            <a:pPr marL="342900" indent="-342900">
              <a:buFont typeface="Arial" panose="020B0604020202020204" pitchFamily="34" charset="0"/>
              <a:buChar char="•"/>
            </a:pPr>
            <a:r>
              <a:rPr lang="en-GB" dirty="0"/>
              <a:t>200-300 ml buffer needed</a:t>
            </a:r>
          </a:p>
          <a:p>
            <a:pPr marL="342900" indent="-342900">
              <a:buFont typeface="Arial" panose="020B0604020202020204" pitchFamily="34" charset="0"/>
              <a:buChar char="•"/>
            </a:pPr>
            <a:r>
              <a:rPr lang="en-GB" dirty="0"/>
              <a:t>8 or 15 teeth (samples) per gel</a:t>
            </a:r>
          </a:p>
          <a:p>
            <a:pPr marL="342900" indent="-342900">
              <a:buFont typeface="Arial" panose="020B0604020202020204" pitchFamily="34" charset="0"/>
              <a:buChar char="•"/>
            </a:pPr>
            <a:r>
              <a:rPr lang="en-GB" dirty="0"/>
              <a:t>Add LD to samples</a:t>
            </a:r>
          </a:p>
          <a:p>
            <a:pPr marL="342900" indent="-342900">
              <a:buFont typeface="Arial" panose="020B0604020202020204" pitchFamily="34" charset="0"/>
              <a:buChar char="•"/>
            </a:pPr>
            <a:r>
              <a:rPr lang="en-GB" dirty="0"/>
              <a:t>LD – regular</a:t>
            </a:r>
          </a:p>
          <a:p>
            <a:pPr marL="342900" indent="-342900">
              <a:buFont typeface="Arial" panose="020B0604020202020204" pitchFamily="34" charset="0"/>
              <a:buChar char="•"/>
            </a:pPr>
            <a:r>
              <a:rPr lang="en-GB" dirty="0"/>
              <a:t>Load / black card below tank</a:t>
            </a:r>
          </a:p>
          <a:p>
            <a:pPr marL="342900" indent="-342900">
              <a:buFont typeface="Arial" panose="020B0604020202020204" pitchFamily="34" charset="0"/>
              <a:buChar char="•"/>
            </a:pPr>
            <a:r>
              <a:rPr lang="en-GB" dirty="0"/>
              <a:t>Run time: 30-45 min</a:t>
            </a:r>
          </a:p>
          <a:p>
            <a:pPr marL="342900" indent="-342900">
              <a:buFont typeface="Arial" panose="020B0604020202020204" pitchFamily="34" charset="0"/>
              <a:buChar char="•"/>
            </a:pPr>
            <a:r>
              <a:rPr lang="en-GB" dirty="0"/>
              <a:t>Post-stain: 30 min / Gel Red</a:t>
            </a:r>
          </a:p>
          <a:p>
            <a:pPr marL="342900" indent="-342900">
              <a:buFont typeface="Arial" panose="020B0604020202020204" pitchFamily="34" charset="0"/>
              <a:buChar char="•"/>
            </a:pPr>
            <a:r>
              <a:rPr lang="en-GB" dirty="0"/>
              <a:t>Download gel images and share results</a:t>
            </a:r>
          </a:p>
        </p:txBody>
      </p:sp>
      <p:sp>
        <p:nvSpPr>
          <p:cNvPr id="10" name="Content Placeholder 9">
            <a:extLst>
              <a:ext uri="{FF2B5EF4-FFF2-40B4-BE49-F238E27FC236}">
                <a16:creationId xmlns:a16="http://schemas.microsoft.com/office/drawing/2014/main" id="{56D0C4ED-0903-4A6C-81FC-175943B0EE45}"/>
              </a:ext>
            </a:extLst>
          </p:cNvPr>
          <p:cNvSpPr>
            <a:spLocks noGrp="1"/>
          </p:cNvSpPr>
          <p:nvPr>
            <p:ph sz="quarter" idx="4"/>
          </p:nvPr>
        </p:nvSpPr>
        <p:spPr>
          <a:xfrm>
            <a:off x="6939047" y="1837992"/>
            <a:ext cx="4838215" cy="4594891"/>
          </a:xfrm>
        </p:spPr>
        <p:txBody>
          <a:bodyPr vert="horz" lIns="0" tIns="0" rIns="0" bIns="0" rtlCol="0" anchor="t">
            <a:normAutofit fontScale="92500" lnSpcReduction="10000"/>
          </a:bodyPr>
          <a:lstStyle/>
          <a:p>
            <a:pPr marL="342900" indent="-342900">
              <a:buFont typeface="Arial" panose="020B0604020202020204" pitchFamily="34" charset="0"/>
              <a:buChar char="•"/>
            </a:pPr>
            <a:r>
              <a:rPr lang="en-GB" dirty="0"/>
              <a:t>0.8% gel, 1 x TAE buffer</a:t>
            </a:r>
          </a:p>
          <a:p>
            <a:pPr marL="342900" indent="-342900">
              <a:buFont typeface="Arial" panose="020B0604020202020204" pitchFamily="34" charset="0"/>
              <a:buChar char="•"/>
            </a:pPr>
            <a:r>
              <a:rPr lang="en-GB" dirty="0"/>
              <a:t>11 ml agarose for each gel</a:t>
            </a:r>
          </a:p>
          <a:p>
            <a:pPr marL="342900" indent="-342900">
              <a:buFont typeface="Arial" panose="020B0604020202020204" pitchFamily="34" charset="0"/>
              <a:buChar char="•"/>
            </a:pPr>
            <a:r>
              <a:rPr lang="en-GB" dirty="0"/>
              <a:t>135 ml buffer needed </a:t>
            </a:r>
          </a:p>
          <a:p>
            <a:pPr marL="342900" indent="-342900">
              <a:buFont typeface="Arial" panose="020B0604020202020204" pitchFamily="34" charset="0"/>
              <a:buChar char="•"/>
            </a:pPr>
            <a:r>
              <a:rPr lang="en-GB" dirty="0"/>
              <a:t>6 or 9 teeth (samples) per gel</a:t>
            </a:r>
          </a:p>
          <a:p>
            <a:pPr marL="342900" indent="-342900">
              <a:buFont typeface="Arial" panose="020B0604020202020204" pitchFamily="34" charset="0"/>
              <a:buChar char="•"/>
            </a:pPr>
            <a:r>
              <a:rPr lang="en-GB" dirty="0"/>
              <a:t>Add LD to samples</a:t>
            </a:r>
          </a:p>
          <a:p>
            <a:pPr marL="342900" indent="-342900">
              <a:buFont typeface="Arial" panose="020B0604020202020204" pitchFamily="34" charset="0"/>
              <a:buChar char="•"/>
            </a:pPr>
            <a:r>
              <a:rPr lang="en-GB" dirty="0"/>
              <a:t>Ensure LD contains </a:t>
            </a:r>
            <a:r>
              <a:rPr lang="en-GB" u="sng" dirty="0"/>
              <a:t>Gel Green</a:t>
            </a:r>
          </a:p>
          <a:p>
            <a:pPr marL="342900" indent="-342900">
              <a:buFont typeface="Arial" panose="020B0604020202020204" pitchFamily="34" charset="0"/>
              <a:buChar char="•"/>
            </a:pPr>
            <a:r>
              <a:rPr lang="en-GB" dirty="0"/>
              <a:t>Load under blue light</a:t>
            </a:r>
          </a:p>
          <a:p>
            <a:pPr marL="342900" indent="-342900">
              <a:buFont typeface="Arial" panose="020B0604020202020204" pitchFamily="34" charset="0"/>
              <a:buChar char="•"/>
            </a:pPr>
            <a:r>
              <a:rPr lang="en-GB" dirty="0"/>
              <a:t>Run ‘live’ : 20-30 min</a:t>
            </a:r>
          </a:p>
          <a:p>
            <a:pPr marL="342900" indent="-342900">
              <a:buFont typeface="Arial" panose="020B0604020202020204" pitchFamily="34" charset="0"/>
              <a:buChar char="•"/>
            </a:pPr>
            <a:r>
              <a:rPr lang="en-GB" dirty="0"/>
              <a:t>No post-stain required</a:t>
            </a:r>
          </a:p>
          <a:p>
            <a:pPr marL="342900" indent="-342900">
              <a:buFont typeface="Arial" panose="020B0604020202020204" pitchFamily="34" charset="0"/>
              <a:buChar char="•"/>
            </a:pPr>
            <a:r>
              <a:rPr lang="en-GB" dirty="0"/>
              <a:t>Result recorded directly by students on smartphone</a:t>
            </a:r>
          </a:p>
        </p:txBody>
      </p:sp>
      <p:pic>
        <p:nvPicPr>
          <p:cNvPr id="2" name="Picture 1" descr="A black and white sign with white text&#10;&#10;AI-generated content may be incorrect.">
            <a:extLst>
              <a:ext uri="{FF2B5EF4-FFF2-40B4-BE49-F238E27FC236}">
                <a16:creationId xmlns:a16="http://schemas.microsoft.com/office/drawing/2014/main" id="{73B21E8A-AC82-314F-F4C5-31B0293CA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A404E127-05A1-4DC9-9C57-55074B7AC46D}"/>
              </a:ext>
            </a:extLst>
          </p:cNvPr>
          <p:cNvGrpSpPr/>
          <p:nvPr/>
        </p:nvGrpSpPr>
        <p:grpSpPr>
          <a:xfrm>
            <a:off x="1732547" y="970803"/>
            <a:ext cx="6120000" cy="104019"/>
            <a:chOff x="1253158" y="1050894"/>
            <a:chExt cx="4853893" cy="73850"/>
          </a:xfrm>
        </p:grpSpPr>
        <p:cxnSp>
          <p:nvCxnSpPr>
            <p:cNvPr id="9" name="Straight Connector 8">
              <a:extLst>
                <a:ext uri="{FF2B5EF4-FFF2-40B4-BE49-F238E27FC236}">
                  <a16:creationId xmlns:a16="http://schemas.microsoft.com/office/drawing/2014/main" id="{8E644988-161F-78D3-17E4-34DCA31A266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AEF79A-9AA2-92C2-619D-BD8D9CB4542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891240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5" y="272842"/>
            <a:ext cx="5277663" cy="707886"/>
          </a:xfrm>
          <a:prstGeom prst="rect">
            <a:avLst/>
          </a:prstGeom>
          <a:noFill/>
        </p:spPr>
        <p:txBody>
          <a:bodyPr wrap="square" rtlCol="0">
            <a:spAutoFit/>
          </a:bodyPr>
          <a:lstStyle/>
          <a:p>
            <a:pPr>
              <a:defRPr/>
            </a:pPr>
            <a:r>
              <a:rPr lang="en-GB" sz="4000" dirty="0">
                <a:solidFill>
                  <a:schemeClr val="bg1"/>
                </a:solidFill>
                <a:latin typeface="+mj-lt"/>
              </a:rPr>
              <a:t>Current</a:t>
            </a:r>
            <a:r>
              <a:rPr lang="en-GB" sz="4000" dirty="0">
                <a:solidFill>
                  <a:schemeClr val="bg1"/>
                </a:solidFill>
                <a:latin typeface="Calibri"/>
              </a:rPr>
              <a:t> DNA Stains</a:t>
            </a:r>
          </a:p>
        </p:txBody>
      </p:sp>
      <p:sp>
        <p:nvSpPr>
          <p:cNvPr id="6" name="Text Placeholder 5">
            <a:extLst>
              <a:ext uri="{FF2B5EF4-FFF2-40B4-BE49-F238E27FC236}">
                <a16:creationId xmlns:a16="http://schemas.microsoft.com/office/drawing/2014/main" id="{1813372A-7EDB-4E9B-AE02-A866BA0367FC}"/>
              </a:ext>
            </a:extLst>
          </p:cNvPr>
          <p:cNvSpPr>
            <a:spLocks noGrp="1"/>
          </p:cNvSpPr>
          <p:nvPr>
            <p:ph type="body" idx="1"/>
          </p:nvPr>
        </p:nvSpPr>
        <p:spPr>
          <a:xfrm>
            <a:off x="609599" y="1357022"/>
            <a:ext cx="5386917" cy="416959"/>
          </a:xfrm>
        </p:spPr>
        <p:txBody>
          <a:bodyPr>
            <a:normAutofit lnSpcReduction="10000"/>
          </a:bodyPr>
          <a:lstStyle/>
          <a:p>
            <a:r>
              <a:rPr lang="en-GB" sz="2800" dirty="0"/>
              <a:t>Gel Red (used in TT)</a:t>
            </a:r>
          </a:p>
        </p:txBody>
      </p:sp>
      <p:sp>
        <p:nvSpPr>
          <p:cNvPr id="13" name="Text Placeholder 12">
            <a:extLst>
              <a:ext uri="{FF2B5EF4-FFF2-40B4-BE49-F238E27FC236}">
                <a16:creationId xmlns:a16="http://schemas.microsoft.com/office/drawing/2014/main" id="{FA786B1B-2819-4D79-A131-208166BA3622}"/>
              </a:ext>
            </a:extLst>
          </p:cNvPr>
          <p:cNvSpPr>
            <a:spLocks noGrp="1"/>
          </p:cNvSpPr>
          <p:nvPr>
            <p:ph type="body" sz="quarter" idx="3"/>
          </p:nvPr>
        </p:nvSpPr>
        <p:spPr>
          <a:xfrm>
            <a:off x="6193368" y="1326300"/>
            <a:ext cx="5389033" cy="416959"/>
          </a:xfrm>
        </p:spPr>
        <p:txBody>
          <a:bodyPr>
            <a:normAutofit lnSpcReduction="10000"/>
          </a:bodyPr>
          <a:lstStyle/>
          <a:p>
            <a:r>
              <a:rPr lang="en-GB" sz="2800" dirty="0"/>
              <a:t>Gel Green (used in MO)</a:t>
            </a:r>
          </a:p>
        </p:txBody>
      </p:sp>
      <p:sp>
        <p:nvSpPr>
          <p:cNvPr id="5" name="Content Placeholder 4">
            <a:extLst>
              <a:ext uri="{FF2B5EF4-FFF2-40B4-BE49-F238E27FC236}">
                <a16:creationId xmlns:a16="http://schemas.microsoft.com/office/drawing/2014/main" id="{4F08AF6C-96CA-9092-0B23-76F44C9B63CC}"/>
              </a:ext>
            </a:extLst>
          </p:cNvPr>
          <p:cNvSpPr>
            <a:spLocks noGrp="1"/>
          </p:cNvSpPr>
          <p:nvPr>
            <p:ph sz="half" idx="2"/>
          </p:nvPr>
        </p:nvSpPr>
        <p:spPr>
          <a:xfrm>
            <a:off x="609600" y="1870077"/>
            <a:ext cx="5386917" cy="3951288"/>
          </a:xfrm>
        </p:spPr>
        <p:txBody>
          <a:bodyPr>
            <a:normAutofit lnSpcReduction="10000"/>
          </a:bodyPr>
          <a:lstStyle/>
          <a:p>
            <a:pPr algn="l"/>
            <a:r>
              <a:rPr lang="en-GB" sz="2100" dirty="0" err="1">
                <a:latin typeface="Calibri" panose="020F0502020204030204" pitchFamily="34" charset="0"/>
                <a:cs typeface="Calibri" panose="020F0502020204030204" pitchFamily="34" charset="0"/>
              </a:rPr>
              <a:t>GelRed</a:t>
            </a:r>
            <a:r>
              <a:rPr lang="en-GB" sz="2100" dirty="0">
                <a:latin typeface="Calibri" panose="020F0502020204030204" pitchFamily="34" charset="0"/>
                <a:cs typeface="Calibri" panose="020F0502020204030204" pitchFamily="34" charset="0"/>
              </a:rPr>
              <a:t>® is an ultra sensitive, extremely stable and environmentally safe fluorescent nucleic acid dye designed to replace the highly toxic ethidium bromide (EtBr) for staining dsDNA, ssDNA or RNA in agarose gels or polyacrylamide gels.</a:t>
            </a:r>
          </a:p>
          <a:p>
            <a:pPr algn="l">
              <a:buFont typeface="Arial" panose="020B0604020202020204" pitchFamily="34" charset="0"/>
              <a:buChar char="•"/>
            </a:pPr>
            <a:r>
              <a:rPr lang="en-GB" sz="2100" dirty="0">
                <a:latin typeface="Calibri" panose="020F0502020204030204" pitchFamily="34" charset="0"/>
                <a:cs typeface="Calibri" panose="020F0502020204030204" pitchFamily="34" charset="0"/>
              </a:rPr>
              <a:t>Safer than EtBr: non-mutagenic and non-hazardous for disposal</a:t>
            </a:r>
          </a:p>
          <a:p>
            <a:pPr algn="l">
              <a:buFont typeface="Arial" panose="020B0604020202020204" pitchFamily="34" charset="0"/>
              <a:buChar char="•"/>
            </a:pPr>
            <a:r>
              <a:rPr lang="en-GB" sz="2100" dirty="0">
                <a:latin typeface="Calibri" panose="020F0502020204030204" pitchFamily="34" charset="0"/>
                <a:cs typeface="Calibri" panose="020F0502020204030204" pitchFamily="34" charset="0"/>
              </a:rPr>
              <a:t>Much more sensitive than EtBr and SYBR® Safe</a:t>
            </a:r>
          </a:p>
          <a:p>
            <a:pPr algn="l">
              <a:buFont typeface="Arial" panose="020B0604020202020204" pitchFamily="34" charset="0"/>
              <a:buChar char="•"/>
            </a:pPr>
            <a:r>
              <a:rPr lang="en-GB" sz="2100" dirty="0">
                <a:latin typeface="Calibri" panose="020F0502020204030204" pitchFamily="34" charset="0"/>
                <a:cs typeface="Calibri" panose="020F0502020204030204" pitchFamily="34" charset="0"/>
              </a:rPr>
              <a:t>Stable at room temperature and microwavable</a:t>
            </a:r>
          </a:p>
          <a:p>
            <a:pPr algn="l">
              <a:buFont typeface="Arial" panose="020B0604020202020204" pitchFamily="34" charset="0"/>
              <a:buChar char="•"/>
            </a:pPr>
            <a:r>
              <a:rPr lang="en-GB" sz="2100" dirty="0">
                <a:latin typeface="Calibri" panose="020F0502020204030204" pitchFamily="34" charset="0"/>
                <a:cs typeface="Calibri" panose="020F0502020204030204" pitchFamily="34" charset="0"/>
              </a:rPr>
              <a:t>Simple precast or post-electrophoresis gel staining, no </a:t>
            </a:r>
            <a:r>
              <a:rPr lang="en-GB" sz="2100" dirty="0" err="1">
                <a:latin typeface="Calibri" panose="020F0502020204030204" pitchFamily="34" charset="0"/>
                <a:cs typeface="Calibri" panose="020F0502020204030204" pitchFamily="34" charset="0"/>
              </a:rPr>
              <a:t>destaining</a:t>
            </a:r>
            <a:endParaRPr lang="en-GB" sz="2100" dirty="0">
              <a:latin typeface="Calibri" panose="020F0502020204030204" pitchFamily="34" charset="0"/>
              <a:cs typeface="Calibri" panose="020F0502020204030204" pitchFamily="34" charset="0"/>
            </a:endParaRPr>
          </a:p>
          <a:p>
            <a:endParaRPr lang="en-GB" dirty="0"/>
          </a:p>
        </p:txBody>
      </p:sp>
      <p:sp>
        <p:nvSpPr>
          <p:cNvPr id="12" name="Content Placeholder 11">
            <a:extLst>
              <a:ext uri="{FF2B5EF4-FFF2-40B4-BE49-F238E27FC236}">
                <a16:creationId xmlns:a16="http://schemas.microsoft.com/office/drawing/2014/main" id="{7B93CDD7-F65D-C95F-3C3E-BE60D1B703A5}"/>
              </a:ext>
            </a:extLst>
          </p:cNvPr>
          <p:cNvSpPr>
            <a:spLocks noGrp="1"/>
          </p:cNvSpPr>
          <p:nvPr>
            <p:ph sz="quarter" idx="4"/>
          </p:nvPr>
        </p:nvSpPr>
        <p:spPr>
          <a:xfrm>
            <a:off x="6193368" y="1870077"/>
            <a:ext cx="5389033" cy="3951288"/>
          </a:xfrm>
        </p:spPr>
        <p:txBody>
          <a:bodyPr>
            <a:normAutofit lnSpcReduction="10000"/>
          </a:bodyPr>
          <a:lstStyle/>
          <a:p>
            <a:pPr algn="l"/>
            <a:r>
              <a:rPr lang="en-GB" sz="2100" dirty="0" err="1">
                <a:latin typeface="Calibri" panose="020F0502020204030204" pitchFamily="34" charset="0"/>
                <a:cs typeface="Calibri" panose="020F0502020204030204" pitchFamily="34" charset="0"/>
              </a:rPr>
              <a:t>GelGreen</a:t>
            </a:r>
            <a:r>
              <a:rPr lang="en-GB" sz="2100" dirty="0">
                <a:latin typeface="Calibri" panose="020F0502020204030204" pitchFamily="34" charset="0"/>
                <a:cs typeface="Calibri" panose="020F0502020204030204" pitchFamily="34" charset="0"/>
              </a:rPr>
              <a:t>® is a highly sensitive, stable and environmentally safe, green fluorescent nucleic acid stain</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Non-mutagenic - at concentrations relevant to nucleic acid gel staining</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Non-cytotoxic - at concentrations relevant to nucleic acid gel staining</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Cell membrane </a:t>
            </a:r>
            <a:r>
              <a:rPr lang="en-GB" sz="2100" dirty="0" err="1">
                <a:latin typeface="Calibri" panose="020F0502020204030204" pitchFamily="34" charset="0"/>
                <a:cs typeface="Calibri" panose="020F0502020204030204" pitchFamily="34" charset="0"/>
              </a:rPr>
              <a:t>impermeability</a:t>
            </a:r>
            <a:r>
              <a:rPr lang="en-GB" sz="2100" dirty="0">
                <a:latin typeface="Calibri" panose="020F0502020204030204" pitchFamily="34" charset="0"/>
                <a:cs typeface="Calibri" panose="020F0502020204030204" pitchFamily="34" charset="0"/>
              </a:rPr>
              <a:t> for true safety</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Impenetrable to latex gloves</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Very photostable - use under normal room light</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Hydrolytically stable</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Microwaveable</a:t>
            </a:r>
            <a:br>
              <a:rPr lang="en-GB" b="0" i="0" dirty="0">
                <a:effectLst/>
                <a:latin typeface="Open Sans" panose="020B0606030504020204" pitchFamily="34" charset="0"/>
              </a:rPr>
            </a:br>
            <a:endParaRPr lang="en-GB" dirty="0"/>
          </a:p>
        </p:txBody>
      </p:sp>
      <p:pic>
        <p:nvPicPr>
          <p:cNvPr id="14" name="Picture 13">
            <a:extLst>
              <a:ext uri="{FF2B5EF4-FFF2-40B4-BE49-F238E27FC236}">
                <a16:creationId xmlns:a16="http://schemas.microsoft.com/office/drawing/2014/main" id="{5C32F0FA-C737-91A5-B501-E633A1B92F5E}"/>
              </a:ext>
            </a:extLst>
          </p:cNvPr>
          <p:cNvPicPr>
            <a:picLocks noChangeAspect="1"/>
          </p:cNvPicPr>
          <p:nvPr/>
        </p:nvPicPr>
        <p:blipFill>
          <a:blip r:embed="rId3"/>
          <a:stretch>
            <a:fillRect/>
          </a:stretch>
        </p:blipFill>
        <p:spPr>
          <a:xfrm>
            <a:off x="8946835" y="4896991"/>
            <a:ext cx="1891764" cy="1715570"/>
          </a:xfrm>
          <a:prstGeom prst="rect">
            <a:avLst/>
          </a:prstGeom>
        </p:spPr>
      </p:pic>
      <p:sp>
        <p:nvSpPr>
          <p:cNvPr id="17" name="TextBox 16">
            <a:extLst>
              <a:ext uri="{FF2B5EF4-FFF2-40B4-BE49-F238E27FC236}">
                <a16:creationId xmlns:a16="http://schemas.microsoft.com/office/drawing/2014/main" id="{8B4B437F-E8EA-92CD-1531-84A279DBE120}"/>
              </a:ext>
            </a:extLst>
          </p:cNvPr>
          <p:cNvSpPr txBox="1"/>
          <p:nvPr/>
        </p:nvSpPr>
        <p:spPr>
          <a:xfrm>
            <a:off x="2567608" y="6126162"/>
            <a:ext cx="5751427" cy="369332"/>
          </a:xfrm>
          <a:prstGeom prst="rect">
            <a:avLst/>
          </a:prstGeom>
          <a:solidFill>
            <a:srgbClr val="FFFF00"/>
          </a:solidFill>
          <a:ln>
            <a:solidFill>
              <a:schemeClr val="tx1"/>
            </a:solidFill>
          </a:ln>
        </p:spPr>
        <p:txBody>
          <a:bodyPr wrap="square">
            <a:spAutoFit/>
          </a:bodyPr>
          <a:lstStyle/>
          <a:p>
            <a:pPr>
              <a:defRPr/>
            </a:pPr>
            <a:r>
              <a:rPr lang="en-GB" dirty="0">
                <a:solidFill>
                  <a:prstClr val="black"/>
                </a:solidFill>
                <a:latin typeface="+mj-lt"/>
              </a:rPr>
              <a:t>Remember gloves and goggles when using the stains</a:t>
            </a:r>
          </a:p>
        </p:txBody>
      </p:sp>
      <p:pic>
        <p:nvPicPr>
          <p:cNvPr id="18" name="Picture 17" descr="Icon&#10;&#10;Description automatically generated">
            <a:extLst>
              <a:ext uri="{FF2B5EF4-FFF2-40B4-BE49-F238E27FC236}">
                <a16:creationId xmlns:a16="http://schemas.microsoft.com/office/drawing/2014/main" id="{FF106CA1-3739-7605-46CB-FE8A82E2B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626" y="5776453"/>
            <a:ext cx="942974" cy="942974"/>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51DFBEA0-7F12-67A3-F3B4-F871C8EF8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0F161C74-8A7A-A494-E3CC-48C2D3857B8A}"/>
              </a:ext>
            </a:extLst>
          </p:cNvPr>
          <p:cNvGrpSpPr/>
          <p:nvPr/>
        </p:nvGrpSpPr>
        <p:grpSpPr>
          <a:xfrm>
            <a:off x="1732547" y="970803"/>
            <a:ext cx="4320000" cy="104019"/>
            <a:chOff x="1253158" y="1050894"/>
            <a:chExt cx="4853893" cy="73850"/>
          </a:xfrm>
        </p:grpSpPr>
        <p:cxnSp>
          <p:nvCxnSpPr>
            <p:cNvPr id="9" name="Straight Connector 8">
              <a:extLst>
                <a:ext uri="{FF2B5EF4-FFF2-40B4-BE49-F238E27FC236}">
                  <a16:creationId xmlns:a16="http://schemas.microsoft.com/office/drawing/2014/main" id="{3C6C7A9F-C873-8370-E7F2-62158BBFF85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22F6FB-33D3-A981-A97C-66AF7A8C4A2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88432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5" y="272842"/>
            <a:ext cx="5277663" cy="769441"/>
          </a:xfrm>
          <a:prstGeom prst="rect">
            <a:avLst/>
          </a:prstGeom>
          <a:noFill/>
        </p:spPr>
        <p:txBody>
          <a:bodyPr wrap="square" rtlCol="0">
            <a:spAutoFit/>
          </a:bodyPr>
          <a:lstStyle/>
          <a:p>
            <a:pPr>
              <a:defRPr/>
            </a:pPr>
            <a:r>
              <a:rPr lang="en-GB" sz="4400" dirty="0">
                <a:solidFill>
                  <a:schemeClr val="bg1"/>
                </a:solidFill>
                <a:latin typeface="+mj-lt"/>
              </a:rPr>
              <a:t>Current DNA Stains</a:t>
            </a:r>
          </a:p>
        </p:txBody>
      </p:sp>
      <p:sp>
        <p:nvSpPr>
          <p:cNvPr id="6" name="Text Placeholder 5">
            <a:extLst>
              <a:ext uri="{FF2B5EF4-FFF2-40B4-BE49-F238E27FC236}">
                <a16:creationId xmlns:a16="http://schemas.microsoft.com/office/drawing/2014/main" id="{1813372A-7EDB-4E9B-AE02-A866BA0367FC}"/>
              </a:ext>
            </a:extLst>
          </p:cNvPr>
          <p:cNvSpPr>
            <a:spLocks noGrp="1"/>
          </p:cNvSpPr>
          <p:nvPr>
            <p:ph type="body" idx="1"/>
          </p:nvPr>
        </p:nvSpPr>
        <p:spPr>
          <a:xfrm>
            <a:off x="3004936" y="5658941"/>
            <a:ext cx="4040188" cy="639762"/>
          </a:xfrm>
        </p:spPr>
        <p:txBody>
          <a:bodyPr/>
          <a:lstStyle/>
          <a:p>
            <a:r>
              <a:rPr lang="en-GB" dirty="0"/>
              <a:t>Gel Red (used in TT)</a:t>
            </a:r>
          </a:p>
        </p:txBody>
      </p:sp>
      <p:sp>
        <p:nvSpPr>
          <p:cNvPr id="13" name="Text Placeholder 12">
            <a:extLst>
              <a:ext uri="{FF2B5EF4-FFF2-40B4-BE49-F238E27FC236}">
                <a16:creationId xmlns:a16="http://schemas.microsoft.com/office/drawing/2014/main" id="{FA786B1B-2819-4D79-A131-208166BA3622}"/>
              </a:ext>
            </a:extLst>
          </p:cNvPr>
          <p:cNvSpPr>
            <a:spLocks noGrp="1"/>
          </p:cNvSpPr>
          <p:nvPr>
            <p:ph type="body" sz="quarter" idx="3"/>
          </p:nvPr>
        </p:nvSpPr>
        <p:spPr>
          <a:xfrm>
            <a:off x="6917769" y="5658941"/>
            <a:ext cx="4041775" cy="639762"/>
          </a:xfrm>
        </p:spPr>
        <p:txBody>
          <a:bodyPr/>
          <a:lstStyle/>
          <a:p>
            <a:r>
              <a:rPr lang="en-GB" dirty="0"/>
              <a:t>Gel Green (used in MO)</a:t>
            </a:r>
          </a:p>
        </p:txBody>
      </p:sp>
      <p:sp>
        <p:nvSpPr>
          <p:cNvPr id="12" name="Content Placeholder 11">
            <a:extLst>
              <a:ext uri="{FF2B5EF4-FFF2-40B4-BE49-F238E27FC236}">
                <a16:creationId xmlns:a16="http://schemas.microsoft.com/office/drawing/2014/main" id="{7B93CDD7-F65D-C95F-3C3E-BE60D1B703A5}"/>
              </a:ext>
            </a:extLst>
          </p:cNvPr>
          <p:cNvSpPr>
            <a:spLocks noGrp="1"/>
          </p:cNvSpPr>
          <p:nvPr>
            <p:ph sz="quarter" idx="4"/>
          </p:nvPr>
        </p:nvSpPr>
        <p:spPr/>
        <p:txBody>
          <a:bodyPr>
            <a:normAutofit/>
          </a:bodyPr>
          <a:lstStyle/>
          <a:p>
            <a:br>
              <a:rPr lang="en-GB" b="0" i="0" dirty="0">
                <a:solidFill>
                  <a:srgbClr val="000000"/>
                </a:solidFill>
                <a:effectLst/>
                <a:latin typeface="Open Sans" panose="020B0606030504020204" pitchFamily="34" charset="0"/>
              </a:rPr>
            </a:br>
            <a:endParaRPr lang="en-GB" dirty="0"/>
          </a:p>
        </p:txBody>
      </p:sp>
      <p:pic>
        <p:nvPicPr>
          <p:cNvPr id="17" name="Content Placeholder 16" descr="A picture containing screenshot, colorfulness, text&#10;&#10;Description automatically generated">
            <a:extLst>
              <a:ext uri="{FF2B5EF4-FFF2-40B4-BE49-F238E27FC236}">
                <a16:creationId xmlns:a16="http://schemas.microsoft.com/office/drawing/2014/main" id="{42667E5D-389A-C627-2BAB-E45B43296F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99404" y="1453274"/>
            <a:ext cx="4819600" cy="4337640"/>
          </a:xfrm>
        </p:spPr>
      </p:pic>
      <p:sp>
        <p:nvSpPr>
          <p:cNvPr id="18" name="TextBox 17">
            <a:extLst>
              <a:ext uri="{FF2B5EF4-FFF2-40B4-BE49-F238E27FC236}">
                <a16:creationId xmlns:a16="http://schemas.microsoft.com/office/drawing/2014/main" id="{FE3FE951-7AFA-F27D-D19D-6AB63DF58086}"/>
              </a:ext>
            </a:extLst>
          </p:cNvPr>
          <p:cNvSpPr txBox="1"/>
          <p:nvPr/>
        </p:nvSpPr>
        <p:spPr>
          <a:xfrm>
            <a:off x="2855640" y="6471244"/>
            <a:ext cx="8363272" cy="246221"/>
          </a:xfrm>
          <a:prstGeom prst="rect">
            <a:avLst/>
          </a:prstGeom>
          <a:noFill/>
        </p:spPr>
        <p:txBody>
          <a:bodyPr wrap="square" rtlCol="0">
            <a:spAutoFit/>
          </a:bodyPr>
          <a:lstStyle/>
          <a:p>
            <a:r>
              <a:rPr lang="en-GB" sz="1000" dirty="0">
                <a:hlinkClick r:id="rId4"/>
              </a:rPr>
              <a:t>Image c/o VWR - https://uk.vwr.com/store/product/826590/gelredtm-and-gelgreentm-nucleic-acid-gel-stains</a:t>
            </a:r>
            <a:r>
              <a:rPr lang="en-GB" sz="1000" dirty="0"/>
              <a:t> </a:t>
            </a:r>
          </a:p>
        </p:txBody>
      </p:sp>
      <p:pic>
        <p:nvPicPr>
          <p:cNvPr id="2" name="Picture 1" descr="A black and white sign with white text&#10;&#10;AI-generated content may be incorrect.">
            <a:extLst>
              <a:ext uri="{FF2B5EF4-FFF2-40B4-BE49-F238E27FC236}">
                <a16:creationId xmlns:a16="http://schemas.microsoft.com/office/drawing/2014/main" id="{286D84C7-23A4-F3D6-6568-92EC471EC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C4EAFACB-6B74-9D6C-EF00-BCF1823AF49E}"/>
              </a:ext>
            </a:extLst>
          </p:cNvPr>
          <p:cNvGrpSpPr/>
          <p:nvPr/>
        </p:nvGrpSpPr>
        <p:grpSpPr>
          <a:xfrm>
            <a:off x="1732547" y="970803"/>
            <a:ext cx="5040000" cy="104019"/>
            <a:chOff x="1253158" y="1050894"/>
            <a:chExt cx="4853893" cy="73850"/>
          </a:xfrm>
        </p:grpSpPr>
        <p:cxnSp>
          <p:nvCxnSpPr>
            <p:cNvPr id="7" name="Straight Connector 6">
              <a:extLst>
                <a:ext uri="{FF2B5EF4-FFF2-40B4-BE49-F238E27FC236}">
                  <a16:creationId xmlns:a16="http://schemas.microsoft.com/office/drawing/2014/main" id="{1DE12DFF-E3F2-1A31-3776-0F17C687355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F14E39-9941-27AC-97C8-BDC3D1CF731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775068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4" y="272842"/>
            <a:ext cx="3664786" cy="707886"/>
          </a:xfrm>
          <a:prstGeom prst="rect">
            <a:avLst/>
          </a:prstGeom>
          <a:noFill/>
        </p:spPr>
        <p:txBody>
          <a:bodyPr wrap="none" rtlCol="0">
            <a:spAutoFit/>
          </a:bodyPr>
          <a:lstStyle/>
          <a:p>
            <a:r>
              <a:rPr lang="en-GB" sz="4000" dirty="0">
                <a:solidFill>
                  <a:schemeClr val="bg1"/>
                </a:solidFill>
              </a:rPr>
              <a:t>Before Loading</a:t>
            </a:r>
          </a:p>
        </p:txBody>
      </p:sp>
      <p:sp>
        <p:nvSpPr>
          <p:cNvPr id="21" name="Content Placeholder 2">
            <a:extLst>
              <a:ext uri="{FF2B5EF4-FFF2-40B4-BE49-F238E27FC236}">
                <a16:creationId xmlns:a16="http://schemas.microsoft.com/office/drawing/2014/main" id="{8873ED6A-09C7-4F0E-9CBE-063CC6B1AB0D}"/>
              </a:ext>
            </a:extLst>
          </p:cNvPr>
          <p:cNvSpPr>
            <a:spLocks noGrp="1"/>
          </p:cNvSpPr>
          <p:nvPr>
            <p:ph sz="half" idx="1"/>
          </p:nvPr>
        </p:nvSpPr>
        <p:spPr>
          <a:xfrm>
            <a:off x="1676402" y="1327487"/>
            <a:ext cx="4038600" cy="4525963"/>
          </a:xfrm>
        </p:spPr>
        <p:txBody>
          <a:bodyPr vert="horz" lIns="0" tIns="0" rIns="0" bIns="0" rtlCol="0" anchor="t">
            <a:noAutofit/>
          </a:bodyPr>
          <a:lstStyle/>
          <a:p>
            <a:pPr marL="228600" indent="-228600">
              <a:buFontTx/>
              <a:buChar char="-"/>
            </a:pPr>
            <a:r>
              <a:rPr lang="en-GB" altLang="en-US" sz="1300" dirty="0"/>
              <a:t>Remove the masking tape from the ends of your gel tray</a:t>
            </a:r>
            <a:endParaRPr lang="en-GB" altLang="en-US" sz="1300" dirty="0">
              <a:cs typeface="Arial" panose="020B0604020202020204"/>
            </a:endParaRPr>
          </a:p>
          <a:p>
            <a:pPr marL="228600" indent="-228600">
              <a:buFontTx/>
              <a:buChar char="-"/>
            </a:pPr>
            <a:r>
              <a:rPr lang="en-GB" altLang="en-US" sz="1300" dirty="0"/>
              <a:t>Place the gel, and its casting tray, into the electrophoresis tank. The wells should be at the black (negative end), as DNA is negatively charged and will run towards the red (positive) end.</a:t>
            </a:r>
          </a:p>
          <a:p>
            <a:pPr marL="228600" indent="-228600">
              <a:buFontTx/>
              <a:buChar char="-"/>
            </a:pPr>
            <a:r>
              <a:rPr lang="en-GB" altLang="en-US" sz="1300" dirty="0"/>
              <a:t>Make sure that the open end of the wells is facing upwards to receive the samples</a:t>
            </a:r>
          </a:p>
          <a:p>
            <a:pPr marL="228600" indent="-228600">
              <a:buFontTx/>
              <a:buChar char="-"/>
            </a:pPr>
            <a:r>
              <a:rPr lang="en-GB" altLang="en-US" sz="1300" dirty="0"/>
              <a:t>Submerge the gel in 1X TAE buffer (this contains the ions needed for electrophoresis). There needs to be 1-2 mm of buffer over the top of the gel. Too much and the current will go through the buffer and not the gel! Pour buffer onto the gel until just after the well dimples disappear.</a:t>
            </a:r>
          </a:p>
          <a:p>
            <a:pPr marL="228600" indent="-228600">
              <a:buFontTx/>
              <a:buChar char="-"/>
            </a:pPr>
            <a:r>
              <a:rPr lang="en-GB" altLang="en-US" sz="1300" dirty="0"/>
              <a:t>Remove the comb from your agarose gel by lifting it directly upwards. The comb will create some suction, so it needs a gentle, but consistent upwards pressure.</a:t>
            </a:r>
          </a:p>
          <a:p>
            <a:pPr marL="228600" indent="-228600">
              <a:buFontTx/>
              <a:buChar char="-"/>
            </a:pPr>
            <a:r>
              <a:rPr lang="en-GB" altLang="en-US" sz="1300" dirty="0"/>
              <a:t>Place a black sheet under the wells to make them more visible</a:t>
            </a:r>
          </a:p>
          <a:p>
            <a:pPr marL="228600" indent="-228600">
              <a:buFontTx/>
              <a:buChar char="-"/>
            </a:pPr>
            <a:endParaRPr lang="en-GB" altLang="en-US" sz="1200" dirty="0"/>
          </a:p>
          <a:p>
            <a:pPr marL="228600" indent="-228600">
              <a:buFontTx/>
              <a:buChar char="-"/>
            </a:pPr>
            <a:endParaRPr lang="en-GB" altLang="en-US" sz="1200" dirty="0"/>
          </a:p>
          <a:p>
            <a:endParaRPr lang="en-US" sz="1200" dirty="0"/>
          </a:p>
        </p:txBody>
      </p:sp>
      <p:sp>
        <p:nvSpPr>
          <p:cNvPr id="22" name="Content Placeholder 3">
            <a:extLst>
              <a:ext uri="{FF2B5EF4-FFF2-40B4-BE49-F238E27FC236}">
                <a16:creationId xmlns:a16="http://schemas.microsoft.com/office/drawing/2014/main" id="{6DE96C0A-0F95-4429-9D2A-7CBE691DD760}"/>
              </a:ext>
            </a:extLst>
          </p:cNvPr>
          <p:cNvSpPr>
            <a:spLocks noGrp="1"/>
          </p:cNvSpPr>
          <p:nvPr>
            <p:ph sz="half" idx="2"/>
          </p:nvPr>
        </p:nvSpPr>
        <p:spPr>
          <a:xfrm>
            <a:off x="6236368" y="1375613"/>
            <a:ext cx="4038600" cy="4525963"/>
          </a:xfrm>
        </p:spPr>
        <p:txBody>
          <a:bodyPr vert="horz" lIns="0" tIns="0" rIns="0" bIns="0" rtlCol="0" anchor="t">
            <a:normAutofit/>
          </a:bodyPr>
          <a:lstStyle/>
          <a:p>
            <a:pPr marL="228600" indent="-228600">
              <a:buFontTx/>
              <a:buChar char="-"/>
            </a:pPr>
            <a:r>
              <a:rPr lang="en-GB" altLang="en-US" sz="1300" dirty="0"/>
              <a:t>Remove the comb from your agarose gel by lifting it directly upwards.</a:t>
            </a:r>
            <a:endParaRPr lang="en-GB" altLang="en-US" sz="1300" dirty="0">
              <a:cs typeface="Arial"/>
            </a:endParaRPr>
          </a:p>
          <a:p>
            <a:pPr marL="228600" indent="-228600">
              <a:buFontTx/>
              <a:buChar char="-"/>
            </a:pPr>
            <a:r>
              <a:rPr lang="en-GB" altLang="en-US" sz="1300" dirty="0"/>
              <a:t>Place the gel, and its casting tray into the electrophoresis tank (only fits one way!). Remember the black supporting platform and make sure the wells are aligned with the marks on the platform on the negative end</a:t>
            </a:r>
          </a:p>
          <a:p>
            <a:pPr marL="228600" indent="-228600">
              <a:buFontTx/>
              <a:buChar char="-"/>
            </a:pPr>
            <a:r>
              <a:rPr lang="en-GB" altLang="en-US" sz="1300" dirty="0"/>
              <a:t>Make sure that the open end of the wells is facing upwards to receive the samples</a:t>
            </a:r>
          </a:p>
          <a:p>
            <a:pPr marL="228600" indent="-228600">
              <a:buFontTx/>
              <a:buChar char="-"/>
            </a:pPr>
            <a:r>
              <a:rPr lang="en-GB" altLang="en-US" sz="1300" dirty="0"/>
              <a:t>Cover gel with 1 x TAE buffer (135 ml recommended) by filling one side of the gel tray and watching the liquid force air out from under the gel. Then fill the other side until the gel is just covered. </a:t>
            </a:r>
          </a:p>
          <a:p>
            <a:pPr marL="228600" indent="-228600">
              <a:buFontTx/>
              <a:buChar char="-"/>
            </a:pPr>
            <a:r>
              <a:rPr lang="en-GB" altLang="en-US" sz="1300" dirty="0"/>
              <a:t>Place photo hood onto unit and check green power light is solid before loading samples</a:t>
            </a:r>
          </a:p>
          <a:p>
            <a:endParaRPr lang="en-GB" sz="1300" dirty="0"/>
          </a:p>
        </p:txBody>
      </p:sp>
      <p:sp>
        <p:nvSpPr>
          <p:cNvPr id="24" name="TextBox 23">
            <a:extLst>
              <a:ext uri="{FF2B5EF4-FFF2-40B4-BE49-F238E27FC236}">
                <a16:creationId xmlns:a16="http://schemas.microsoft.com/office/drawing/2014/main" id="{BC17284A-25FA-4401-B27F-104BBC632154}"/>
              </a:ext>
            </a:extLst>
          </p:cNvPr>
          <p:cNvSpPr txBox="1"/>
          <p:nvPr/>
        </p:nvSpPr>
        <p:spPr>
          <a:xfrm>
            <a:off x="1196194" y="6131359"/>
            <a:ext cx="8568623" cy="384721"/>
          </a:xfrm>
          <a:prstGeom prst="rect">
            <a:avLst/>
          </a:prstGeom>
          <a:noFill/>
        </p:spPr>
        <p:txBody>
          <a:bodyPr wrap="square" lIns="91440" tIns="45720" rIns="91440" bIns="45720" anchor="t">
            <a:spAutoFit/>
          </a:bodyPr>
          <a:lstStyle/>
          <a:p>
            <a:pPr algn="ctr"/>
            <a:r>
              <a:rPr lang="en-GB" altLang="en-US" sz="1900" dirty="0">
                <a:highlight>
                  <a:srgbClr val="FFFF00"/>
                </a:highlight>
              </a:rPr>
              <a:t>Don’t forget gloves and eye protection when handling the TAE buffer</a:t>
            </a:r>
            <a:endParaRPr lang="en-GB" sz="1900" dirty="0">
              <a:highlight>
                <a:srgbClr val="FFFF00"/>
              </a:highlight>
            </a:endParaRPr>
          </a:p>
        </p:txBody>
      </p:sp>
      <p:pic>
        <p:nvPicPr>
          <p:cNvPr id="2" name="Picture 1" descr="A black and white sign with white text&#10;&#10;AI-generated content may be incorrect.">
            <a:extLst>
              <a:ext uri="{FF2B5EF4-FFF2-40B4-BE49-F238E27FC236}">
                <a16:creationId xmlns:a16="http://schemas.microsoft.com/office/drawing/2014/main" id="{2BB9CD2F-F987-E040-0385-4DE73AE74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7AE92075-F782-B494-67C3-8285215C3304}"/>
              </a:ext>
            </a:extLst>
          </p:cNvPr>
          <p:cNvGrpSpPr/>
          <p:nvPr/>
        </p:nvGrpSpPr>
        <p:grpSpPr>
          <a:xfrm>
            <a:off x="1732547" y="970803"/>
            <a:ext cx="4320000" cy="104019"/>
            <a:chOff x="1253158" y="1050894"/>
            <a:chExt cx="4853893" cy="73850"/>
          </a:xfrm>
        </p:grpSpPr>
        <p:cxnSp>
          <p:nvCxnSpPr>
            <p:cNvPr id="6" name="Straight Connector 5">
              <a:extLst>
                <a:ext uri="{FF2B5EF4-FFF2-40B4-BE49-F238E27FC236}">
                  <a16:creationId xmlns:a16="http://schemas.microsoft.com/office/drawing/2014/main" id="{37D99503-DD58-4B16-0969-FD582B98D7F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0A504E2-5481-6062-6870-23E1F3C0CF2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 name="Picture 2" descr="Icon&#10;&#10;Description automatically generated">
            <a:extLst>
              <a:ext uri="{FF2B5EF4-FFF2-40B4-BE49-F238E27FC236}">
                <a16:creationId xmlns:a16="http://schemas.microsoft.com/office/drawing/2014/main" id="{84296F3C-EFC5-C995-D162-DA12F7CC1D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9105" y="5448112"/>
            <a:ext cx="1366493" cy="1366493"/>
          </a:xfrm>
          <a:prstGeom prst="rect">
            <a:avLst/>
          </a:prstGeom>
        </p:spPr>
      </p:pic>
    </p:spTree>
    <p:extLst>
      <p:ext uri="{BB962C8B-B14F-4D97-AF65-F5344CB8AC3E}">
        <p14:creationId xmlns:p14="http://schemas.microsoft.com/office/powerpoint/2010/main" val="516335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0EDE874-27AE-5C21-F0C2-09A29CBA0AB1}"/>
              </a:ext>
            </a:extLst>
          </p:cNvPr>
          <p:cNvSpPr txBox="1"/>
          <p:nvPr/>
        </p:nvSpPr>
        <p:spPr>
          <a:xfrm>
            <a:off x="-76463" y="1458000"/>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5" y="188641"/>
            <a:ext cx="4293163" cy="830997"/>
          </a:xfrm>
          <a:prstGeom prst="rect">
            <a:avLst/>
          </a:prstGeom>
          <a:noFill/>
        </p:spPr>
        <p:txBody>
          <a:bodyPr wrap="none" rtlCol="0">
            <a:spAutoFit/>
          </a:bodyPr>
          <a:lstStyle/>
          <a:p>
            <a:r>
              <a:rPr lang="en-GB" sz="4800" dirty="0">
                <a:solidFill>
                  <a:schemeClr val="bg1"/>
                </a:solidFill>
                <a:latin typeface="+mj-lt"/>
                <a:ea typeface="Calibri" panose="020F0502020204030204" pitchFamily="34" charset="0"/>
                <a:cs typeface="Calibri" panose="020F0502020204030204" pitchFamily="34" charset="0"/>
              </a:rPr>
              <a:t>PCRs onto Gel</a:t>
            </a:r>
          </a:p>
        </p:txBody>
      </p:sp>
      <p:graphicFrame>
        <p:nvGraphicFramePr>
          <p:cNvPr id="2" name="Table 1"/>
          <p:cNvGraphicFramePr>
            <a:graphicFrameLocks noGrp="1"/>
          </p:cNvGraphicFramePr>
          <p:nvPr>
            <p:extLst>
              <p:ext uri="{D42A27DB-BD31-4B8C-83A1-F6EECF244321}">
                <p14:modId xmlns:p14="http://schemas.microsoft.com/office/powerpoint/2010/main" val="3653096063"/>
              </p:ext>
            </p:extLst>
          </p:nvPr>
        </p:nvGraphicFramePr>
        <p:xfrm>
          <a:off x="1631505" y="2919346"/>
          <a:ext cx="8940241" cy="3536763"/>
        </p:xfrm>
        <a:graphic>
          <a:graphicData uri="http://schemas.openxmlformats.org/drawingml/2006/table">
            <a:tbl>
              <a:tblPr firstRow="1" firstCol="1" bandRow="1">
                <a:tableStyleId>{1E171933-4619-4E11-9A3F-F7608DF75F80}</a:tableStyleId>
              </a:tblPr>
              <a:tblGrid>
                <a:gridCol w="3341548">
                  <a:extLst>
                    <a:ext uri="{9D8B030D-6E8A-4147-A177-3AD203B41FA5}">
                      <a16:colId xmlns:a16="http://schemas.microsoft.com/office/drawing/2014/main" val="20000"/>
                    </a:ext>
                  </a:extLst>
                </a:gridCol>
                <a:gridCol w="1106905">
                  <a:extLst>
                    <a:ext uri="{9D8B030D-6E8A-4147-A177-3AD203B41FA5}">
                      <a16:colId xmlns:a16="http://schemas.microsoft.com/office/drawing/2014/main" val="20001"/>
                    </a:ext>
                  </a:extLst>
                </a:gridCol>
                <a:gridCol w="1074821">
                  <a:extLst>
                    <a:ext uri="{9D8B030D-6E8A-4147-A177-3AD203B41FA5}">
                      <a16:colId xmlns:a16="http://schemas.microsoft.com/office/drawing/2014/main" val="20002"/>
                    </a:ext>
                  </a:extLst>
                </a:gridCol>
                <a:gridCol w="1138989">
                  <a:extLst>
                    <a:ext uri="{9D8B030D-6E8A-4147-A177-3AD203B41FA5}">
                      <a16:colId xmlns:a16="http://schemas.microsoft.com/office/drawing/2014/main" val="20003"/>
                    </a:ext>
                  </a:extLst>
                </a:gridCol>
                <a:gridCol w="1203158">
                  <a:extLst>
                    <a:ext uri="{9D8B030D-6E8A-4147-A177-3AD203B41FA5}">
                      <a16:colId xmlns:a16="http://schemas.microsoft.com/office/drawing/2014/main" val="20004"/>
                    </a:ext>
                  </a:extLst>
                </a:gridCol>
                <a:gridCol w="1074820">
                  <a:extLst>
                    <a:ext uri="{9D8B030D-6E8A-4147-A177-3AD203B41FA5}">
                      <a16:colId xmlns:a16="http://schemas.microsoft.com/office/drawing/2014/main" val="20005"/>
                    </a:ext>
                  </a:extLst>
                </a:gridCol>
              </a:tblGrid>
              <a:tr h="0">
                <a:tc>
                  <a:txBody>
                    <a:bodyPr/>
                    <a:lstStyle/>
                    <a:p>
                      <a:pPr>
                        <a:lnSpc>
                          <a:spcPct val="100000"/>
                        </a:lnSpc>
                        <a:spcBef>
                          <a:spcPts val="200"/>
                        </a:spcBef>
                        <a:spcAft>
                          <a:spcPts val="200"/>
                        </a:spcAft>
                      </a:pPr>
                      <a:r>
                        <a:rPr lang="en-GB" sz="2400" dirty="0">
                          <a:solidFill>
                            <a:schemeClr val="bg1"/>
                          </a:solidFill>
                          <a:effectLst/>
                        </a:rPr>
                        <a:t>Reagent</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00000"/>
                        </a:lnSpc>
                        <a:spcBef>
                          <a:spcPts val="200"/>
                        </a:spcBef>
                        <a:spcAft>
                          <a:spcPts val="200"/>
                        </a:spcAft>
                      </a:pPr>
                      <a:r>
                        <a:rPr lang="en-GB" sz="2400" dirty="0">
                          <a:solidFill>
                            <a:schemeClr val="bg1"/>
                          </a:solidFill>
                          <a:effectLst/>
                        </a:rPr>
                        <a:t>NEG    gel</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00000"/>
                        </a:lnSpc>
                        <a:spcBef>
                          <a:spcPts val="200"/>
                        </a:spcBef>
                        <a:spcAft>
                          <a:spcPts val="200"/>
                        </a:spcAft>
                      </a:pPr>
                      <a:r>
                        <a:rPr lang="en-GB" sz="2400" dirty="0">
                          <a:solidFill>
                            <a:schemeClr val="bg1"/>
                          </a:solidFill>
                          <a:effectLst/>
                        </a:rPr>
                        <a:t>A</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00000"/>
                        </a:lnSpc>
                        <a:spcBef>
                          <a:spcPts val="200"/>
                        </a:spcBef>
                        <a:spcAft>
                          <a:spcPts val="200"/>
                        </a:spcAft>
                      </a:pPr>
                      <a:r>
                        <a:rPr lang="en-GB" sz="2400" dirty="0">
                          <a:solidFill>
                            <a:schemeClr val="bg1"/>
                          </a:solidFill>
                          <a:effectLst/>
                        </a:rPr>
                        <a:t>R</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00000"/>
                        </a:lnSpc>
                        <a:spcBef>
                          <a:spcPts val="200"/>
                        </a:spcBef>
                        <a:spcAft>
                          <a:spcPts val="200"/>
                        </a:spcAft>
                      </a:pPr>
                      <a:r>
                        <a:rPr lang="en-GB" sz="2200" dirty="0">
                          <a:solidFill>
                            <a:schemeClr val="bg1"/>
                          </a:solidFill>
                          <a:effectLst/>
                        </a:rPr>
                        <a:t>LIG</a:t>
                      </a:r>
                      <a:br>
                        <a:rPr lang="en-GB" sz="22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00000"/>
                        </a:lnSpc>
                        <a:spcBef>
                          <a:spcPts val="200"/>
                        </a:spcBef>
                        <a:spcAft>
                          <a:spcPts val="200"/>
                        </a:spcAft>
                      </a:pPr>
                      <a:r>
                        <a:rPr lang="en-GB" sz="2400" dirty="0">
                          <a:solidFill>
                            <a:schemeClr val="bg1"/>
                          </a:solidFill>
                          <a:effectLst/>
                        </a:rPr>
                        <a:t>C</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0">
                <a:tc>
                  <a:txBody>
                    <a:bodyPr/>
                    <a:lstStyle/>
                    <a:p>
                      <a:pPr>
                        <a:lnSpc>
                          <a:spcPct val="150000"/>
                        </a:lnSpc>
                        <a:spcBef>
                          <a:spcPts val="200"/>
                        </a:spcBef>
                        <a:spcAft>
                          <a:spcPts val="200"/>
                        </a:spcAft>
                      </a:pPr>
                      <a:r>
                        <a:rPr lang="en-GB" sz="2000" b="0" dirty="0">
                          <a:solidFill>
                            <a:srgbClr val="5080A2"/>
                          </a:solidFill>
                          <a:effectLst/>
                        </a:rPr>
                        <a:t>Loading Dye</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200"/>
                        </a:spcBef>
                        <a:spcAft>
                          <a:spcPts val="200"/>
                        </a:spcAft>
                      </a:pPr>
                      <a:r>
                        <a:rPr lang="en-GB" sz="2000" b="0" dirty="0">
                          <a:solidFill>
                            <a:srgbClr val="5080A2"/>
                          </a:solidFill>
                          <a:effectLst/>
                        </a:rPr>
                        <a:t>Nuclease-free water </a:t>
                      </a:r>
                      <a:r>
                        <a:rPr lang="en-GB" sz="1400" b="0" dirty="0">
                          <a:solidFill>
                            <a:srgbClr val="5080A2"/>
                          </a:solidFill>
                          <a:effectLst/>
                        </a:rPr>
                        <a:t>(H</a:t>
                      </a:r>
                      <a:r>
                        <a:rPr lang="en-GB" sz="1400" b="0" baseline="-25000" dirty="0">
                          <a:solidFill>
                            <a:srgbClr val="5080A2"/>
                          </a:solidFill>
                          <a:effectLst/>
                        </a:rPr>
                        <a:t>2</a:t>
                      </a:r>
                      <a:r>
                        <a:rPr lang="en-GB" sz="1400" b="0" dirty="0">
                          <a:solidFill>
                            <a:srgbClr val="5080A2"/>
                          </a:solidFill>
                          <a:effectLst/>
                        </a:rPr>
                        <a:t>O)</a:t>
                      </a:r>
                      <a:endParaRPr lang="en-GB" sz="14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6.0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6.0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6.0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6.0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6.0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200"/>
                        </a:spcBef>
                        <a:spcAft>
                          <a:spcPts val="200"/>
                        </a:spcAft>
                      </a:pPr>
                      <a:r>
                        <a:rPr lang="en-GB" sz="2000" b="0" dirty="0">
                          <a:solidFill>
                            <a:srgbClr val="5080A2"/>
                          </a:solidFill>
                          <a:effectLst/>
                        </a:rPr>
                        <a:t>Neg PCR (water only)</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200"/>
                        </a:spcBef>
                        <a:spcAft>
                          <a:spcPts val="200"/>
                        </a:spcAft>
                      </a:pPr>
                      <a:r>
                        <a:rPr lang="en-GB" sz="2000" b="0" dirty="0" err="1">
                          <a:solidFill>
                            <a:srgbClr val="5080A2"/>
                          </a:solidFill>
                          <a:effectLst/>
                        </a:rPr>
                        <a:t>pARA</a:t>
                      </a:r>
                      <a:r>
                        <a:rPr lang="en-GB" sz="2000" b="0" dirty="0">
                          <a:solidFill>
                            <a:srgbClr val="5080A2"/>
                          </a:solidFill>
                          <a:effectLst/>
                        </a:rPr>
                        <a:t> plasmid (A) - PCR</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a:solidFill>
                            <a:srgbClr val="5080A2"/>
                          </a:solidFill>
                          <a:effectLst/>
                        </a:rPr>
                        <a:t>2.0 μL</a:t>
                      </a: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rgbClr val="5080A2"/>
                          </a:solidFill>
                          <a:effectLst/>
                        </a:rPr>
                        <a:t> </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50000"/>
                        </a:lnSpc>
                        <a:spcBef>
                          <a:spcPts val="200"/>
                        </a:spcBef>
                        <a:spcAft>
                          <a:spcPts val="200"/>
                        </a:spcAft>
                      </a:pPr>
                      <a:r>
                        <a:rPr lang="en-GB" sz="2000" b="0" dirty="0" err="1">
                          <a:solidFill>
                            <a:srgbClr val="5080A2"/>
                          </a:solidFill>
                          <a:effectLst/>
                        </a:rPr>
                        <a:t>pARA</a:t>
                      </a:r>
                      <a:r>
                        <a:rPr lang="en-GB" sz="2000" b="0" dirty="0">
                          <a:solidFill>
                            <a:srgbClr val="5080A2"/>
                          </a:solidFill>
                          <a:effectLst/>
                        </a:rPr>
                        <a:t>-R plasmid</a:t>
                      </a:r>
                      <a:r>
                        <a:rPr lang="en-GB" sz="2000" b="0" baseline="0" dirty="0">
                          <a:solidFill>
                            <a:srgbClr val="5080A2"/>
                          </a:solidFill>
                          <a:effectLst/>
                        </a:rPr>
                        <a:t> (R) - PCR</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50000"/>
                        </a:lnSpc>
                        <a:spcBef>
                          <a:spcPts val="200"/>
                        </a:spcBef>
                        <a:spcAft>
                          <a:spcPts val="200"/>
                        </a:spcAft>
                      </a:pPr>
                      <a:r>
                        <a:rPr lang="en-GB" sz="2000" b="0" dirty="0">
                          <a:solidFill>
                            <a:srgbClr val="5080A2"/>
                          </a:solidFill>
                          <a:effectLst/>
                        </a:rPr>
                        <a:t>Ligation (LIG) - PCR</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2.0 </a:t>
                      </a:r>
                      <a:r>
                        <a:rPr lang="en-GB" sz="2000" dirty="0" err="1">
                          <a:solidFill>
                            <a:srgbClr val="5080A2"/>
                          </a:solidFill>
                          <a:effectLst/>
                        </a:rPr>
                        <a:t>μL</a:t>
                      </a:r>
                      <a:r>
                        <a:rPr lang="en-GB" sz="2000" dirty="0">
                          <a:solidFill>
                            <a:srgbClr val="5080A2"/>
                          </a:solidFill>
                          <a:effectLst/>
                        </a:rPr>
                        <a:t> </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50000"/>
                        </a:lnSpc>
                        <a:spcBef>
                          <a:spcPts val="200"/>
                        </a:spcBef>
                        <a:spcAft>
                          <a:spcPts val="200"/>
                        </a:spcAft>
                      </a:pPr>
                      <a:r>
                        <a:rPr lang="en-GB" sz="2000" b="0" dirty="0">
                          <a:solidFill>
                            <a:srgbClr val="5080A2"/>
                          </a:solidFill>
                          <a:effectLst/>
                        </a:rPr>
                        <a:t>Colony PCR</a:t>
                      </a:r>
                      <a:endParaRPr lang="en-GB" sz="2000" b="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a:solidFill>
                            <a:srgbClr val="5080A2"/>
                          </a:solidFill>
                          <a:effectLst/>
                        </a:rPr>
                        <a:t> </a:t>
                      </a:r>
                      <a:endParaRPr lang="en-GB" sz="200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rgbClr val="5080A2"/>
                          </a:solidFill>
                          <a:effectLst/>
                        </a:rPr>
                        <a:t>2.0 </a:t>
                      </a:r>
                      <a:r>
                        <a:rPr lang="en-GB" sz="2000" dirty="0" err="1">
                          <a:solidFill>
                            <a:srgbClr val="5080A2"/>
                          </a:solidFill>
                          <a:effectLst/>
                        </a:rPr>
                        <a:t>μL</a:t>
                      </a:r>
                      <a:endParaRPr lang="en-GB" sz="2000" dirty="0">
                        <a:solidFill>
                          <a:srgbClr val="5080A2"/>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4C70D3F3-7E3F-C875-D943-BF97F665E79C}"/>
              </a:ext>
            </a:extLst>
          </p:cNvPr>
          <p:cNvSpPr txBox="1"/>
          <p:nvPr/>
        </p:nvSpPr>
        <p:spPr>
          <a:xfrm>
            <a:off x="1631505" y="1651030"/>
            <a:ext cx="8940241" cy="923330"/>
          </a:xfrm>
          <a:prstGeom prst="rect">
            <a:avLst/>
          </a:prstGeom>
          <a:solidFill>
            <a:srgbClr val="92D050"/>
          </a:solidFill>
          <a:ln>
            <a:solidFill>
              <a:schemeClr val="tx1"/>
            </a:solidFill>
          </a:ln>
        </p:spPr>
        <p:txBody>
          <a:bodyPr wrap="square" rtlCol="0">
            <a:spAutoFit/>
          </a:bodyPr>
          <a:lstStyle/>
          <a:p>
            <a:r>
              <a:rPr lang="en-GB" dirty="0"/>
              <a:t>Each PCR sample, needs to be prepared for loading onto gel – either a </a:t>
            </a:r>
            <a:r>
              <a:rPr lang="en-GB" dirty="0" err="1"/>
              <a:t>MiniOne</a:t>
            </a:r>
            <a:r>
              <a:rPr lang="en-GB" dirty="0"/>
              <a:t> gel or the traditional format. Add 4</a:t>
            </a:r>
            <a:r>
              <a:rPr lang="el-GR" dirty="0"/>
              <a:t>μ</a:t>
            </a:r>
            <a:r>
              <a:rPr lang="en-GB" dirty="0"/>
              <a:t>l loading dye DIRECT TO PCR samples, mix, and LOAD into 10μl into gel   </a:t>
            </a:r>
          </a:p>
        </p:txBody>
      </p:sp>
      <p:grpSp>
        <p:nvGrpSpPr>
          <p:cNvPr id="5" name="Group 4">
            <a:extLst>
              <a:ext uri="{FF2B5EF4-FFF2-40B4-BE49-F238E27FC236}">
                <a16:creationId xmlns:a16="http://schemas.microsoft.com/office/drawing/2014/main" id="{FF360BFE-6111-BFC9-A28C-A34A4D00C30A}"/>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DE0103ED-3704-5513-8A6D-A9D2FB5AFB0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21E93C0-2939-0B01-3D67-E6D6E3CB693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604E10E2-C5F2-7CB9-D721-F60D6B270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81759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842"/>
          <a:stretch/>
        </p:blipFill>
        <p:spPr bwMode="auto">
          <a:xfrm>
            <a:off x="1028063" y="1589526"/>
            <a:ext cx="10392562" cy="436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DB28C21-4AE0-EA39-A36D-522D9856A316}"/>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940EBFB4-650A-E07B-E18B-CF15C3507460}"/>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76ECFBB8-7AF3-9F3D-A647-CFDD687B381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6DB2A2-A268-3930-851E-E7205363D4D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3F35B044-FCF0-1A77-111C-B160D6420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07746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25A5-BC0C-CE09-81AD-3FD309EE58A7}"/>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6D359F3-B5C3-164E-384D-A502B1592BCD}"/>
              </a:ext>
            </a:extLst>
          </p:cNvPr>
          <p:cNvSpPr txBox="1"/>
          <p:nvPr/>
        </p:nvSpPr>
        <p:spPr>
          <a:xfrm>
            <a:off x="1373448" y="2471058"/>
            <a:ext cx="9445103" cy="1770203"/>
          </a:xfrm>
          <a:prstGeom prst="rect">
            <a:avLst/>
          </a:prstGeom>
        </p:spPr>
        <p:txBody>
          <a:bodyPr vert="horz" lIns="91440" tIns="45720" rIns="91440" bIns="45720" rtlCol="0" anchor="b">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200" b="1" dirty="0">
                <a:solidFill>
                  <a:schemeClr val="bg1"/>
                </a:solidFill>
              </a:rPr>
              <a:t>Biotechnology for the classroom</a:t>
            </a:r>
          </a:p>
          <a:p>
            <a:pPr algn="ctr"/>
            <a:endParaRPr lang="en-GB" sz="7200" b="1" dirty="0">
              <a:solidFill>
                <a:schemeClr val="bg1"/>
              </a:solidFill>
            </a:endParaRPr>
          </a:p>
          <a:p>
            <a:pPr algn="ctr"/>
            <a:r>
              <a:rPr lang="en-GB" sz="7200" dirty="0">
                <a:solidFill>
                  <a:schemeClr val="bg1"/>
                </a:solidFill>
              </a:rPr>
              <a:t>Bacterial Transformation</a:t>
            </a:r>
          </a:p>
        </p:txBody>
      </p:sp>
      <p:pic>
        <p:nvPicPr>
          <p:cNvPr id="7" name="Picture 4">
            <a:extLst>
              <a:ext uri="{FF2B5EF4-FFF2-40B4-BE49-F238E27FC236}">
                <a16:creationId xmlns:a16="http://schemas.microsoft.com/office/drawing/2014/main" id="{A0C1EC7B-64D7-D612-E705-63DED11ABB96}"/>
              </a:ext>
            </a:extLst>
          </p:cNvPr>
          <p:cNvPicPr>
            <a:picLocks noChangeAspect="1"/>
          </p:cNvPicPr>
          <p:nvPr/>
        </p:nvPicPr>
        <p:blipFill>
          <a:blip r:embed="rId3"/>
          <a:srcRect l="82865"/>
          <a:stretch/>
        </p:blipFill>
        <p:spPr>
          <a:xfrm>
            <a:off x="9765779" y="4386942"/>
            <a:ext cx="1925477" cy="1903159"/>
          </a:xfrm>
          <a:prstGeom prst="rect">
            <a:avLst/>
          </a:prstGeom>
          <a:noFill/>
          <a:ln cap="flat">
            <a:noFill/>
          </a:ln>
        </p:spPr>
      </p:pic>
      <p:pic>
        <p:nvPicPr>
          <p:cNvPr id="8" name="Picture 7">
            <a:extLst>
              <a:ext uri="{FF2B5EF4-FFF2-40B4-BE49-F238E27FC236}">
                <a16:creationId xmlns:a16="http://schemas.microsoft.com/office/drawing/2014/main" id="{6288917C-F52A-2273-E24F-C33C426E9B8F}"/>
              </a:ext>
            </a:extLst>
          </p:cNvPr>
          <p:cNvPicPr>
            <a:picLocks noChangeAspect="1"/>
          </p:cNvPicPr>
          <p:nvPr/>
        </p:nvPicPr>
        <p:blipFill>
          <a:blip r:embed="rId3"/>
          <a:srcRect r="50625"/>
          <a:stretch/>
        </p:blipFill>
        <p:spPr>
          <a:xfrm>
            <a:off x="0" y="-6"/>
            <a:ext cx="6019800" cy="2066854"/>
          </a:xfrm>
          <a:prstGeom prst="rect">
            <a:avLst/>
          </a:prstGeom>
          <a:noFill/>
          <a:ln cap="flat">
            <a:noFill/>
          </a:ln>
        </p:spPr>
      </p:pic>
    </p:spTree>
    <p:extLst>
      <p:ext uri="{BB962C8B-B14F-4D97-AF65-F5344CB8AC3E}">
        <p14:creationId xmlns:p14="http://schemas.microsoft.com/office/powerpoint/2010/main" val="1963858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19293" y="241936"/>
            <a:ext cx="5917517" cy="707886"/>
          </a:xfrm>
          <a:prstGeom prst="rect">
            <a:avLst/>
          </a:prstGeom>
          <a:noFill/>
        </p:spPr>
        <p:txBody>
          <a:bodyPr wrap="none" rtlCol="0">
            <a:spAutoFit/>
          </a:bodyPr>
          <a:lstStyle/>
          <a:p>
            <a:r>
              <a:rPr lang="en-GB" sz="4000" dirty="0">
                <a:solidFill>
                  <a:schemeClr val="bg1"/>
                </a:solidFill>
                <a:latin typeface="+mj-lt"/>
              </a:rPr>
              <a:t>Horizontal Gene Transfer</a:t>
            </a:r>
          </a:p>
        </p:txBody>
      </p:sp>
      <p:sp>
        <p:nvSpPr>
          <p:cNvPr id="4" name="TextBox 3">
            <a:extLst>
              <a:ext uri="{FF2B5EF4-FFF2-40B4-BE49-F238E27FC236}">
                <a16:creationId xmlns:a16="http://schemas.microsoft.com/office/drawing/2014/main" id="{D291D1B9-5F19-4545-4A73-51753C4C0F73}"/>
              </a:ext>
            </a:extLst>
          </p:cNvPr>
          <p:cNvSpPr txBox="1"/>
          <p:nvPr/>
        </p:nvSpPr>
        <p:spPr>
          <a:xfrm>
            <a:off x="2048016" y="2311676"/>
            <a:ext cx="8532291" cy="2062103"/>
          </a:xfrm>
          <a:prstGeom prst="rect">
            <a:avLst/>
          </a:prstGeom>
          <a:noFill/>
        </p:spPr>
        <p:txBody>
          <a:bodyPr wrap="square">
            <a:spAutoFit/>
          </a:bodyPr>
          <a:lstStyle/>
          <a:p>
            <a:pPr algn="ctr"/>
            <a:r>
              <a:rPr lang="en-GB" sz="3200" dirty="0">
                <a:solidFill>
                  <a:schemeClr val="bg1"/>
                </a:solidFill>
                <a:cs typeface="Calibri" panose="020F0502020204030204" pitchFamily="34" charset="0"/>
              </a:rPr>
              <a:t>Horizontal gene transfer (HGT) is the movement of genetic information between organisms, a process that includes the spread of antibiotic resistance genes among bacteria</a:t>
            </a:r>
          </a:p>
        </p:txBody>
      </p:sp>
      <p:grpSp>
        <p:nvGrpSpPr>
          <p:cNvPr id="3" name="Group 2">
            <a:extLst>
              <a:ext uri="{FF2B5EF4-FFF2-40B4-BE49-F238E27FC236}">
                <a16:creationId xmlns:a16="http://schemas.microsoft.com/office/drawing/2014/main" id="{F14DF6CB-AEA7-A82C-EA81-DA421238499B}"/>
              </a:ext>
            </a:extLst>
          </p:cNvPr>
          <p:cNvGrpSpPr/>
          <p:nvPr/>
        </p:nvGrpSpPr>
        <p:grpSpPr>
          <a:xfrm>
            <a:off x="1535968" y="976600"/>
            <a:ext cx="5760000" cy="94217"/>
            <a:chOff x="1253158" y="1050894"/>
            <a:chExt cx="4853893" cy="73850"/>
          </a:xfrm>
        </p:grpSpPr>
        <p:cxnSp>
          <p:nvCxnSpPr>
            <p:cNvPr id="5" name="Straight Connector 4">
              <a:extLst>
                <a:ext uri="{FF2B5EF4-FFF2-40B4-BE49-F238E27FC236}">
                  <a16:creationId xmlns:a16="http://schemas.microsoft.com/office/drawing/2014/main" id="{59D02C0C-4BC7-1FAC-4251-B2BA6F4F13F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CD0999-1E39-E90C-2B48-98F935ADAF1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A075A8A2-2806-401F-C596-53DE8D070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549181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TextBox 805">
            <a:extLst>
              <a:ext uri="{FF2B5EF4-FFF2-40B4-BE49-F238E27FC236}">
                <a16:creationId xmlns:a16="http://schemas.microsoft.com/office/drawing/2014/main" id="{CF5C5A93-4E5E-9893-90E5-18AE57876752}"/>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pic>
        <p:nvPicPr>
          <p:cNvPr id="9" name="Picture 5"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4167" y="5362705"/>
            <a:ext cx="1743047" cy="1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static.newworldencyclopedia.org/3/37/T4bacteriophage.jpg"/>
          <p:cNvPicPr>
            <a:picLocks noChangeAspect="1" noChangeArrowheads="1"/>
          </p:cNvPicPr>
          <p:nvPr/>
        </p:nvPicPr>
        <p:blipFill>
          <a:blip r:embed="rId4">
            <a:extLst>
              <a:ext uri="{28A0092B-C50C-407E-A947-70E740481C1C}">
                <a14:useLocalDpi xmlns:a14="http://schemas.microsoft.com/office/drawing/2010/main" val="0"/>
              </a:ext>
            </a:extLst>
          </a:blip>
          <a:srcRect r="16179"/>
          <a:stretch>
            <a:fillRect/>
          </a:stretch>
        </p:blipFill>
        <p:spPr bwMode="auto">
          <a:xfrm>
            <a:off x="5435359" y="5360737"/>
            <a:ext cx="1757604" cy="129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2350869" y="4775284"/>
            <a:ext cx="79597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latin typeface="Calibri" pitchFamily="34" charset="0"/>
              </a:rPr>
              <a:t>Conjugation 	Transduction       Transformation</a:t>
            </a:r>
          </a:p>
        </p:txBody>
      </p:sp>
      <p:grpSp>
        <p:nvGrpSpPr>
          <p:cNvPr id="13" name="Group 8"/>
          <p:cNvGrpSpPr>
            <a:grpSpLocks/>
          </p:cNvGrpSpPr>
          <p:nvPr/>
        </p:nvGrpSpPr>
        <p:grpSpPr bwMode="auto">
          <a:xfrm>
            <a:off x="1992314" y="1412875"/>
            <a:ext cx="2663825" cy="3213100"/>
            <a:chOff x="1565" y="890"/>
            <a:chExt cx="2812" cy="3430"/>
          </a:xfrm>
        </p:grpSpPr>
        <p:sp>
          <p:nvSpPr>
            <p:cNvPr id="14" name="AutoShape 9"/>
            <p:cNvSpPr>
              <a:spLocks noChangeArrowheads="1"/>
            </p:cNvSpPr>
            <p:nvPr/>
          </p:nvSpPr>
          <p:spPr bwMode="auto">
            <a:xfrm>
              <a:off x="1882" y="11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5" name="Freeform 10"/>
            <p:cNvSpPr>
              <a:spLocks/>
            </p:cNvSpPr>
            <p:nvPr/>
          </p:nvSpPr>
          <p:spPr bwMode="auto">
            <a:xfrm>
              <a:off x="1952" y="15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Freeform 11"/>
            <p:cNvSpPr>
              <a:spLocks/>
            </p:cNvSpPr>
            <p:nvPr/>
          </p:nvSpPr>
          <p:spPr bwMode="auto">
            <a:xfrm>
              <a:off x="2004" y="15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Freeform 12"/>
            <p:cNvSpPr>
              <a:spLocks/>
            </p:cNvSpPr>
            <p:nvPr/>
          </p:nvSpPr>
          <p:spPr bwMode="auto">
            <a:xfrm>
              <a:off x="2084" y="15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Freeform 13"/>
            <p:cNvSpPr>
              <a:spLocks/>
            </p:cNvSpPr>
            <p:nvPr/>
          </p:nvSpPr>
          <p:spPr bwMode="auto">
            <a:xfrm>
              <a:off x="2140" y="15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Freeform 14"/>
            <p:cNvSpPr>
              <a:spLocks/>
            </p:cNvSpPr>
            <p:nvPr/>
          </p:nvSpPr>
          <p:spPr bwMode="auto">
            <a:xfrm>
              <a:off x="2199" y="15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Freeform 15"/>
            <p:cNvSpPr>
              <a:spLocks/>
            </p:cNvSpPr>
            <p:nvPr/>
          </p:nvSpPr>
          <p:spPr bwMode="auto">
            <a:xfrm>
              <a:off x="1878" y="15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Freeform 16"/>
            <p:cNvSpPr>
              <a:spLocks/>
            </p:cNvSpPr>
            <p:nvPr/>
          </p:nvSpPr>
          <p:spPr bwMode="auto">
            <a:xfrm>
              <a:off x="2249" y="15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Freeform 17"/>
            <p:cNvSpPr>
              <a:spLocks/>
            </p:cNvSpPr>
            <p:nvPr/>
          </p:nvSpPr>
          <p:spPr bwMode="auto">
            <a:xfrm>
              <a:off x="2301" y="15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Freeform 18"/>
            <p:cNvSpPr>
              <a:spLocks/>
            </p:cNvSpPr>
            <p:nvPr/>
          </p:nvSpPr>
          <p:spPr bwMode="auto">
            <a:xfrm>
              <a:off x="2381" y="15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Freeform 19"/>
            <p:cNvSpPr>
              <a:spLocks/>
            </p:cNvSpPr>
            <p:nvPr/>
          </p:nvSpPr>
          <p:spPr bwMode="auto">
            <a:xfrm>
              <a:off x="2437" y="15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Freeform 20"/>
            <p:cNvSpPr>
              <a:spLocks/>
            </p:cNvSpPr>
            <p:nvPr/>
          </p:nvSpPr>
          <p:spPr bwMode="auto">
            <a:xfrm>
              <a:off x="2496" y="15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Freeform 21"/>
            <p:cNvSpPr>
              <a:spLocks/>
            </p:cNvSpPr>
            <p:nvPr/>
          </p:nvSpPr>
          <p:spPr bwMode="auto">
            <a:xfrm>
              <a:off x="1981" y="10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Freeform 22"/>
            <p:cNvSpPr>
              <a:spLocks/>
            </p:cNvSpPr>
            <p:nvPr/>
          </p:nvSpPr>
          <p:spPr bwMode="auto">
            <a:xfrm>
              <a:off x="2054" y="10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Freeform 23"/>
            <p:cNvSpPr>
              <a:spLocks/>
            </p:cNvSpPr>
            <p:nvPr/>
          </p:nvSpPr>
          <p:spPr bwMode="auto">
            <a:xfrm>
              <a:off x="2125" y="10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Freeform 24"/>
            <p:cNvSpPr>
              <a:spLocks/>
            </p:cNvSpPr>
            <p:nvPr/>
          </p:nvSpPr>
          <p:spPr bwMode="auto">
            <a:xfrm>
              <a:off x="2181" y="10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Freeform 25"/>
            <p:cNvSpPr>
              <a:spLocks/>
            </p:cNvSpPr>
            <p:nvPr/>
          </p:nvSpPr>
          <p:spPr bwMode="auto">
            <a:xfrm>
              <a:off x="2240" y="10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Freeform 26"/>
            <p:cNvSpPr>
              <a:spLocks/>
            </p:cNvSpPr>
            <p:nvPr/>
          </p:nvSpPr>
          <p:spPr bwMode="auto">
            <a:xfrm>
              <a:off x="2305" y="10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Freeform 27"/>
            <p:cNvSpPr>
              <a:spLocks/>
            </p:cNvSpPr>
            <p:nvPr/>
          </p:nvSpPr>
          <p:spPr bwMode="auto">
            <a:xfrm>
              <a:off x="2348" y="10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Freeform 28"/>
            <p:cNvSpPr>
              <a:spLocks/>
            </p:cNvSpPr>
            <p:nvPr/>
          </p:nvSpPr>
          <p:spPr bwMode="auto">
            <a:xfrm>
              <a:off x="2422" y="10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Freeform 29"/>
            <p:cNvSpPr>
              <a:spLocks/>
            </p:cNvSpPr>
            <p:nvPr/>
          </p:nvSpPr>
          <p:spPr bwMode="auto">
            <a:xfrm>
              <a:off x="2478" y="10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Freeform 30"/>
            <p:cNvSpPr>
              <a:spLocks/>
            </p:cNvSpPr>
            <p:nvPr/>
          </p:nvSpPr>
          <p:spPr bwMode="auto">
            <a:xfrm>
              <a:off x="2537" y="10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Freeform 31"/>
            <p:cNvSpPr>
              <a:spLocks/>
            </p:cNvSpPr>
            <p:nvPr/>
          </p:nvSpPr>
          <p:spPr bwMode="auto">
            <a:xfrm rot="5400000">
              <a:off x="2684" y="14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32"/>
            <p:cNvSpPr>
              <a:spLocks/>
            </p:cNvSpPr>
            <p:nvPr/>
          </p:nvSpPr>
          <p:spPr bwMode="auto">
            <a:xfrm rot="5400000">
              <a:off x="2689" y="13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33"/>
            <p:cNvSpPr>
              <a:spLocks/>
            </p:cNvSpPr>
            <p:nvPr/>
          </p:nvSpPr>
          <p:spPr bwMode="auto">
            <a:xfrm rot="5400000">
              <a:off x="2697" y="13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34"/>
            <p:cNvSpPr>
              <a:spLocks/>
            </p:cNvSpPr>
            <p:nvPr/>
          </p:nvSpPr>
          <p:spPr bwMode="auto">
            <a:xfrm rot="5400000">
              <a:off x="2678" y="12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35"/>
            <p:cNvSpPr>
              <a:spLocks/>
            </p:cNvSpPr>
            <p:nvPr/>
          </p:nvSpPr>
          <p:spPr bwMode="auto">
            <a:xfrm rot="5400000">
              <a:off x="2672" y="11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36"/>
            <p:cNvSpPr>
              <a:spLocks/>
            </p:cNvSpPr>
            <p:nvPr/>
          </p:nvSpPr>
          <p:spPr bwMode="auto">
            <a:xfrm rot="5400000">
              <a:off x="1817" y="13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37"/>
            <p:cNvSpPr>
              <a:spLocks/>
            </p:cNvSpPr>
            <p:nvPr/>
          </p:nvSpPr>
          <p:spPr bwMode="auto">
            <a:xfrm rot="5400000">
              <a:off x="1798" y="13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38"/>
            <p:cNvSpPr>
              <a:spLocks/>
            </p:cNvSpPr>
            <p:nvPr/>
          </p:nvSpPr>
          <p:spPr bwMode="auto">
            <a:xfrm rot="5400000">
              <a:off x="1806" y="12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39"/>
            <p:cNvSpPr>
              <a:spLocks/>
            </p:cNvSpPr>
            <p:nvPr/>
          </p:nvSpPr>
          <p:spPr bwMode="auto">
            <a:xfrm rot="5400000">
              <a:off x="1820" y="11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40"/>
            <p:cNvSpPr>
              <a:spLocks/>
            </p:cNvSpPr>
            <p:nvPr/>
          </p:nvSpPr>
          <p:spPr bwMode="auto">
            <a:xfrm>
              <a:off x="2591" y="10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Freeform 41"/>
            <p:cNvSpPr>
              <a:spLocks/>
            </p:cNvSpPr>
            <p:nvPr/>
          </p:nvSpPr>
          <p:spPr bwMode="auto">
            <a:xfrm>
              <a:off x="2621" y="11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Freeform 42"/>
            <p:cNvSpPr>
              <a:spLocks/>
            </p:cNvSpPr>
            <p:nvPr/>
          </p:nvSpPr>
          <p:spPr bwMode="auto">
            <a:xfrm>
              <a:off x="2600" y="15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Freeform 43"/>
            <p:cNvSpPr>
              <a:spLocks/>
            </p:cNvSpPr>
            <p:nvPr/>
          </p:nvSpPr>
          <p:spPr bwMode="auto">
            <a:xfrm>
              <a:off x="2570" y="15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Freeform 44"/>
            <p:cNvSpPr>
              <a:spLocks/>
            </p:cNvSpPr>
            <p:nvPr/>
          </p:nvSpPr>
          <p:spPr bwMode="auto">
            <a:xfrm>
              <a:off x="1820" y="15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Freeform 45"/>
            <p:cNvSpPr>
              <a:spLocks/>
            </p:cNvSpPr>
            <p:nvPr/>
          </p:nvSpPr>
          <p:spPr bwMode="auto">
            <a:xfrm>
              <a:off x="1775" y="14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Freeform 46"/>
            <p:cNvSpPr>
              <a:spLocks/>
            </p:cNvSpPr>
            <p:nvPr/>
          </p:nvSpPr>
          <p:spPr bwMode="auto">
            <a:xfrm>
              <a:off x="1814" y="11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Freeform 47"/>
            <p:cNvSpPr>
              <a:spLocks/>
            </p:cNvSpPr>
            <p:nvPr/>
          </p:nvSpPr>
          <p:spPr bwMode="auto">
            <a:xfrm>
              <a:off x="1913" y="10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Oval 48"/>
            <p:cNvSpPr>
              <a:spLocks noChangeArrowheads="1"/>
            </p:cNvSpPr>
            <p:nvPr/>
          </p:nvSpPr>
          <p:spPr bwMode="auto">
            <a:xfrm>
              <a:off x="2018" y="13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4" name="Oval 49"/>
            <p:cNvSpPr>
              <a:spLocks noChangeArrowheads="1"/>
            </p:cNvSpPr>
            <p:nvPr/>
          </p:nvSpPr>
          <p:spPr bwMode="auto">
            <a:xfrm>
              <a:off x="2336" y="12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5" name="AutoShape 50"/>
            <p:cNvSpPr>
              <a:spLocks noChangeArrowheads="1"/>
            </p:cNvSpPr>
            <p:nvPr/>
          </p:nvSpPr>
          <p:spPr bwMode="auto">
            <a:xfrm rot="-1049614">
              <a:off x="2639" y="1254"/>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 name="AutoShape 51"/>
            <p:cNvSpPr>
              <a:spLocks noChangeArrowheads="1"/>
            </p:cNvSpPr>
            <p:nvPr/>
          </p:nvSpPr>
          <p:spPr bwMode="auto">
            <a:xfrm>
              <a:off x="3264" y="1159"/>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 name="Freeform 52"/>
            <p:cNvSpPr>
              <a:spLocks/>
            </p:cNvSpPr>
            <p:nvPr/>
          </p:nvSpPr>
          <p:spPr bwMode="auto">
            <a:xfrm>
              <a:off x="3334" y="157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Freeform 53"/>
            <p:cNvSpPr>
              <a:spLocks/>
            </p:cNvSpPr>
            <p:nvPr/>
          </p:nvSpPr>
          <p:spPr bwMode="auto">
            <a:xfrm>
              <a:off x="3386" y="15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Freeform 54"/>
            <p:cNvSpPr>
              <a:spLocks/>
            </p:cNvSpPr>
            <p:nvPr/>
          </p:nvSpPr>
          <p:spPr bwMode="auto">
            <a:xfrm>
              <a:off x="3466" y="1575"/>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Freeform 55"/>
            <p:cNvSpPr>
              <a:spLocks/>
            </p:cNvSpPr>
            <p:nvPr/>
          </p:nvSpPr>
          <p:spPr bwMode="auto">
            <a:xfrm>
              <a:off x="3522" y="15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Freeform 56"/>
            <p:cNvSpPr>
              <a:spLocks/>
            </p:cNvSpPr>
            <p:nvPr/>
          </p:nvSpPr>
          <p:spPr bwMode="auto">
            <a:xfrm>
              <a:off x="3581" y="156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Freeform 57"/>
            <p:cNvSpPr>
              <a:spLocks/>
            </p:cNvSpPr>
            <p:nvPr/>
          </p:nvSpPr>
          <p:spPr bwMode="auto">
            <a:xfrm>
              <a:off x="3260" y="1554"/>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Freeform 58"/>
            <p:cNvSpPr>
              <a:spLocks/>
            </p:cNvSpPr>
            <p:nvPr/>
          </p:nvSpPr>
          <p:spPr bwMode="auto">
            <a:xfrm>
              <a:off x="3631" y="157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Freeform 59"/>
            <p:cNvSpPr>
              <a:spLocks/>
            </p:cNvSpPr>
            <p:nvPr/>
          </p:nvSpPr>
          <p:spPr bwMode="auto">
            <a:xfrm>
              <a:off x="3683" y="158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Freeform 60"/>
            <p:cNvSpPr>
              <a:spLocks/>
            </p:cNvSpPr>
            <p:nvPr/>
          </p:nvSpPr>
          <p:spPr bwMode="auto">
            <a:xfrm>
              <a:off x="3763" y="157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Freeform 61"/>
            <p:cNvSpPr>
              <a:spLocks/>
            </p:cNvSpPr>
            <p:nvPr/>
          </p:nvSpPr>
          <p:spPr bwMode="auto">
            <a:xfrm>
              <a:off x="3819" y="158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Freeform 62"/>
            <p:cNvSpPr>
              <a:spLocks/>
            </p:cNvSpPr>
            <p:nvPr/>
          </p:nvSpPr>
          <p:spPr bwMode="auto">
            <a:xfrm>
              <a:off x="3878" y="157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Freeform 63"/>
            <p:cNvSpPr>
              <a:spLocks/>
            </p:cNvSpPr>
            <p:nvPr/>
          </p:nvSpPr>
          <p:spPr bwMode="auto">
            <a:xfrm>
              <a:off x="3363" y="105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Freeform 64"/>
            <p:cNvSpPr>
              <a:spLocks/>
            </p:cNvSpPr>
            <p:nvPr/>
          </p:nvSpPr>
          <p:spPr bwMode="auto">
            <a:xfrm>
              <a:off x="3436" y="104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Freeform 65"/>
            <p:cNvSpPr>
              <a:spLocks/>
            </p:cNvSpPr>
            <p:nvPr/>
          </p:nvSpPr>
          <p:spPr bwMode="auto">
            <a:xfrm>
              <a:off x="3507" y="102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Freeform 66"/>
            <p:cNvSpPr>
              <a:spLocks/>
            </p:cNvSpPr>
            <p:nvPr/>
          </p:nvSpPr>
          <p:spPr bwMode="auto">
            <a:xfrm>
              <a:off x="3563" y="10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Freeform 67"/>
            <p:cNvSpPr>
              <a:spLocks/>
            </p:cNvSpPr>
            <p:nvPr/>
          </p:nvSpPr>
          <p:spPr bwMode="auto">
            <a:xfrm>
              <a:off x="3622" y="103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Freeform 68"/>
            <p:cNvSpPr>
              <a:spLocks/>
            </p:cNvSpPr>
            <p:nvPr/>
          </p:nvSpPr>
          <p:spPr bwMode="auto">
            <a:xfrm>
              <a:off x="3687" y="104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Freeform 69"/>
            <p:cNvSpPr>
              <a:spLocks/>
            </p:cNvSpPr>
            <p:nvPr/>
          </p:nvSpPr>
          <p:spPr bwMode="auto">
            <a:xfrm>
              <a:off x="3730" y="103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Freeform 70"/>
            <p:cNvSpPr>
              <a:spLocks/>
            </p:cNvSpPr>
            <p:nvPr/>
          </p:nvSpPr>
          <p:spPr bwMode="auto">
            <a:xfrm>
              <a:off x="3804" y="102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 name="Freeform 71"/>
            <p:cNvSpPr>
              <a:spLocks/>
            </p:cNvSpPr>
            <p:nvPr/>
          </p:nvSpPr>
          <p:spPr bwMode="auto">
            <a:xfrm>
              <a:off x="3860" y="104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 name="Freeform 72"/>
            <p:cNvSpPr>
              <a:spLocks/>
            </p:cNvSpPr>
            <p:nvPr/>
          </p:nvSpPr>
          <p:spPr bwMode="auto">
            <a:xfrm>
              <a:off x="3919" y="10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Freeform 73"/>
            <p:cNvSpPr>
              <a:spLocks/>
            </p:cNvSpPr>
            <p:nvPr/>
          </p:nvSpPr>
          <p:spPr bwMode="auto">
            <a:xfrm rot="5400000">
              <a:off x="4066" y="143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Freeform 74"/>
            <p:cNvSpPr>
              <a:spLocks/>
            </p:cNvSpPr>
            <p:nvPr/>
          </p:nvSpPr>
          <p:spPr bwMode="auto">
            <a:xfrm rot="5400000">
              <a:off x="4071" y="137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 name="Freeform 75"/>
            <p:cNvSpPr>
              <a:spLocks/>
            </p:cNvSpPr>
            <p:nvPr/>
          </p:nvSpPr>
          <p:spPr bwMode="auto">
            <a:xfrm rot="5400000">
              <a:off x="4079" y="13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 name="Freeform 76"/>
            <p:cNvSpPr>
              <a:spLocks/>
            </p:cNvSpPr>
            <p:nvPr/>
          </p:nvSpPr>
          <p:spPr bwMode="auto">
            <a:xfrm rot="5400000">
              <a:off x="4060" y="125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Freeform 77"/>
            <p:cNvSpPr>
              <a:spLocks/>
            </p:cNvSpPr>
            <p:nvPr/>
          </p:nvSpPr>
          <p:spPr bwMode="auto">
            <a:xfrm rot="5400000">
              <a:off x="4054" y="11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 name="Freeform 78"/>
            <p:cNvSpPr>
              <a:spLocks/>
            </p:cNvSpPr>
            <p:nvPr/>
          </p:nvSpPr>
          <p:spPr bwMode="auto">
            <a:xfrm rot="5400000">
              <a:off x="3199" y="136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Freeform 79"/>
            <p:cNvSpPr>
              <a:spLocks/>
            </p:cNvSpPr>
            <p:nvPr/>
          </p:nvSpPr>
          <p:spPr bwMode="auto">
            <a:xfrm rot="5400000">
              <a:off x="3180" y="130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Freeform 80"/>
            <p:cNvSpPr>
              <a:spLocks/>
            </p:cNvSpPr>
            <p:nvPr/>
          </p:nvSpPr>
          <p:spPr bwMode="auto">
            <a:xfrm rot="5400000">
              <a:off x="3188" y="124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 name="Freeform 81"/>
            <p:cNvSpPr>
              <a:spLocks/>
            </p:cNvSpPr>
            <p:nvPr/>
          </p:nvSpPr>
          <p:spPr bwMode="auto">
            <a:xfrm rot="5400000">
              <a:off x="3202" y="118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 name="Freeform 82"/>
            <p:cNvSpPr>
              <a:spLocks/>
            </p:cNvSpPr>
            <p:nvPr/>
          </p:nvSpPr>
          <p:spPr bwMode="auto">
            <a:xfrm>
              <a:off x="3973" y="1072"/>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 name="Freeform 83"/>
            <p:cNvSpPr>
              <a:spLocks/>
            </p:cNvSpPr>
            <p:nvPr/>
          </p:nvSpPr>
          <p:spPr bwMode="auto">
            <a:xfrm>
              <a:off x="4003" y="1144"/>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 name="Freeform 84"/>
            <p:cNvSpPr>
              <a:spLocks/>
            </p:cNvSpPr>
            <p:nvPr/>
          </p:nvSpPr>
          <p:spPr bwMode="auto">
            <a:xfrm>
              <a:off x="3982" y="1543"/>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 name="Freeform 85"/>
            <p:cNvSpPr>
              <a:spLocks/>
            </p:cNvSpPr>
            <p:nvPr/>
          </p:nvSpPr>
          <p:spPr bwMode="auto">
            <a:xfrm>
              <a:off x="3952" y="1570"/>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 name="Freeform 86"/>
            <p:cNvSpPr>
              <a:spLocks/>
            </p:cNvSpPr>
            <p:nvPr/>
          </p:nvSpPr>
          <p:spPr bwMode="auto">
            <a:xfrm>
              <a:off x="3202" y="1516"/>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 name="Freeform 87"/>
            <p:cNvSpPr>
              <a:spLocks/>
            </p:cNvSpPr>
            <p:nvPr/>
          </p:nvSpPr>
          <p:spPr bwMode="auto">
            <a:xfrm>
              <a:off x="3157" y="1480"/>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 name="Freeform 88"/>
            <p:cNvSpPr>
              <a:spLocks/>
            </p:cNvSpPr>
            <p:nvPr/>
          </p:nvSpPr>
          <p:spPr bwMode="auto">
            <a:xfrm>
              <a:off x="3196" y="1147"/>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 name="Freeform 89"/>
            <p:cNvSpPr>
              <a:spLocks/>
            </p:cNvSpPr>
            <p:nvPr/>
          </p:nvSpPr>
          <p:spPr bwMode="auto">
            <a:xfrm>
              <a:off x="3295" y="1069"/>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 name="Oval 90"/>
            <p:cNvSpPr>
              <a:spLocks noChangeArrowheads="1"/>
            </p:cNvSpPr>
            <p:nvPr/>
          </p:nvSpPr>
          <p:spPr bwMode="auto">
            <a:xfrm>
              <a:off x="3400" y="1341"/>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6" name="AutoShape 91"/>
            <p:cNvSpPr>
              <a:spLocks noChangeArrowheads="1"/>
            </p:cNvSpPr>
            <p:nvPr/>
          </p:nvSpPr>
          <p:spPr bwMode="auto">
            <a:xfrm>
              <a:off x="2018" y="198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7" name="Freeform 92"/>
            <p:cNvSpPr>
              <a:spLocks/>
            </p:cNvSpPr>
            <p:nvPr/>
          </p:nvSpPr>
          <p:spPr bwMode="auto">
            <a:xfrm>
              <a:off x="2088" y="239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Freeform 93"/>
            <p:cNvSpPr>
              <a:spLocks/>
            </p:cNvSpPr>
            <p:nvPr/>
          </p:nvSpPr>
          <p:spPr bwMode="auto">
            <a:xfrm>
              <a:off x="2140" y="240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 name="Freeform 94"/>
            <p:cNvSpPr>
              <a:spLocks/>
            </p:cNvSpPr>
            <p:nvPr/>
          </p:nvSpPr>
          <p:spPr bwMode="auto">
            <a:xfrm>
              <a:off x="2220" y="240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0" name="Freeform 95"/>
            <p:cNvSpPr>
              <a:spLocks/>
            </p:cNvSpPr>
            <p:nvPr/>
          </p:nvSpPr>
          <p:spPr bwMode="auto">
            <a:xfrm>
              <a:off x="2276" y="240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 name="Freeform 96"/>
            <p:cNvSpPr>
              <a:spLocks/>
            </p:cNvSpPr>
            <p:nvPr/>
          </p:nvSpPr>
          <p:spPr bwMode="auto">
            <a:xfrm>
              <a:off x="2335" y="239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Freeform 97"/>
            <p:cNvSpPr>
              <a:spLocks/>
            </p:cNvSpPr>
            <p:nvPr/>
          </p:nvSpPr>
          <p:spPr bwMode="auto">
            <a:xfrm>
              <a:off x="2014" y="237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 name="Freeform 98"/>
            <p:cNvSpPr>
              <a:spLocks/>
            </p:cNvSpPr>
            <p:nvPr/>
          </p:nvSpPr>
          <p:spPr bwMode="auto">
            <a:xfrm>
              <a:off x="2385" y="239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 name="Freeform 99"/>
            <p:cNvSpPr>
              <a:spLocks/>
            </p:cNvSpPr>
            <p:nvPr/>
          </p:nvSpPr>
          <p:spPr bwMode="auto">
            <a:xfrm>
              <a:off x="2437" y="240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 name="Freeform 100"/>
            <p:cNvSpPr>
              <a:spLocks/>
            </p:cNvSpPr>
            <p:nvPr/>
          </p:nvSpPr>
          <p:spPr bwMode="auto">
            <a:xfrm>
              <a:off x="2517" y="240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 name="Freeform 101"/>
            <p:cNvSpPr>
              <a:spLocks/>
            </p:cNvSpPr>
            <p:nvPr/>
          </p:nvSpPr>
          <p:spPr bwMode="auto">
            <a:xfrm>
              <a:off x="2573" y="240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7" name="Freeform 102"/>
            <p:cNvSpPr>
              <a:spLocks/>
            </p:cNvSpPr>
            <p:nvPr/>
          </p:nvSpPr>
          <p:spPr bwMode="auto">
            <a:xfrm>
              <a:off x="2632" y="239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8" name="Freeform 103"/>
            <p:cNvSpPr>
              <a:spLocks/>
            </p:cNvSpPr>
            <p:nvPr/>
          </p:nvSpPr>
          <p:spPr bwMode="auto">
            <a:xfrm>
              <a:off x="2117" y="18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9" name="Freeform 104"/>
            <p:cNvSpPr>
              <a:spLocks/>
            </p:cNvSpPr>
            <p:nvPr/>
          </p:nvSpPr>
          <p:spPr bwMode="auto">
            <a:xfrm>
              <a:off x="2190" y="186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 name="Freeform 105"/>
            <p:cNvSpPr>
              <a:spLocks/>
            </p:cNvSpPr>
            <p:nvPr/>
          </p:nvSpPr>
          <p:spPr bwMode="auto">
            <a:xfrm>
              <a:off x="2261" y="185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 name="Freeform 106"/>
            <p:cNvSpPr>
              <a:spLocks/>
            </p:cNvSpPr>
            <p:nvPr/>
          </p:nvSpPr>
          <p:spPr bwMode="auto">
            <a:xfrm>
              <a:off x="2317" y="186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 name="Freeform 107"/>
            <p:cNvSpPr>
              <a:spLocks/>
            </p:cNvSpPr>
            <p:nvPr/>
          </p:nvSpPr>
          <p:spPr bwMode="auto">
            <a:xfrm>
              <a:off x="2376" y="185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 name="Freeform 108"/>
            <p:cNvSpPr>
              <a:spLocks/>
            </p:cNvSpPr>
            <p:nvPr/>
          </p:nvSpPr>
          <p:spPr bwMode="auto">
            <a:xfrm>
              <a:off x="2441" y="186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4" name="Freeform 109"/>
            <p:cNvSpPr>
              <a:spLocks/>
            </p:cNvSpPr>
            <p:nvPr/>
          </p:nvSpPr>
          <p:spPr bwMode="auto">
            <a:xfrm>
              <a:off x="2484" y="186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 name="Freeform 110"/>
            <p:cNvSpPr>
              <a:spLocks/>
            </p:cNvSpPr>
            <p:nvPr/>
          </p:nvSpPr>
          <p:spPr bwMode="auto">
            <a:xfrm>
              <a:off x="2558" y="185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 name="Freeform 111"/>
            <p:cNvSpPr>
              <a:spLocks/>
            </p:cNvSpPr>
            <p:nvPr/>
          </p:nvSpPr>
          <p:spPr bwMode="auto">
            <a:xfrm>
              <a:off x="2614" y="186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 name="Freeform 112"/>
            <p:cNvSpPr>
              <a:spLocks/>
            </p:cNvSpPr>
            <p:nvPr/>
          </p:nvSpPr>
          <p:spPr bwMode="auto">
            <a:xfrm>
              <a:off x="2673" y="186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8" name="Freeform 113"/>
            <p:cNvSpPr>
              <a:spLocks/>
            </p:cNvSpPr>
            <p:nvPr/>
          </p:nvSpPr>
          <p:spPr bwMode="auto">
            <a:xfrm rot="5400000">
              <a:off x="2820" y="226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 name="Freeform 114"/>
            <p:cNvSpPr>
              <a:spLocks/>
            </p:cNvSpPr>
            <p:nvPr/>
          </p:nvSpPr>
          <p:spPr bwMode="auto">
            <a:xfrm rot="5400000">
              <a:off x="2825" y="22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 name="Freeform 115"/>
            <p:cNvSpPr>
              <a:spLocks/>
            </p:cNvSpPr>
            <p:nvPr/>
          </p:nvSpPr>
          <p:spPr bwMode="auto">
            <a:xfrm rot="5400000">
              <a:off x="2833" y="21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 name="Freeform 116"/>
            <p:cNvSpPr>
              <a:spLocks/>
            </p:cNvSpPr>
            <p:nvPr/>
          </p:nvSpPr>
          <p:spPr bwMode="auto">
            <a:xfrm rot="5400000">
              <a:off x="2814" y="208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 name="Freeform 117"/>
            <p:cNvSpPr>
              <a:spLocks/>
            </p:cNvSpPr>
            <p:nvPr/>
          </p:nvSpPr>
          <p:spPr bwMode="auto">
            <a:xfrm rot="5400000">
              <a:off x="2808" y="200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 name="Freeform 118"/>
            <p:cNvSpPr>
              <a:spLocks/>
            </p:cNvSpPr>
            <p:nvPr/>
          </p:nvSpPr>
          <p:spPr bwMode="auto">
            <a:xfrm rot="5400000">
              <a:off x="1953" y="21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 name="Freeform 119"/>
            <p:cNvSpPr>
              <a:spLocks/>
            </p:cNvSpPr>
            <p:nvPr/>
          </p:nvSpPr>
          <p:spPr bwMode="auto">
            <a:xfrm rot="5400000">
              <a:off x="1934" y="21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 name="Freeform 120"/>
            <p:cNvSpPr>
              <a:spLocks/>
            </p:cNvSpPr>
            <p:nvPr/>
          </p:nvSpPr>
          <p:spPr bwMode="auto">
            <a:xfrm rot="5400000">
              <a:off x="1942" y="206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 name="Freeform 121"/>
            <p:cNvSpPr>
              <a:spLocks/>
            </p:cNvSpPr>
            <p:nvPr/>
          </p:nvSpPr>
          <p:spPr bwMode="auto">
            <a:xfrm rot="5400000">
              <a:off x="1956" y="20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7" name="Freeform 122"/>
            <p:cNvSpPr>
              <a:spLocks/>
            </p:cNvSpPr>
            <p:nvPr/>
          </p:nvSpPr>
          <p:spPr bwMode="auto">
            <a:xfrm>
              <a:off x="2727" y="189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 name="Freeform 123"/>
            <p:cNvSpPr>
              <a:spLocks/>
            </p:cNvSpPr>
            <p:nvPr/>
          </p:nvSpPr>
          <p:spPr bwMode="auto">
            <a:xfrm>
              <a:off x="2757" y="196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9" name="Freeform 124"/>
            <p:cNvSpPr>
              <a:spLocks/>
            </p:cNvSpPr>
            <p:nvPr/>
          </p:nvSpPr>
          <p:spPr bwMode="auto">
            <a:xfrm>
              <a:off x="2736" y="236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 name="Freeform 125"/>
            <p:cNvSpPr>
              <a:spLocks/>
            </p:cNvSpPr>
            <p:nvPr/>
          </p:nvSpPr>
          <p:spPr bwMode="auto">
            <a:xfrm>
              <a:off x="2706" y="239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 name="Freeform 126"/>
            <p:cNvSpPr>
              <a:spLocks/>
            </p:cNvSpPr>
            <p:nvPr/>
          </p:nvSpPr>
          <p:spPr bwMode="auto">
            <a:xfrm>
              <a:off x="1956" y="234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 name="Freeform 127"/>
            <p:cNvSpPr>
              <a:spLocks/>
            </p:cNvSpPr>
            <p:nvPr/>
          </p:nvSpPr>
          <p:spPr bwMode="auto">
            <a:xfrm>
              <a:off x="1911" y="230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 name="Freeform 128"/>
            <p:cNvSpPr>
              <a:spLocks/>
            </p:cNvSpPr>
            <p:nvPr/>
          </p:nvSpPr>
          <p:spPr bwMode="auto">
            <a:xfrm>
              <a:off x="1950" y="197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 name="Freeform 129"/>
            <p:cNvSpPr>
              <a:spLocks/>
            </p:cNvSpPr>
            <p:nvPr/>
          </p:nvSpPr>
          <p:spPr bwMode="auto">
            <a:xfrm>
              <a:off x="2049" y="189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5" name="Oval 130"/>
            <p:cNvSpPr>
              <a:spLocks noChangeArrowheads="1"/>
            </p:cNvSpPr>
            <p:nvPr/>
          </p:nvSpPr>
          <p:spPr bwMode="auto">
            <a:xfrm>
              <a:off x="2154" y="2166"/>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6" name="Oval 131"/>
            <p:cNvSpPr>
              <a:spLocks noChangeArrowheads="1"/>
            </p:cNvSpPr>
            <p:nvPr/>
          </p:nvSpPr>
          <p:spPr bwMode="auto">
            <a:xfrm>
              <a:off x="2472" y="2075"/>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7" name="AutoShape 132"/>
            <p:cNvSpPr>
              <a:spLocks noChangeArrowheads="1"/>
            </p:cNvSpPr>
            <p:nvPr/>
          </p:nvSpPr>
          <p:spPr bwMode="auto">
            <a:xfrm rot="-1049614">
              <a:off x="2775" y="2076"/>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8" name="AutoShape 133"/>
            <p:cNvSpPr>
              <a:spLocks noChangeArrowheads="1"/>
            </p:cNvSpPr>
            <p:nvPr/>
          </p:nvSpPr>
          <p:spPr bwMode="auto">
            <a:xfrm>
              <a:off x="3083" y="1981"/>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9" name="Freeform 134"/>
            <p:cNvSpPr>
              <a:spLocks/>
            </p:cNvSpPr>
            <p:nvPr/>
          </p:nvSpPr>
          <p:spPr bwMode="auto">
            <a:xfrm>
              <a:off x="3153" y="239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0" name="Freeform 135"/>
            <p:cNvSpPr>
              <a:spLocks/>
            </p:cNvSpPr>
            <p:nvPr/>
          </p:nvSpPr>
          <p:spPr bwMode="auto">
            <a:xfrm>
              <a:off x="3205" y="240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 name="Freeform 136"/>
            <p:cNvSpPr>
              <a:spLocks/>
            </p:cNvSpPr>
            <p:nvPr/>
          </p:nvSpPr>
          <p:spPr bwMode="auto">
            <a:xfrm>
              <a:off x="3285" y="239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 name="Freeform 137"/>
            <p:cNvSpPr>
              <a:spLocks/>
            </p:cNvSpPr>
            <p:nvPr/>
          </p:nvSpPr>
          <p:spPr bwMode="auto">
            <a:xfrm>
              <a:off x="3341" y="24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 name="Freeform 138"/>
            <p:cNvSpPr>
              <a:spLocks/>
            </p:cNvSpPr>
            <p:nvPr/>
          </p:nvSpPr>
          <p:spPr bwMode="auto">
            <a:xfrm>
              <a:off x="3400" y="239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 name="Freeform 139"/>
            <p:cNvSpPr>
              <a:spLocks/>
            </p:cNvSpPr>
            <p:nvPr/>
          </p:nvSpPr>
          <p:spPr bwMode="auto">
            <a:xfrm>
              <a:off x="3079" y="2376"/>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 name="Freeform 140"/>
            <p:cNvSpPr>
              <a:spLocks/>
            </p:cNvSpPr>
            <p:nvPr/>
          </p:nvSpPr>
          <p:spPr bwMode="auto">
            <a:xfrm>
              <a:off x="3450" y="239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 name="Freeform 141"/>
            <p:cNvSpPr>
              <a:spLocks/>
            </p:cNvSpPr>
            <p:nvPr/>
          </p:nvSpPr>
          <p:spPr bwMode="auto">
            <a:xfrm>
              <a:off x="3502" y="240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7" name="Freeform 142"/>
            <p:cNvSpPr>
              <a:spLocks/>
            </p:cNvSpPr>
            <p:nvPr/>
          </p:nvSpPr>
          <p:spPr bwMode="auto">
            <a:xfrm>
              <a:off x="3582" y="239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 name="Freeform 143"/>
            <p:cNvSpPr>
              <a:spLocks/>
            </p:cNvSpPr>
            <p:nvPr/>
          </p:nvSpPr>
          <p:spPr bwMode="auto">
            <a:xfrm>
              <a:off x="3638" y="240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9" name="Freeform 144"/>
            <p:cNvSpPr>
              <a:spLocks/>
            </p:cNvSpPr>
            <p:nvPr/>
          </p:nvSpPr>
          <p:spPr bwMode="auto">
            <a:xfrm>
              <a:off x="3697" y="239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 name="Freeform 145"/>
            <p:cNvSpPr>
              <a:spLocks/>
            </p:cNvSpPr>
            <p:nvPr/>
          </p:nvSpPr>
          <p:spPr bwMode="auto">
            <a:xfrm>
              <a:off x="3182" y="187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 name="Freeform 146"/>
            <p:cNvSpPr>
              <a:spLocks/>
            </p:cNvSpPr>
            <p:nvPr/>
          </p:nvSpPr>
          <p:spPr bwMode="auto">
            <a:xfrm>
              <a:off x="3255" y="186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2" name="Freeform 147"/>
            <p:cNvSpPr>
              <a:spLocks/>
            </p:cNvSpPr>
            <p:nvPr/>
          </p:nvSpPr>
          <p:spPr bwMode="auto">
            <a:xfrm>
              <a:off x="3326" y="184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 name="Freeform 148"/>
            <p:cNvSpPr>
              <a:spLocks/>
            </p:cNvSpPr>
            <p:nvPr/>
          </p:nvSpPr>
          <p:spPr bwMode="auto">
            <a:xfrm>
              <a:off x="3382" y="185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4" name="Freeform 149"/>
            <p:cNvSpPr>
              <a:spLocks/>
            </p:cNvSpPr>
            <p:nvPr/>
          </p:nvSpPr>
          <p:spPr bwMode="auto">
            <a:xfrm>
              <a:off x="3441" y="185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5" name="Freeform 150"/>
            <p:cNvSpPr>
              <a:spLocks/>
            </p:cNvSpPr>
            <p:nvPr/>
          </p:nvSpPr>
          <p:spPr bwMode="auto">
            <a:xfrm>
              <a:off x="3506" y="186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6" name="Freeform 151"/>
            <p:cNvSpPr>
              <a:spLocks/>
            </p:cNvSpPr>
            <p:nvPr/>
          </p:nvSpPr>
          <p:spPr bwMode="auto">
            <a:xfrm>
              <a:off x="3549" y="186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7" name="Freeform 152"/>
            <p:cNvSpPr>
              <a:spLocks/>
            </p:cNvSpPr>
            <p:nvPr/>
          </p:nvSpPr>
          <p:spPr bwMode="auto">
            <a:xfrm>
              <a:off x="3623" y="185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8" name="Freeform 153"/>
            <p:cNvSpPr>
              <a:spLocks/>
            </p:cNvSpPr>
            <p:nvPr/>
          </p:nvSpPr>
          <p:spPr bwMode="auto">
            <a:xfrm>
              <a:off x="3679" y="186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9" name="Freeform 154"/>
            <p:cNvSpPr>
              <a:spLocks/>
            </p:cNvSpPr>
            <p:nvPr/>
          </p:nvSpPr>
          <p:spPr bwMode="auto">
            <a:xfrm>
              <a:off x="3738" y="185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 name="Freeform 155"/>
            <p:cNvSpPr>
              <a:spLocks/>
            </p:cNvSpPr>
            <p:nvPr/>
          </p:nvSpPr>
          <p:spPr bwMode="auto">
            <a:xfrm rot="5400000">
              <a:off x="3885" y="226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1" name="Freeform 156"/>
            <p:cNvSpPr>
              <a:spLocks/>
            </p:cNvSpPr>
            <p:nvPr/>
          </p:nvSpPr>
          <p:spPr bwMode="auto">
            <a:xfrm rot="5400000">
              <a:off x="3890" y="219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2" name="Freeform 157"/>
            <p:cNvSpPr>
              <a:spLocks/>
            </p:cNvSpPr>
            <p:nvPr/>
          </p:nvSpPr>
          <p:spPr bwMode="auto">
            <a:xfrm rot="5400000">
              <a:off x="3898" y="213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 name="Freeform 158"/>
            <p:cNvSpPr>
              <a:spLocks/>
            </p:cNvSpPr>
            <p:nvPr/>
          </p:nvSpPr>
          <p:spPr bwMode="auto">
            <a:xfrm rot="5400000">
              <a:off x="3879" y="207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Freeform 159"/>
            <p:cNvSpPr>
              <a:spLocks/>
            </p:cNvSpPr>
            <p:nvPr/>
          </p:nvSpPr>
          <p:spPr bwMode="auto">
            <a:xfrm rot="5400000">
              <a:off x="3873" y="200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Freeform 160"/>
            <p:cNvSpPr>
              <a:spLocks/>
            </p:cNvSpPr>
            <p:nvPr/>
          </p:nvSpPr>
          <p:spPr bwMode="auto">
            <a:xfrm rot="5400000">
              <a:off x="3018" y="219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Freeform 161"/>
            <p:cNvSpPr>
              <a:spLocks/>
            </p:cNvSpPr>
            <p:nvPr/>
          </p:nvSpPr>
          <p:spPr bwMode="auto">
            <a:xfrm rot="5400000">
              <a:off x="2999" y="212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7" name="Freeform 162"/>
            <p:cNvSpPr>
              <a:spLocks/>
            </p:cNvSpPr>
            <p:nvPr/>
          </p:nvSpPr>
          <p:spPr bwMode="auto">
            <a:xfrm rot="5400000">
              <a:off x="3007" y="206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8" name="Freeform 163"/>
            <p:cNvSpPr>
              <a:spLocks/>
            </p:cNvSpPr>
            <p:nvPr/>
          </p:nvSpPr>
          <p:spPr bwMode="auto">
            <a:xfrm rot="5400000">
              <a:off x="3021" y="201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9" name="Freeform 164"/>
            <p:cNvSpPr>
              <a:spLocks/>
            </p:cNvSpPr>
            <p:nvPr/>
          </p:nvSpPr>
          <p:spPr bwMode="auto">
            <a:xfrm>
              <a:off x="3792" y="1894"/>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0" name="Freeform 165"/>
            <p:cNvSpPr>
              <a:spLocks/>
            </p:cNvSpPr>
            <p:nvPr/>
          </p:nvSpPr>
          <p:spPr bwMode="auto">
            <a:xfrm>
              <a:off x="3822" y="1966"/>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1" name="Freeform 166"/>
            <p:cNvSpPr>
              <a:spLocks/>
            </p:cNvSpPr>
            <p:nvPr/>
          </p:nvSpPr>
          <p:spPr bwMode="auto">
            <a:xfrm>
              <a:off x="3801" y="2365"/>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2" name="Freeform 167"/>
            <p:cNvSpPr>
              <a:spLocks/>
            </p:cNvSpPr>
            <p:nvPr/>
          </p:nvSpPr>
          <p:spPr bwMode="auto">
            <a:xfrm>
              <a:off x="3771" y="2392"/>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3" name="Freeform 168"/>
            <p:cNvSpPr>
              <a:spLocks/>
            </p:cNvSpPr>
            <p:nvPr/>
          </p:nvSpPr>
          <p:spPr bwMode="auto">
            <a:xfrm>
              <a:off x="3021" y="2338"/>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 name="Freeform 169"/>
            <p:cNvSpPr>
              <a:spLocks/>
            </p:cNvSpPr>
            <p:nvPr/>
          </p:nvSpPr>
          <p:spPr bwMode="auto">
            <a:xfrm>
              <a:off x="2976" y="2302"/>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5" name="Freeform 170"/>
            <p:cNvSpPr>
              <a:spLocks/>
            </p:cNvSpPr>
            <p:nvPr/>
          </p:nvSpPr>
          <p:spPr bwMode="auto">
            <a:xfrm>
              <a:off x="3015" y="1969"/>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6" name="Freeform 171"/>
            <p:cNvSpPr>
              <a:spLocks/>
            </p:cNvSpPr>
            <p:nvPr/>
          </p:nvSpPr>
          <p:spPr bwMode="auto">
            <a:xfrm>
              <a:off x="3114" y="1891"/>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7" name="Oval 172"/>
            <p:cNvSpPr>
              <a:spLocks noChangeArrowheads="1"/>
            </p:cNvSpPr>
            <p:nvPr/>
          </p:nvSpPr>
          <p:spPr bwMode="auto">
            <a:xfrm>
              <a:off x="3219" y="2163"/>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78" name="AutoShape 173"/>
            <p:cNvSpPr>
              <a:spLocks noChangeArrowheads="1"/>
            </p:cNvSpPr>
            <p:nvPr/>
          </p:nvSpPr>
          <p:spPr bwMode="auto">
            <a:xfrm>
              <a:off x="2191" y="280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79" name="Freeform 174"/>
            <p:cNvSpPr>
              <a:spLocks/>
            </p:cNvSpPr>
            <p:nvPr/>
          </p:nvSpPr>
          <p:spPr bwMode="auto">
            <a:xfrm>
              <a:off x="2261" y="321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Freeform 175"/>
            <p:cNvSpPr>
              <a:spLocks/>
            </p:cNvSpPr>
            <p:nvPr/>
          </p:nvSpPr>
          <p:spPr bwMode="auto">
            <a:xfrm>
              <a:off x="2313" y="322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1" name="Freeform 176"/>
            <p:cNvSpPr>
              <a:spLocks/>
            </p:cNvSpPr>
            <p:nvPr/>
          </p:nvSpPr>
          <p:spPr bwMode="auto">
            <a:xfrm>
              <a:off x="2393" y="321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Freeform 177"/>
            <p:cNvSpPr>
              <a:spLocks/>
            </p:cNvSpPr>
            <p:nvPr/>
          </p:nvSpPr>
          <p:spPr bwMode="auto">
            <a:xfrm>
              <a:off x="2449" y="322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Freeform 178"/>
            <p:cNvSpPr>
              <a:spLocks/>
            </p:cNvSpPr>
            <p:nvPr/>
          </p:nvSpPr>
          <p:spPr bwMode="auto">
            <a:xfrm>
              <a:off x="2508" y="32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 name="Freeform 179"/>
            <p:cNvSpPr>
              <a:spLocks/>
            </p:cNvSpPr>
            <p:nvPr/>
          </p:nvSpPr>
          <p:spPr bwMode="auto">
            <a:xfrm>
              <a:off x="2187" y="319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Freeform 180"/>
            <p:cNvSpPr>
              <a:spLocks/>
            </p:cNvSpPr>
            <p:nvPr/>
          </p:nvSpPr>
          <p:spPr bwMode="auto">
            <a:xfrm>
              <a:off x="2558" y="32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Freeform 181"/>
            <p:cNvSpPr>
              <a:spLocks/>
            </p:cNvSpPr>
            <p:nvPr/>
          </p:nvSpPr>
          <p:spPr bwMode="auto">
            <a:xfrm>
              <a:off x="2610" y="322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 name="Freeform 182"/>
            <p:cNvSpPr>
              <a:spLocks/>
            </p:cNvSpPr>
            <p:nvPr/>
          </p:nvSpPr>
          <p:spPr bwMode="auto">
            <a:xfrm>
              <a:off x="2690" y="321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Freeform 183"/>
            <p:cNvSpPr>
              <a:spLocks/>
            </p:cNvSpPr>
            <p:nvPr/>
          </p:nvSpPr>
          <p:spPr bwMode="auto">
            <a:xfrm>
              <a:off x="2746" y="32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Freeform 184"/>
            <p:cNvSpPr>
              <a:spLocks/>
            </p:cNvSpPr>
            <p:nvPr/>
          </p:nvSpPr>
          <p:spPr bwMode="auto">
            <a:xfrm>
              <a:off x="2805" y="32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 name="Freeform 185"/>
            <p:cNvSpPr>
              <a:spLocks/>
            </p:cNvSpPr>
            <p:nvPr/>
          </p:nvSpPr>
          <p:spPr bwMode="auto">
            <a:xfrm>
              <a:off x="2290" y="26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Freeform 186"/>
            <p:cNvSpPr>
              <a:spLocks/>
            </p:cNvSpPr>
            <p:nvPr/>
          </p:nvSpPr>
          <p:spPr bwMode="auto">
            <a:xfrm>
              <a:off x="2363" y="268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Freeform 187"/>
            <p:cNvSpPr>
              <a:spLocks/>
            </p:cNvSpPr>
            <p:nvPr/>
          </p:nvSpPr>
          <p:spPr bwMode="auto">
            <a:xfrm>
              <a:off x="2434" y="266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3" name="Freeform 188"/>
            <p:cNvSpPr>
              <a:spLocks/>
            </p:cNvSpPr>
            <p:nvPr/>
          </p:nvSpPr>
          <p:spPr bwMode="auto">
            <a:xfrm>
              <a:off x="2490" y="267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Freeform 189"/>
            <p:cNvSpPr>
              <a:spLocks/>
            </p:cNvSpPr>
            <p:nvPr/>
          </p:nvSpPr>
          <p:spPr bwMode="auto">
            <a:xfrm>
              <a:off x="2549" y="26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Freeform 190"/>
            <p:cNvSpPr>
              <a:spLocks/>
            </p:cNvSpPr>
            <p:nvPr/>
          </p:nvSpPr>
          <p:spPr bwMode="auto">
            <a:xfrm>
              <a:off x="2614" y="26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6" name="Freeform 191"/>
            <p:cNvSpPr>
              <a:spLocks/>
            </p:cNvSpPr>
            <p:nvPr/>
          </p:nvSpPr>
          <p:spPr bwMode="auto">
            <a:xfrm>
              <a:off x="2657" y="26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Freeform 192"/>
            <p:cNvSpPr>
              <a:spLocks/>
            </p:cNvSpPr>
            <p:nvPr/>
          </p:nvSpPr>
          <p:spPr bwMode="auto">
            <a:xfrm>
              <a:off x="2731" y="26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Freeform 193"/>
            <p:cNvSpPr>
              <a:spLocks/>
            </p:cNvSpPr>
            <p:nvPr/>
          </p:nvSpPr>
          <p:spPr bwMode="auto">
            <a:xfrm>
              <a:off x="2787" y="26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9" name="Freeform 194"/>
            <p:cNvSpPr>
              <a:spLocks/>
            </p:cNvSpPr>
            <p:nvPr/>
          </p:nvSpPr>
          <p:spPr bwMode="auto">
            <a:xfrm>
              <a:off x="2846" y="267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Freeform 195"/>
            <p:cNvSpPr>
              <a:spLocks/>
            </p:cNvSpPr>
            <p:nvPr/>
          </p:nvSpPr>
          <p:spPr bwMode="auto">
            <a:xfrm rot="5400000">
              <a:off x="2998" y="301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Freeform 196"/>
            <p:cNvSpPr>
              <a:spLocks/>
            </p:cNvSpPr>
            <p:nvPr/>
          </p:nvSpPr>
          <p:spPr bwMode="auto">
            <a:xfrm rot="5400000">
              <a:off x="3006" y="29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2" name="Freeform 197"/>
            <p:cNvSpPr>
              <a:spLocks/>
            </p:cNvSpPr>
            <p:nvPr/>
          </p:nvSpPr>
          <p:spPr bwMode="auto">
            <a:xfrm rot="5400000">
              <a:off x="2987" y="2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3" name="Freeform 198"/>
            <p:cNvSpPr>
              <a:spLocks/>
            </p:cNvSpPr>
            <p:nvPr/>
          </p:nvSpPr>
          <p:spPr bwMode="auto">
            <a:xfrm rot="5400000">
              <a:off x="2126" y="300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 name="Freeform 199"/>
            <p:cNvSpPr>
              <a:spLocks/>
            </p:cNvSpPr>
            <p:nvPr/>
          </p:nvSpPr>
          <p:spPr bwMode="auto">
            <a:xfrm rot="5400000">
              <a:off x="2107" y="294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 name="Freeform 200"/>
            <p:cNvSpPr>
              <a:spLocks/>
            </p:cNvSpPr>
            <p:nvPr/>
          </p:nvSpPr>
          <p:spPr bwMode="auto">
            <a:xfrm rot="5400000">
              <a:off x="2115" y="288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6" name="Freeform 201"/>
            <p:cNvSpPr>
              <a:spLocks/>
            </p:cNvSpPr>
            <p:nvPr/>
          </p:nvSpPr>
          <p:spPr bwMode="auto">
            <a:xfrm rot="5400000">
              <a:off x="2129" y="282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7" name="Freeform 202"/>
            <p:cNvSpPr>
              <a:spLocks/>
            </p:cNvSpPr>
            <p:nvPr/>
          </p:nvSpPr>
          <p:spPr bwMode="auto">
            <a:xfrm>
              <a:off x="2900" y="271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8" name="Freeform 203"/>
            <p:cNvSpPr>
              <a:spLocks/>
            </p:cNvSpPr>
            <p:nvPr/>
          </p:nvSpPr>
          <p:spPr bwMode="auto">
            <a:xfrm>
              <a:off x="2930" y="278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9" name="Freeform 204"/>
            <p:cNvSpPr>
              <a:spLocks/>
            </p:cNvSpPr>
            <p:nvPr/>
          </p:nvSpPr>
          <p:spPr bwMode="auto">
            <a:xfrm>
              <a:off x="2909" y="318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0" name="Freeform 205"/>
            <p:cNvSpPr>
              <a:spLocks/>
            </p:cNvSpPr>
            <p:nvPr/>
          </p:nvSpPr>
          <p:spPr bwMode="auto">
            <a:xfrm>
              <a:off x="2879" y="321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1" name="Freeform 206"/>
            <p:cNvSpPr>
              <a:spLocks/>
            </p:cNvSpPr>
            <p:nvPr/>
          </p:nvSpPr>
          <p:spPr bwMode="auto">
            <a:xfrm>
              <a:off x="2129" y="3157"/>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2" name="Freeform 207"/>
            <p:cNvSpPr>
              <a:spLocks/>
            </p:cNvSpPr>
            <p:nvPr/>
          </p:nvSpPr>
          <p:spPr bwMode="auto">
            <a:xfrm>
              <a:off x="2084" y="3121"/>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3" name="Freeform 208"/>
            <p:cNvSpPr>
              <a:spLocks/>
            </p:cNvSpPr>
            <p:nvPr/>
          </p:nvSpPr>
          <p:spPr bwMode="auto">
            <a:xfrm>
              <a:off x="2123" y="2788"/>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 name="Freeform 209"/>
            <p:cNvSpPr>
              <a:spLocks/>
            </p:cNvSpPr>
            <p:nvPr/>
          </p:nvSpPr>
          <p:spPr bwMode="auto">
            <a:xfrm>
              <a:off x="2222" y="271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 name="Oval 210"/>
            <p:cNvSpPr>
              <a:spLocks noChangeArrowheads="1"/>
            </p:cNvSpPr>
            <p:nvPr/>
          </p:nvSpPr>
          <p:spPr bwMode="auto">
            <a:xfrm>
              <a:off x="2327" y="2982"/>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6" name="Oval 211"/>
            <p:cNvSpPr>
              <a:spLocks noChangeArrowheads="1"/>
            </p:cNvSpPr>
            <p:nvPr/>
          </p:nvSpPr>
          <p:spPr bwMode="auto">
            <a:xfrm>
              <a:off x="2645" y="2891"/>
              <a:ext cx="227" cy="212"/>
            </a:xfrm>
            <a:prstGeom prst="ellipse">
              <a:avLst/>
            </a:prstGeom>
            <a:noFill/>
            <a:ln w="1905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7" name="AutoShape 212"/>
            <p:cNvSpPr>
              <a:spLocks noChangeArrowheads="1"/>
            </p:cNvSpPr>
            <p:nvPr/>
          </p:nvSpPr>
          <p:spPr bwMode="auto">
            <a:xfrm>
              <a:off x="2977" y="280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8" name="Freeform 213"/>
            <p:cNvSpPr>
              <a:spLocks/>
            </p:cNvSpPr>
            <p:nvPr/>
          </p:nvSpPr>
          <p:spPr bwMode="auto">
            <a:xfrm>
              <a:off x="3047" y="321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9" name="Freeform 214"/>
            <p:cNvSpPr>
              <a:spLocks/>
            </p:cNvSpPr>
            <p:nvPr/>
          </p:nvSpPr>
          <p:spPr bwMode="auto">
            <a:xfrm>
              <a:off x="3099" y="322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0" name="Freeform 215"/>
            <p:cNvSpPr>
              <a:spLocks/>
            </p:cNvSpPr>
            <p:nvPr/>
          </p:nvSpPr>
          <p:spPr bwMode="auto">
            <a:xfrm>
              <a:off x="3179" y="321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1" name="Freeform 216"/>
            <p:cNvSpPr>
              <a:spLocks/>
            </p:cNvSpPr>
            <p:nvPr/>
          </p:nvSpPr>
          <p:spPr bwMode="auto">
            <a:xfrm>
              <a:off x="3235" y="322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2" name="Freeform 217"/>
            <p:cNvSpPr>
              <a:spLocks/>
            </p:cNvSpPr>
            <p:nvPr/>
          </p:nvSpPr>
          <p:spPr bwMode="auto">
            <a:xfrm>
              <a:off x="3294" y="32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3" name="Freeform 218"/>
            <p:cNvSpPr>
              <a:spLocks/>
            </p:cNvSpPr>
            <p:nvPr/>
          </p:nvSpPr>
          <p:spPr bwMode="auto">
            <a:xfrm>
              <a:off x="2973" y="319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4" name="Freeform 219"/>
            <p:cNvSpPr>
              <a:spLocks/>
            </p:cNvSpPr>
            <p:nvPr/>
          </p:nvSpPr>
          <p:spPr bwMode="auto">
            <a:xfrm>
              <a:off x="3344" y="32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 name="Freeform 220"/>
            <p:cNvSpPr>
              <a:spLocks/>
            </p:cNvSpPr>
            <p:nvPr/>
          </p:nvSpPr>
          <p:spPr bwMode="auto">
            <a:xfrm>
              <a:off x="3396" y="322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6" name="Freeform 221"/>
            <p:cNvSpPr>
              <a:spLocks/>
            </p:cNvSpPr>
            <p:nvPr/>
          </p:nvSpPr>
          <p:spPr bwMode="auto">
            <a:xfrm>
              <a:off x="3476" y="321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7" name="Freeform 222"/>
            <p:cNvSpPr>
              <a:spLocks/>
            </p:cNvSpPr>
            <p:nvPr/>
          </p:nvSpPr>
          <p:spPr bwMode="auto">
            <a:xfrm>
              <a:off x="3532" y="32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 name="Freeform 223"/>
            <p:cNvSpPr>
              <a:spLocks/>
            </p:cNvSpPr>
            <p:nvPr/>
          </p:nvSpPr>
          <p:spPr bwMode="auto">
            <a:xfrm>
              <a:off x="3591" y="32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9" name="Freeform 224"/>
            <p:cNvSpPr>
              <a:spLocks/>
            </p:cNvSpPr>
            <p:nvPr/>
          </p:nvSpPr>
          <p:spPr bwMode="auto">
            <a:xfrm>
              <a:off x="3076" y="26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0" name="Freeform 225"/>
            <p:cNvSpPr>
              <a:spLocks/>
            </p:cNvSpPr>
            <p:nvPr/>
          </p:nvSpPr>
          <p:spPr bwMode="auto">
            <a:xfrm>
              <a:off x="3149" y="268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1" name="Freeform 226"/>
            <p:cNvSpPr>
              <a:spLocks/>
            </p:cNvSpPr>
            <p:nvPr/>
          </p:nvSpPr>
          <p:spPr bwMode="auto">
            <a:xfrm>
              <a:off x="3220" y="266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2" name="Freeform 227"/>
            <p:cNvSpPr>
              <a:spLocks/>
            </p:cNvSpPr>
            <p:nvPr/>
          </p:nvSpPr>
          <p:spPr bwMode="auto">
            <a:xfrm>
              <a:off x="3276" y="267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3" name="Freeform 228"/>
            <p:cNvSpPr>
              <a:spLocks/>
            </p:cNvSpPr>
            <p:nvPr/>
          </p:nvSpPr>
          <p:spPr bwMode="auto">
            <a:xfrm>
              <a:off x="3335" y="26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4" name="Freeform 229"/>
            <p:cNvSpPr>
              <a:spLocks/>
            </p:cNvSpPr>
            <p:nvPr/>
          </p:nvSpPr>
          <p:spPr bwMode="auto">
            <a:xfrm>
              <a:off x="3400" y="26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 name="Freeform 230"/>
            <p:cNvSpPr>
              <a:spLocks/>
            </p:cNvSpPr>
            <p:nvPr/>
          </p:nvSpPr>
          <p:spPr bwMode="auto">
            <a:xfrm>
              <a:off x="3443" y="26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6" name="Freeform 231"/>
            <p:cNvSpPr>
              <a:spLocks/>
            </p:cNvSpPr>
            <p:nvPr/>
          </p:nvSpPr>
          <p:spPr bwMode="auto">
            <a:xfrm>
              <a:off x="3517" y="26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7" name="Freeform 232"/>
            <p:cNvSpPr>
              <a:spLocks/>
            </p:cNvSpPr>
            <p:nvPr/>
          </p:nvSpPr>
          <p:spPr bwMode="auto">
            <a:xfrm>
              <a:off x="3573" y="26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8" name="Freeform 233"/>
            <p:cNvSpPr>
              <a:spLocks/>
            </p:cNvSpPr>
            <p:nvPr/>
          </p:nvSpPr>
          <p:spPr bwMode="auto">
            <a:xfrm>
              <a:off x="3632" y="267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9" name="Freeform 234"/>
            <p:cNvSpPr>
              <a:spLocks/>
            </p:cNvSpPr>
            <p:nvPr/>
          </p:nvSpPr>
          <p:spPr bwMode="auto">
            <a:xfrm rot="5400000">
              <a:off x="3779" y="307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0" name="Freeform 235"/>
            <p:cNvSpPr>
              <a:spLocks/>
            </p:cNvSpPr>
            <p:nvPr/>
          </p:nvSpPr>
          <p:spPr bwMode="auto">
            <a:xfrm rot="5400000">
              <a:off x="3784" y="301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1" name="Freeform 236"/>
            <p:cNvSpPr>
              <a:spLocks/>
            </p:cNvSpPr>
            <p:nvPr/>
          </p:nvSpPr>
          <p:spPr bwMode="auto">
            <a:xfrm rot="5400000">
              <a:off x="3792" y="29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2" name="Freeform 237"/>
            <p:cNvSpPr>
              <a:spLocks/>
            </p:cNvSpPr>
            <p:nvPr/>
          </p:nvSpPr>
          <p:spPr bwMode="auto">
            <a:xfrm rot="5400000">
              <a:off x="3773" y="2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3" name="Freeform 238"/>
            <p:cNvSpPr>
              <a:spLocks/>
            </p:cNvSpPr>
            <p:nvPr/>
          </p:nvSpPr>
          <p:spPr bwMode="auto">
            <a:xfrm rot="5400000">
              <a:off x="3767" y="282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4" name="Freeform 239"/>
            <p:cNvSpPr>
              <a:spLocks/>
            </p:cNvSpPr>
            <p:nvPr/>
          </p:nvSpPr>
          <p:spPr bwMode="auto">
            <a:xfrm>
              <a:off x="3686" y="271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 name="Freeform 240"/>
            <p:cNvSpPr>
              <a:spLocks/>
            </p:cNvSpPr>
            <p:nvPr/>
          </p:nvSpPr>
          <p:spPr bwMode="auto">
            <a:xfrm>
              <a:off x="3716" y="278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 name="Freeform 241"/>
            <p:cNvSpPr>
              <a:spLocks/>
            </p:cNvSpPr>
            <p:nvPr/>
          </p:nvSpPr>
          <p:spPr bwMode="auto">
            <a:xfrm>
              <a:off x="3695" y="318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7" name="Freeform 242"/>
            <p:cNvSpPr>
              <a:spLocks/>
            </p:cNvSpPr>
            <p:nvPr/>
          </p:nvSpPr>
          <p:spPr bwMode="auto">
            <a:xfrm>
              <a:off x="3665" y="321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8" name="Freeform 243"/>
            <p:cNvSpPr>
              <a:spLocks/>
            </p:cNvSpPr>
            <p:nvPr/>
          </p:nvSpPr>
          <p:spPr bwMode="auto">
            <a:xfrm>
              <a:off x="3008" y="271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9" name="Oval 244"/>
            <p:cNvSpPr>
              <a:spLocks noChangeArrowheads="1"/>
            </p:cNvSpPr>
            <p:nvPr/>
          </p:nvSpPr>
          <p:spPr bwMode="auto">
            <a:xfrm>
              <a:off x="3113" y="2982"/>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0" name="Rectangle 245"/>
            <p:cNvSpPr>
              <a:spLocks noChangeArrowheads="1"/>
            </p:cNvSpPr>
            <p:nvPr/>
          </p:nvSpPr>
          <p:spPr bwMode="auto">
            <a:xfrm>
              <a:off x="2925" y="2976"/>
              <a:ext cx="91" cy="46"/>
            </a:xfrm>
            <a:prstGeom prst="rect">
              <a:avLst/>
            </a:prstGeom>
            <a:solidFill>
              <a:srgbClr val="CC99FF"/>
            </a:solidFill>
            <a:ln w="9525">
              <a:solidFill>
                <a:srgbClr val="CC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1" name="Freeform 246"/>
            <p:cNvSpPr>
              <a:spLocks/>
            </p:cNvSpPr>
            <p:nvPr/>
          </p:nvSpPr>
          <p:spPr bwMode="auto">
            <a:xfrm>
              <a:off x="2835" y="2853"/>
              <a:ext cx="350" cy="214"/>
            </a:xfrm>
            <a:custGeom>
              <a:avLst/>
              <a:gdLst>
                <a:gd name="T0" fmla="*/ 0 w 350"/>
                <a:gd name="T1" fmla="*/ 214 h 214"/>
                <a:gd name="T2" fmla="*/ 114 w 350"/>
                <a:gd name="T3" fmla="*/ 138 h 214"/>
                <a:gd name="T4" fmla="*/ 228 w 350"/>
                <a:gd name="T5" fmla="*/ 159 h 214"/>
                <a:gd name="T6" fmla="*/ 333 w 350"/>
                <a:gd name="T7" fmla="*/ 84 h 214"/>
                <a:gd name="T8" fmla="*/ 327 w 350"/>
                <a:gd name="T9" fmla="*/ 0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0" h="214">
                  <a:moveTo>
                    <a:pt x="0" y="214"/>
                  </a:moveTo>
                  <a:cubicBezTo>
                    <a:pt x="38" y="180"/>
                    <a:pt x="76" y="147"/>
                    <a:pt x="114" y="138"/>
                  </a:cubicBezTo>
                  <a:cubicBezTo>
                    <a:pt x="152" y="129"/>
                    <a:pt x="192" y="168"/>
                    <a:pt x="228" y="159"/>
                  </a:cubicBezTo>
                  <a:cubicBezTo>
                    <a:pt x="264" y="150"/>
                    <a:pt x="316" y="111"/>
                    <a:pt x="333" y="84"/>
                  </a:cubicBezTo>
                  <a:cubicBezTo>
                    <a:pt x="350" y="57"/>
                    <a:pt x="330" y="16"/>
                    <a:pt x="327" y="0"/>
                  </a:cubicBezTo>
                </a:path>
              </a:pathLst>
            </a:custGeom>
            <a:noFill/>
            <a:ln w="952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2" name="AutoShape 247"/>
            <p:cNvSpPr>
              <a:spLocks noChangeArrowheads="1"/>
            </p:cNvSpPr>
            <p:nvPr/>
          </p:nvSpPr>
          <p:spPr bwMode="auto">
            <a:xfrm>
              <a:off x="1896" y="36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3" name="Freeform 248"/>
            <p:cNvSpPr>
              <a:spLocks/>
            </p:cNvSpPr>
            <p:nvPr/>
          </p:nvSpPr>
          <p:spPr bwMode="auto">
            <a:xfrm>
              <a:off x="1966" y="40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4" name="Freeform 249"/>
            <p:cNvSpPr>
              <a:spLocks/>
            </p:cNvSpPr>
            <p:nvPr/>
          </p:nvSpPr>
          <p:spPr bwMode="auto">
            <a:xfrm>
              <a:off x="2018" y="40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5" name="Freeform 250"/>
            <p:cNvSpPr>
              <a:spLocks/>
            </p:cNvSpPr>
            <p:nvPr/>
          </p:nvSpPr>
          <p:spPr bwMode="auto">
            <a:xfrm>
              <a:off x="2098" y="40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 name="Freeform 251"/>
            <p:cNvSpPr>
              <a:spLocks/>
            </p:cNvSpPr>
            <p:nvPr/>
          </p:nvSpPr>
          <p:spPr bwMode="auto">
            <a:xfrm>
              <a:off x="2154" y="40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7" name="Freeform 252"/>
            <p:cNvSpPr>
              <a:spLocks/>
            </p:cNvSpPr>
            <p:nvPr/>
          </p:nvSpPr>
          <p:spPr bwMode="auto">
            <a:xfrm>
              <a:off x="2213" y="40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8" name="Freeform 253"/>
            <p:cNvSpPr>
              <a:spLocks/>
            </p:cNvSpPr>
            <p:nvPr/>
          </p:nvSpPr>
          <p:spPr bwMode="auto">
            <a:xfrm>
              <a:off x="1892" y="40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9" name="Freeform 254"/>
            <p:cNvSpPr>
              <a:spLocks/>
            </p:cNvSpPr>
            <p:nvPr/>
          </p:nvSpPr>
          <p:spPr bwMode="auto">
            <a:xfrm>
              <a:off x="2263" y="4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0" name="Freeform 255"/>
            <p:cNvSpPr>
              <a:spLocks/>
            </p:cNvSpPr>
            <p:nvPr/>
          </p:nvSpPr>
          <p:spPr bwMode="auto">
            <a:xfrm>
              <a:off x="2315" y="4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1" name="Freeform 256"/>
            <p:cNvSpPr>
              <a:spLocks/>
            </p:cNvSpPr>
            <p:nvPr/>
          </p:nvSpPr>
          <p:spPr bwMode="auto">
            <a:xfrm>
              <a:off x="2395" y="4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2" name="Freeform 257"/>
            <p:cNvSpPr>
              <a:spLocks/>
            </p:cNvSpPr>
            <p:nvPr/>
          </p:nvSpPr>
          <p:spPr bwMode="auto">
            <a:xfrm>
              <a:off x="2451" y="4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3" name="Freeform 258"/>
            <p:cNvSpPr>
              <a:spLocks/>
            </p:cNvSpPr>
            <p:nvPr/>
          </p:nvSpPr>
          <p:spPr bwMode="auto">
            <a:xfrm>
              <a:off x="2510" y="4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4" name="Freeform 259"/>
            <p:cNvSpPr>
              <a:spLocks/>
            </p:cNvSpPr>
            <p:nvPr/>
          </p:nvSpPr>
          <p:spPr bwMode="auto">
            <a:xfrm>
              <a:off x="1995" y="35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5" name="Freeform 260"/>
            <p:cNvSpPr>
              <a:spLocks/>
            </p:cNvSpPr>
            <p:nvPr/>
          </p:nvSpPr>
          <p:spPr bwMode="auto">
            <a:xfrm>
              <a:off x="2068" y="35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 name="Freeform 261"/>
            <p:cNvSpPr>
              <a:spLocks/>
            </p:cNvSpPr>
            <p:nvPr/>
          </p:nvSpPr>
          <p:spPr bwMode="auto">
            <a:xfrm>
              <a:off x="2139" y="35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7" name="Freeform 262"/>
            <p:cNvSpPr>
              <a:spLocks/>
            </p:cNvSpPr>
            <p:nvPr/>
          </p:nvSpPr>
          <p:spPr bwMode="auto">
            <a:xfrm>
              <a:off x="2195" y="35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8" name="Freeform 263"/>
            <p:cNvSpPr>
              <a:spLocks/>
            </p:cNvSpPr>
            <p:nvPr/>
          </p:nvSpPr>
          <p:spPr bwMode="auto">
            <a:xfrm>
              <a:off x="2254" y="35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9" name="Freeform 264"/>
            <p:cNvSpPr>
              <a:spLocks/>
            </p:cNvSpPr>
            <p:nvPr/>
          </p:nvSpPr>
          <p:spPr bwMode="auto">
            <a:xfrm>
              <a:off x="2319" y="35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0" name="Freeform 265"/>
            <p:cNvSpPr>
              <a:spLocks/>
            </p:cNvSpPr>
            <p:nvPr/>
          </p:nvSpPr>
          <p:spPr bwMode="auto">
            <a:xfrm>
              <a:off x="2362" y="35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1" name="Freeform 266"/>
            <p:cNvSpPr>
              <a:spLocks/>
            </p:cNvSpPr>
            <p:nvPr/>
          </p:nvSpPr>
          <p:spPr bwMode="auto">
            <a:xfrm>
              <a:off x="2436" y="3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2" name="Freeform 267"/>
            <p:cNvSpPr>
              <a:spLocks/>
            </p:cNvSpPr>
            <p:nvPr/>
          </p:nvSpPr>
          <p:spPr bwMode="auto">
            <a:xfrm>
              <a:off x="2492" y="35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3" name="Freeform 268"/>
            <p:cNvSpPr>
              <a:spLocks/>
            </p:cNvSpPr>
            <p:nvPr/>
          </p:nvSpPr>
          <p:spPr bwMode="auto">
            <a:xfrm>
              <a:off x="2551" y="3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4" name="Freeform 269"/>
            <p:cNvSpPr>
              <a:spLocks/>
            </p:cNvSpPr>
            <p:nvPr/>
          </p:nvSpPr>
          <p:spPr bwMode="auto">
            <a:xfrm rot="5400000">
              <a:off x="2698" y="39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5" name="Freeform 270"/>
            <p:cNvSpPr>
              <a:spLocks/>
            </p:cNvSpPr>
            <p:nvPr/>
          </p:nvSpPr>
          <p:spPr bwMode="auto">
            <a:xfrm rot="5400000">
              <a:off x="2703" y="38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 name="Freeform 271"/>
            <p:cNvSpPr>
              <a:spLocks/>
            </p:cNvSpPr>
            <p:nvPr/>
          </p:nvSpPr>
          <p:spPr bwMode="auto">
            <a:xfrm rot="5400000">
              <a:off x="2711" y="38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 name="Freeform 272"/>
            <p:cNvSpPr>
              <a:spLocks/>
            </p:cNvSpPr>
            <p:nvPr/>
          </p:nvSpPr>
          <p:spPr bwMode="auto">
            <a:xfrm rot="5400000">
              <a:off x="2692" y="37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 name="Freeform 273"/>
            <p:cNvSpPr>
              <a:spLocks/>
            </p:cNvSpPr>
            <p:nvPr/>
          </p:nvSpPr>
          <p:spPr bwMode="auto">
            <a:xfrm rot="5400000">
              <a:off x="2686" y="36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9" name="Freeform 274"/>
            <p:cNvSpPr>
              <a:spLocks/>
            </p:cNvSpPr>
            <p:nvPr/>
          </p:nvSpPr>
          <p:spPr bwMode="auto">
            <a:xfrm rot="5400000">
              <a:off x="1831" y="38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 name="Freeform 275"/>
            <p:cNvSpPr>
              <a:spLocks/>
            </p:cNvSpPr>
            <p:nvPr/>
          </p:nvSpPr>
          <p:spPr bwMode="auto">
            <a:xfrm rot="5400000">
              <a:off x="1812" y="38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1" name="Freeform 276"/>
            <p:cNvSpPr>
              <a:spLocks/>
            </p:cNvSpPr>
            <p:nvPr/>
          </p:nvSpPr>
          <p:spPr bwMode="auto">
            <a:xfrm rot="5400000">
              <a:off x="1820" y="37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2" name="Freeform 277"/>
            <p:cNvSpPr>
              <a:spLocks/>
            </p:cNvSpPr>
            <p:nvPr/>
          </p:nvSpPr>
          <p:spPr bwMode="auto">
            <a:xfrm rot="5400000">
              <a:off x="1834" y="36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3" name="Freeform 278"/>
            <p:cNvSpPr>
              <a:spLocks/>
            </p:cNvSpPr>
            <p:nvPr/>
          </p:nvSpPr>
          <p:spPr bwMode="auto">
            <a:xfrm>
              <a:off x="2605" y="35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4" name="Freeform 279"/>
            <p:cNvSpPr>
              <a:spLocks/>
            </p:cNvSpPr>
            <p:nvPr/>
          </p:nvSpPr>
          <p:spPr bwMode="auto">
            <a:xfrm>
              <a:off x="2635" y="36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5" name="Freeform 280"/>
            <p:cNvSpPr>
              <a:spLocks/>
            </p:cNvSpPr>
            <p:nvPr/>
          </p:nvSpPr>
          <p:spPr bwMode="auto">
            <a:xfrm>
              <a:off x="2614" y="40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6" name="Freeform 281"/>
            <p:cNvSpPr>
              <a:spLocks/>
            </p:cNvSpPr>
            <p:nvPr/>
          </p:nvSpPr>
          <p:spPr bwMode="auto">
            <a:xfrm>
              <a:off x="2584" y="40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7" name="Freeform 282"/>
            <p:cNvSpPr>
              <a:spLocks/>
            </p:cNvSpPr>
            <p:nvPr/>
          </p:nvSpPr>
          <p:spPr bwMode="auto">
            <a:xfrm>
              <a:off x="1834" y="40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 name="Freeform 283"/>
            <p:cNvSpPr>
              <a:spLocks/>
            </p:cNvSpPr>
            <p:nvPr/>
          </p:nvSpPr>
          <p:spPr bwMode="auto">
            <a:xfrm>
              <a:off x="1789" y="39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9" name="Freeform 284"/>
            <p:cNvSpPr>
              <a:spLocks/>
            </p:cNvSpPr>
            <p:nvPr/>
          </p:nvSpPr>
          <p:spPr bwMode="auto">
            <a:xfrm>
              <a:off x="1828" y="36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0" name="Freeform 285"/>
            <p:cNvSpPr>
              <a:spLocks/>
            </p:cNvSpPr>
            <p:nvPr/>
          </p:nvSpPr>
          <p:spPr bwMode="auto">
            <a:xfrm>
              <a:off x="1927" y="35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1" name="Oval 286"/>
            <p:cNvSpPr>
              <a:spLocks noChangeArrowheads="1"/>
            </p:cNvSpPr>
            <p:nvPr/>
          </p:nvSpPr>
          <p:spPr bwMode="auto">
            <a:xfrm>
              <a:off x="2032" y="38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2" name="Oval 287"/>
            <p:cNvSpPr>
              <a:spLocks noChangeArrowheads="1"/>
            </p:cNvSpPr>
            <p:nvPr/>
          </p:nvSpPr>
          <p:spPr bwMode="auto">
            <a:xfrm>
              <a:off x="2350" y="37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3" name="AutoShape 288"/>
            <p:cNvSpPr>
              <a:spLocks noChangeArrowheads="1"/>
            </p:cNvSpPr>
            <p:nvPr/>
          </p:nvSpPr>
          <p:spPr bwMode="auto">
            <a:xfrm rot="828407">
              <a:off x="2626" y="4020"/>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4" name="AutoShape 289"/>
            <p:cNvSpPr>
              <a:spLocks noChangeArrowheads="1"/>
            </p:cNvSpPr>
            <p:nvPr/>
          </p:nvSpPr>
          <p:spPr bwMode="auto">
            <a:xfrm>
              <a:off x="3284" y="36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5" name="Freeform 290"/>
            <p:cNvSpPr>
              <a:spLocks/>
            </p:cNvSpPr>
            <p:nvPr/>
          </p:nvSpPr>
          <p:spPr bwMode="auto">
            <a:xfrm>
              <a:off x="3354" y="40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 name="Freeform 291"/>
            <p:cNvSpPr>
              <a:spLocks/>
            </p:cNvSpPr>
            <p:nvPr/>
          </p:nvSpPr>
          <p:spPr bwMode="auto">
            <a:xfrm>
              <a:off x="3406" y="40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 name="Freeform 292"/>
            <p:cNvSpPr>
              <a:spLocks/>
            </p:cNvSpPr>
            <p:nvPr/>
          </p:nvSpPr>
          <p:spPr bwMode="auto">
            <a:xfrm>
              <a:off x="3486" y="40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8" name="Freeform 293"/>
            <p:cNvSpPr>
              <a:spLocks/>
            </p:cNvSpPr>
            <p:nvPr/>
          </p:nvSpPr>
          <p:spPr bwMode="auto">
            <a:xfrm>
              <a:off x="3542" y="40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9" name="Freeform 294"/>
            <p:cNvSpPr>
              <a:spLocks/>
            </p:cNvSpPr>
            <p:nvPr/>
          </p:nvSpPr>
          <p:spPr bwMode="auto">
            <a:xfrm>
              <a:off x="3601" y="40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 name="Freeform 295"/>
            <p:cNvSpPr>
              <a:spLocks/>
            </p:cNvSpPr>
            <p:nvPr/>
          </p:nvSpPr>
          <p:spPr bwMode="auto">
            <a:xfrm>
              <a:off x="3280" y="40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1" name="Freeform 296"/>
            <p:cNvSpPr>
              <a:spLocks/>
            </p:cNvSpPr>
            <p:nvPr/>
          </p:nvSpPr>
          <p:spPr bwMode="auto">
            <a:xfrm>
              <a:off x="3651" y="4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2" name="Freeform 297"/>
            <p:cNvSpPr>
              <a:spLocks/>
            </p:cNvSpPr>
            <p:nvPr/>
          </p:nvSpPr>
          <p:spPr bwMode="auto">
            <a:xfrm>
              <a:off x="3703" y="4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3" name="Freeform 298"/>
            <p:cNvSpPr>
              <a:spLocks/>
            </p:cNvSpPr>
            <p:nvPr/>
          </p:nvSpPr>
          <p:spPr bwMode="auto">
            <a:xfrm>
              <a:off x="3783" y="4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4" name="Freeform 299"/>
            <p:cNvSpPr>
              <a:spLocks/>
            </p:cNvSpPr>
            <p:nvPr/>
          </p:nvSpPr>
          <p:spPr bwMode="auto">
            <a:xfrm>
              <a:off x="3839" y="4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 name="Freeform 300"/>
            <p:cNvSpPr>
              <a:spLocks/>
            </p:cNvSpPr>
            <p:nvPr/>
          </p:nvSpPr>
          <p:spPr bwMode="auto">
            <a:xfrm>
              <a:off x="3898" y="4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6" name="Freeform 301"/>
            <p:cNvSpPr>
              <a:spLocks/>
            </p:cNvSpPr>
            <p:nvPr/>
          </p:nvSpPr>
          <p:spPr bwMode="auto">
            <a:xfrm>
              <a:off x="3383" y="35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 name="Freeform 302"/>
            <p:cNvSpPr>
              <a:spLocks/>
            </p:cNvSpPr>
            <p:nvPr/>
          </p:nvSpPr>
          <p:spPr bwMode="auto">
            <a:xfrm>
              <a:off x="3456" y="35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8" name="Freeform 303"/>
            <p:cNvSpPr>
              <a:spLocks/>
            </p:cNvSpPr>
            <p:nvPr/>
          </p:nvSpPr>
          <p:spPr bwMode="auto">
            <a:xfrm>
              <a:off x="3527" y="35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9" name="Freeform 304"/>
            <p:cNvSpPr>
              <a:spLocks/>
            </p:cNvSpPr>
            <p:nvPr/>
          </p:nvSpPr>
          <p:spPr bwMode="auto">
            <a:xfrm>
              <a:off x="3583" y="35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0" name="Freeform 305"/>
            <p:cNvSpPr>
              <a:spLocks/>
            </p:cNvSpPr>
            <p:nvPr/>
          </p:nvSpPr>
          <p:spPr bwMode="auto">
            <a:xfrm>
              <a:off x="3642" y="35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1" name="Freeform 306"/>
            <p:cNvSpPr>
              <a:spLocks/>
            </p:cNvSpPr>
            <p:nvPr/>
          </p:nvSpPr>
          <p:spPr bwMode="auto">
            <a:xfrm>
              <a:off x="3707" y="35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2" name="Freeform 307"/>
            <p:cNvSpPr>
              <a:spLocks/>
            </p:cNvSpPr>
            <p:nvPr/>
          </p:nvSpPr>
          <p:spPr bwMode="auto">
            <a:xfrm>
              <a:off x="3750" y="35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 name="Freeform 308"/>
            <p:cNvSpPr>
              <a:spLocks/>
            </p:cNvSpPr>
            <p:nvPr/>
          </p:nvSpPr>
          <p:spPr bwMode="auto">
            <a:xfrm>
              <a:off x="3824" y="3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4" name="Freeform 309"/>
            <p:cNvSpPr>
              <a:spLocks/>
            </p:cNvSpPr>
            <p:nvPr/>
          </p:nvSpPr>
          <p:spPr bwMode="auto">
            <a:xfrm>
              <a:off x="3880" y="35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 name="Freeform 310"/>
            <p:cNvSpPr>
              <a:spLocks/>
            </p:cNvSpPr>
            <p:nvPr/>
          </p:nvSpPr>
          <p:spPr bwMode="auto">
            <a:xfrm>
              <a:off x="3939" y="3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6" name="Freeform 311"/>
            <p:cNvSpPr>
              <a:spLocks/>
            </p:cNvSpPr>
            <p:nvPr/>
          </p:nvSpPr>
          <p:spPr bwMode="auto">
            <a:xfrm rot="5400000">
              <a:off x="4086" y="39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 name="Freeform 312"/>
            <p:cNvSpPr>
              <a:spLocks/>
            </p:cNvSpPr>
            <p:nvPr/>
          </p:nvSpPr>
          <p:spPr bwMode="auto">
            <a:xfrm rot="5400000">
              <a:off x="4091" y="38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8" name="Freeform 313"/>
            <p:cNvSpPr>
              <a:spLocks/>
            </p:cNvSpPr>
            <p:nvPr/>
          </p:nvSpPr>
          <p:spPr bwMode="auto">
            <a:xfrm rot="5400000">
              <a:off x="4099" y="38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9" name="Freeform 314"/>
            <p:cNvSpPr>
              <a:spLocks/>
            </p:cNvSpPr>
            <p:nvPr/>
          </p:nvSpPr>
          <p:spPr bwMode="auto">
            <a:xfrm rot="5400000">
              <a:off x="4080" y="37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0" name="Freeform 315"/>
            <p:cNvSpPr>
              <a:spLocks/>
            </p:cNvSpPr>
            <p:nvPr/>
          </p:nvSpPr>
          <p:spPr bwMode="auto">
            <a:xfrm rot="5400000">
              <a:off x="4074" y="36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1" name="Freeform 316"/>
            <p:cNvSpPr>
              <a:spLocks/>
            </p:cNvSpPr>
            <p:nvPr/>
          </p:nvSpPr>
          <p:spPr bwMode="auto">
            <a:xfrm rot="5400000">
              <a:off x="3219" y="38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2" name="Freeform 317"/>
            <p:cNvSpPr>
              <a:spLocks/>
            </p:cNvSpPr>
            <p:nvPr/>
          </p:nvSpPr>
          <p:spPr bwMode="auto">
            <a:xfrm rot="5400000">
              <a:off x="3200" y="38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3" name="Freeform 318"/>
            <p:cNvSpPr>
              <a:spLocks/>
            </p:cNvSpPr>
            <p:nvPr/>
          </p:nvSpPr>
          <p:spPr bwMode="auto">
            <a:xfrm rot="5400000">
              <a:off x="3208" y="37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4" name="Freeform 319"/>
            <p:cNvSpPr>
              <a:spLocks/>
            </p:cNvSpPr>
            <p:nvPr/>
          </p:nvSpPr>
          <p:spPr bwMode="auto">
            <a:xfrm rot="5400000">
              <a:off x="3222" y="36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5" name="Freeform 320"/>
            <p:cNvSpPr>
              <a:spLocks/>
            </p:cNvSpPr>
            <p:nvPr/>
          </p:nvSpPr>
          <p:spPr bwMode="auto">
            <a:xfrm>
              <a:off x="3993" y="35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6" name="Freeform 321"/>
            <p:cNvSpPr>
              <a:spLocks/>
            </p:cNvSpPr>
            <p:nvPr/>
          </p:nvSpPr>
          <p:spPr bwMode="auto">
            <a:xfrm>
              <a:off x="4023" y="36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7" name="Freeform 322"/>
            <p:cNvSpPr>
              <a:spLocks/>
            </p:cNvSpPr>
            <p:nvPr/>
          </p:nvSpPr>
          <p:spPr bwMode="auto">
            <a:xfrm>
              <a:off x="4002" y="40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 name="Freeform 323"/>
            <p:cNvSpPr>
              <a:spLocks/>
            </p:cNvSpPr>
            <p:nvPr/>
          </p:nvSpPr>
          <p:spPr bwMode="auto">
            <a:xfrm>
              <a:off x="3972" y="40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9" name="Freeform 324"/>
            <p:cNvSpPr>
              <a:spLocks/>
            </p:cNvSpPr>
            <p:nvPr/>
          </p:nvSpPr>
          <p:spPr bwMode="auto">
            <a:xfrm>
              <a:off x="3222" y="40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0" name="Freeform 325"/>
            <p:cNvSpPr>
              <a:spLocks/>
            </p:cNvSpPr>
            <p:nvPr/>
          </p:nvSpPr>
          <p:spPr bwMode="auto">
            <a:xfrm>
              <a:off x="3177" y="39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1" name="Freeform 326"/>
            <p:cNvSpPr>
              <a:spLocks/>
            </p:cNvSpPr>
            <p:nvPr/>
          </p:nvSpPr>
          <p:spPr bwMode="auto">
            <a:xfrm>
              <a:off x="3216" y="36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2" name="Freeform 327"/>
            <p:cNvSpPr>
              <a:spLocks/>
            </p:cNvSpPr>
            <p:nvPr/>
          </p:nvSpPr>
          <p:spPr bwMode="auto">
            <a:xfrm>
              <a:off x="3315" y="35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3" name="Oval 328"/>
            <p:cNvSpPr>
              <a:spLocks noChangeArrowheads="1"/>
            </p:cNvSpPr>
            <p:nvPr/>
          </p:nvSpPr>
          <p:spPr bwMode="auto">
            <a:xfrm>
              <a:off x="3420" y="38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4" name="Oval 329"/>
            <p:cNvSpPr>
              <a:spLocks noChangeArrowheads="1"/>
            </p:cNvSpPr>
            <p:nvPr/>
          </p:nvSpPr>
          <p:spPr bwMode="auto">
            <a:xfrm>
              <a:off x="3738" y="37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5" name="AutoShape 330"/>
            <p:cNvSpPr>
              <a:spLocks noChangeArrowheads="1"/>
            </p:cNvSpPr>
            <p:nvPr/>
          </p:nvSpPr>
          <p:spPr bwMode="auto">
            <a:xfrm rot="-4422220">
              <a:off x="3799" y="3462"/>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6" name="Rectangle 331"/>
            <p:cNvSpPr>
              <a:spLocks noChangeArrowheads="1"/>
            </p:cNvSpPr>
            <p:nvPr/>
          </p:nvSpPr>
          <p:spPr bwMode="auto">
            <a:xfrm>
              <a:off x="1565" y="890"/>
              <a:ext cx="2812" cy="343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grpSp>
        <p:nvGrpSpPr>
          <p:cNvPr id="337" name="Group 332"/>
          <p:cNvGrpSpPr>
            <a:grpSpLocks/>
          </p:cNvGrpSpPr>
          <p:nvPr/>
        </p:nvGrpSpPr>
        <p:grpSpPr bwMode="auto">
          <a:xfrm>
            <a:off x="4984751" y="1412876"/>
            <a:ext cx="2479675" cy="3203575"/>
            <a:chOff x="657" y="799"/>
            <a:chExt cx="2812" cy="3584"/>
          </a:xfrm>
        </p:grpSpPr>
        <p:sp>
          <p:nvSpPr>
            <p:cNvPr id="338" name="AutoShape 333"/>
            <p:cNvSpPr>
              <a:spLocks noChangeArrowheads="1"/>
            </p:cNvSpPr>
            <p:nvPr/>
          </p:nvSpPr>
          <p:spPr bwMode="auto">
            <a:xfrm>
              <a:off x="2381" y="1485"/>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9" name="Freeform 334"/>
            <p:cNvSpPr>
              <a:spLocks/>
            </p:cNvSpPr>
            <p:nvPr/>
          </p:nvSpPr>
          <p:spPr bwMode="auto">
            <a:xfrm>
              <a:off x="2451" y="1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0" name="Freeform 335"/>
            <p:cNvSpPr>
              <a:spLocks/>
            </p:cNvSpPr>
            <p:nvPr/>
          </p:nvSpPr>
          <p:spPr bwMode="auto">
            <a:xfrm>
              <a:off x="2503" y="190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1" name="Freeform 336"/>
            <p:cNvSpPr>
              <a:spLocks/>
            </p:cNvSpPr>
            <p:nvPr/>
          </p:nvSpPr>
          <p:spPr bwMode="auto">
            <a:xfrm>
              <a:off x="2583" y="190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2" name="Freeform 337"/>
            <p:cNvSpPr>
              <a:spLocks/>
            </p:cNvSpPr>
            <p:nvPr/>
          </p:nvSpPr>
          <p:spPr bwMode="auto">
            <a:xfrm>
              <a:off x="2639" y="190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3" name="Freeform 338"/>
            <p:cNvSpPr>
              <a:spLocks/>
            </p:cNvSpPr>
            <p:nvPr/>
          </p:nvSpPr>
          <p:spPr bwMode="auto">
            <a:xfrm>
              <a:off x="2698" y="189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4" name="Freeform 339"/>
            <p:cNvSpPr>
              <a:spLocks/>
            </p:cNvSpPr>
            <p:nvPr/>
          </p:nvSpPr>
          <p:spPr bwMode="auto">
            <a:xfrm>
              <a:off x="2377" y="1880"/>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5" name="Freeform 340"/>
            <p:cNvSpPr>
              <a:spLocks/>
            </p:cNvSpPr>
            <p:nvPr/>
          </p:nvSpPr>
          <p:spPr bwMode="auto">
            <a:xfrm>
              <a:off x="2748" y="18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6" name="Freeform 341"/>
            <p:cNvSpPr>
              <a:spLocks/>
            </p:cNvSpPr>
            <p:nvPr/>
          </p:nvSpPr>
          <p:spPr bwMode="auto">
            <a:xfrm>
              <a:off x="2800" y="190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7" name="Freeform 342"/>
            <p:cNvSpPr>
              <a:spLocks/>
            </p:cNvSpPr>
            <p:nvPr/>
          </p:nvSpPr>
          <p:spPr bwMode="auto">
            <a:xfrm>
              <a:off x="2880" y="190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8" name="Freeform 343"/>
            <p:cNvSpPr>
              <a:spLocks/>
            </p:cNvSpPr>
            <p:nvPr/>
          </p:nvSpPr>
          <p:spPr bwMode="auto">
            <a:xfrm>
              <a:off x="2936" y="190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9" name="Freeform 344"/>
            <p:cNvSpPr>
              <a:spLocks/>
            </p:cNvSpPr>
            <p:nvPr/>
          </p:nvSpPr>
          <p:spPr bwMode="auto">
            <a:xfrm>
              <a:off x="2995" y="189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0" name="Freeform 345"/>
            <p:cNvSpPr>
              <a:spLocks/>
            </p:cNvSpPr>
            <p:nvPr/>
          </p:nvSpPr>
          <p:spPr bwMode="auto">
            <a:xfrm>
              <a:off x="2480" y="138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1" name="Freeform 346"/>
            <p:cNvSpPr>
              <a:spLocks/>
            </p:cNvSpPr>
            <p:nvPr/>
          </p:nvSpPr>
          <p:spPr bwMode="auto">
            <a:xfrm>
              <a:off x="2553" y="136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2" name="Freeform 347"/>
            <p:cNvSpPr>
              <a:spLocks/>
            </p:cNvSpPr>
            <p:nvPr/>
          </p:nvSpPr>
          <p:spPr bwMode="auto">
            <a:xfrm>
              <a:off x="2624" y="135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 name="Freeform 348"/>
            <p:cNvSpPr>
              <a:spLocks/>
            </p:cNvSpPr>
            <p:nvPr/>
          </p:nvSpPr>
          <p:spPr bwMode="auto">
            <a:xfrm>
              <a:off x="2680" y="136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4" name="Freeform 349"/>
            <p:cNvSpPr>
              <a:spLocks/>
            </p:cNvSpPr>
            <p:nvPr/>
          </p:nvSpPr>
          <p:spPr bwMode="auto">
            <a:xfrm>
              <a:off x="2739" y="136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5" name="Freeform 350"/>
            <p:cNvSpPr>
              <a:spLocks/>
            </p:cNvSpPr>
            <p:nvPr/>
          </p:nvSpPr>
          <p:spPr bwMode="auto">
            <a:xfrm>
              <a:off x="2804" y="136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6" name="Freeform 351"/>
            <p:cNvSpPr>
              <a:spLocks/>
            </p:cNvSpPr>
            <p:nvPr/>
          </p:nvSpPr>
          <p:spPr bwMode="auto">
            <a:xfrm>
              <a:off x="2847" y="136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7" name="Freeform 352"/>
            <p:cNvSpPr>
              <a:spLocks/>
            </p:cNvSpPr>
            <p:nvPr/>
          </p:nvSpPr>
          <p:spPr bwMode="auto">
            <a:xfrm>
              <a:off x="2921" y="135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 name="Freeform 353"/>
            <p:cNvSpPr>
              <a:spLocks/>
            </p:cNvSpPr>
            <p:nvPr/>
          </p:nvSpPr>
          <p:spPr bwMode="auto">
            <a:xfrm>
              <a:off x="2977" y="136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9" name="Freeform 354"/>
            <p:cNvSpPr>
              <a:spLocks/>
            </p:cNvSpPr>
            <p:nvPr/>
          </p:nvSpPr>
          <p:spPr bwMode="auto">
            <a:xfrm>
              <a:off x="3036" y="136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0" name="Freeform 355"/>
            <p:cNvSpPr>
              <a:spLocks/>
            </p:cNvSpPr>
            <p:nvPr/>
          </p:nvSpPr>
          <p:spPr bwMode="auto">
            <a:xfrm rot="5400000">
              <a:off x="3183" y="176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1" name="Freeform 356"/>
            <p:cNvSpPr>
              <a:spLocks/>
            </p:cNvSpPr>
            <p:nvPr/>
          </p:nvSpPr>
          <p:spPr bwMode="auto">
            <a:xfrm rot="5400000">
              <a:off x="3188" y="170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2" name="Freeform 357"/>
            <p:cNvSpPr>
              <a:spLocks/>
            </p:cNvSpPr>
            <p:nvPr/>
          </p:nvSpPr>
          <p:spPr bwMode="auto">
            <a:xfrm rot="5400000">
              <a:off x="3196" y="16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3" name="Freeform 358"/>
            <p:cNvSpPr>
              <a:spLocks/>
            </p:cNvSpPr>
            <p:nvPr/>
          </p:nvSpPr>
          <p:spPr bwMode="auto">
            <a:xfrm rot="5400000">
              <a:off x="3177" y="158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4" name="Freeform 359"/>
            <p:cNvSpPr>
              <a:spLocks/>
            </p:cNvSpPr>
            <p:nvPr/>
          </p:nvSpPr>
          <p:spPr bwMode="auto">
            <a:xfrm rot="5400000">
              <a:off x="3171" y="150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5" name="Freeform 360"/>
            <p:cNvSpPr>
              <a:spLocks/>
            </p:cNvSpPr>
            <p:nvPr/>
          </p:nvSpPr>
          <p:spPr bwMode="auto">
            <a:xfrm rot="5400000">
              <a:off x="2316" y="169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6" name="Freeform 361"/>
            <p:cNvSpPr>
              <a:spLocks/>
            </p:cNvSpPr>
            <p:nvPr/>
          </p:nvSpPr>
          <p:spPr bwMode="auto">
            <a:xfrm rot="5400000">
              <a:off x="2297" y="163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 name="Freeform 362"/>
            <p:cNvSpPr>
              <a:spLocks/>
            </p:cNvSpPr>
            <p:nvPr/>
          </p:nvSpPr>
          <p:spPr bwMode="auto">
            <a:xfrm rot="5400000">
              <a:off x="2305" y="156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8" name="Freeform 363"/>
            <p:cNvSpPr>
              <a:spLocks/>
            </p:cNvSpPr>
            <p:nvPr/>
          </p:nvSpPr>
          <p:spPr bwMode="auto">
            <a:xfrm rot="5400000">
              <a:off x="2319" y="151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9" name="Freeform 364"/>
            <p:cNvSpPr>
              <a:spLocks/>
            </p:cNvSpPr>
            <p:nvPr/>
          </p:nvSpPr>
          <p:spPr bwMode="auto">
            <a:xfrm>
              <a:off x="3090" y="1398"/>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 name="Freeform 365"/>
            <p:cNvSpPr>
              <a:spLocks/>
            </p:cNvSpPr>
            <p:nvPr/>
          </p:nvSpPr>
          <p:spPr bwMode="auto">
            <a:xfrm>
              <a:off x="3120" y="1470"/>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1" name="Freeform 366"/>
            <p:cNvSpPr>
              <a:spLocks/>
            </p:cNvSpPr>
            <p:nvPr/>
          </p:nvSpPr>
          <p:spPr bwMode="auto">
            <a:xfrm>
              <a:off x="3099" y="1869"/>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 name="Freeform 367"/>
            <p:cNvSpPr>
              <a:spLocks/>
            </p:cNvSpPr>
            <p:nvPr/>
          </p:nvSpPr>
          <p:spPr bwMode="auto">
            <a:xfrm>
              <a:off x="3069" y="1896"/>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3" name="Freeform 368"/>
            <p:cNvSpPr>
              <a:spLocks/>
            </p:cNvSpPr>
            <p:nvPr/>
          </p:nvSpPr>
          <p:spPr bwMode="auto">
            <a:xfrm>
              <a:off x="2319" y="1842"/>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4" name="Freeform 369"/>
            <p:cNvSpPr>
              <a:spLocks/>
            </p:cNvSpPr>
            <p:nvPr/>
          </p:nvSpPr>
          <p:spPr bwMode="auto">
            <a:xfrm>
              <a:off x="2274" y="1806"/>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5" name="Freeform 370"/>
            <p:cNvSpPr>
              <a:spLocks/>
            </p:cNvSpPr>
            <p:nvPr/>
          </p:nvSpPr>
          <p:spPr bwMode="auto">
            <a:xfrm>
              <a:off x="2313" y="1473"/>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 name="Freeform 371"/>
            <p:cNvSpPr>
              <a:spLocks/>
            </p:cNvSpPr>
            <p:nvPr/>
          </p:nvSpPr>
          <p:spPr bwMode="auto">
            <a:xfrm>
              <a:off x="2412" y="1395"/>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 name="Oval 372"/>
            <p:cNvSpPr>
              <a:spLocks noChangeArrowheads="1"/>
            </p:cNvSpPr>
            <p:nvPr/>
          </p:nvSpPr>
          <p:spPr bwMode="auto">
            <a:xfrm>
              <a:off x="2499" y="1582"/>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78" name="Rectangle 373"/>
            <p:cNvSpPr>
              <a:spLocks noChangeArrowheads="1"/>
            </p:cNvSpPr>
            <p:nvPr/>
          </p:nvSpPr>
          <p:spPr bwMode="auto">
            <a:xfrm>
              <a:off x="657" y="799"/>
              <a:ext cx="2812" cy="3584"/>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379" name="Group 374"/>
            <p:cNvGrpSpPr>
              <a:grpSpLocks/>
            </p:cNvGrpSpPr>
            <p:nvPr/>
          </p:nvGrpSpPr>
          <p:grpSpPr bwMode="auto">
            <a:xfrm>
              <a:off x="749" y="890"/>
              <a:ext cx="1042" cy="771"/>
              <a:chOff x="749" y="981"/>
              <a:chExt cx="1270" cy="978"/>
            </a:xfrm>
          </p:grpSpPr>
          <p:sp>
            <p:nvSpPr>
              <p:cNvPr id="601" name="Rectangle 375"/>
              <p:cNvSpPr>
                <a:spLocks noChangeArrowheads="1"/>
              </p:cNvSpPr>
              <p:nvPr/>
            </p:nvSpPr>
            <p:spPr bwMode="auto">
              <a:xfrm>
                <a:off x="1293" y="1026"/>
                <a:ext cx="45" cy="182"/>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2" name="Rectangle 376"/>
              <p:cNvSpPr>
                <a:spLocks noChangeArrowheads="1"/>
              </p:cNvSpPr>
              <p:nvPr/>
            </p:nvSpPr>
            <p:spPr bwMode="auto">
              <a:xfrm>
                <a:off x="1429" y="1026"/>
                <a:ext cx="45" cy="182"/>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3" name="AutoShape 377"/>
              <p:cNvSpPr>
                <a:spLocks noChangeArrowheads="1"/>
              </p:cNvSpPr>
              <p:nvPr/>
            </p:nvSpPr>
            <p:spPr bwMode="auto">
              <a:xfrm>
                <a:off x="1293" y="981"/>
                <a:ext cx="181" cy="45"/>
              </a:xfrm>
              <a:prstGeom prst="triangle">
                <a:avLst>
                  <a:gd name="adj" fmla="val 50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4" name="AutoShape 378"/>
              <p:cNvSpPr>
                <a:spLocks noChangeArrowheads="1"/>
              </p:cNvSpPr>
              <p:nvPr/>
            </p:nvSpPr>
            <p:spPr bwMode="auto">
              <a:xfrm flipV="1">
                <a:off x="1293" y="1208"/>
                <a:ext cx="181" cy="45"/>
              </a:xfrm>
              <a:prstGeom prst="triangle">
                <a:avLst>
                  <a:gd name="adj" fmla="val 50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5" name="Freeform 379"/>
              <p:cNvSpPr>
                <a:spLocks/>
              </p:cNvSpPr>
              <p:nvPr/>
            </p:nvSpPr>
            <p:spPr bwMode="auto">
              <a:xfrm>
                <a:off x="1338" y="1026"/>
                <a:ext cx="97" cy="159"/>
              </a:xfrm>
              <a:custGeom>
                <a:avLst/>
                <a:gdLst>
                  <a:gd name="T0" fmla="*/ 62 w 97"/>
                  <a:gd name="T1" fmla="*/ 0 h 159"/>
                  <a:gd name="T2" fmla="*/ 38 w 97"/>
                  <a:gd name="T3" fmla="*/ 3 h 159"/>
                  <a:gd name="T4" fmla="*/ 20 w 97"/>
                  <a:gd name="T5" fmla="*/ 9 h 159"/>
                  <a:gd name="T6" fmla="*/ 74 w 97"/>
                  <a:gd name="T7" fmla="*/ 45 h 159"/>
                  <a:gd name="T8" fmla="*/ 20 w 97"/>
                  <a:gd name="T9" fmla="*/ 66 h 159"/>
                  <a:gd name="T10" fmla="*/ 56 w 97"/>
                  <a:gd name="T11" fmla="*/ 96 h 159"/>
                  <a:gd name="T12" fmla="*/ 65 w 97"/>
                  <a:gd name="T13" fmla="*/ 99 h 159"/>
                  <a:gd name="T14" fmla="*/ 32 w 97"/>
                  <a:gd name="T15" fmla="*/ 120 h 159"/>
                  <a:gd name="T16" fmla="*/ 50 w 97"/>
                  <a:gd name="T17" fmla="*/ 159 h 159"/>
                  <a:gd name="T18" fmla="*/ 68 w 97"/>
                  <a:gd name="T19" fmla="*/ 144 h 159"/>
                  <a:gd name="T20" fmla="*/ 59 w 97"/>
                  <a:gd name="T21" fmla="*/ 14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 name="AutoShape 380"/>
              <p:cNvSpPr>
                <a:spLocks noChangeArrowheads="1"/>
              </p:cNvSpPr>
              <p:nvPr/>
            </p:nvSpPr>
            <p:spPr bwMode="auto">
              <a:xfrm>
                <a:off x="1338" y="1253"/>
                <a:ext cx="91" cy="44"/>
              </a:xfrm>
              <a:prstGeom prst="diamond">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7" name="Rectangle 381"/>
              <p:cNvSpPr>
                <a:spLocks noChangeArrowheads="1"/>
              </p:cNvSpPr>
              <p:nvPr/>
            </p:nvSpPr>
            <p:spPr bwMode="auto">
              <a:xfrm>
                <a:off x="1338" y="1298"/>
                <a:ext cx="90" cy="57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8" name="Line 382"/>
              <p:cNvSpPr>
                <a:spLocks noChangeShapeType="1"/>
              </p:cNvSpPr>
              <p:nvPr/>
            </p:nvSpPr>
            <p:spPr bwMode="auto">
              <a:xfrm flipH="1" flipV="1">
                <a:off x="1077" y="1666"/>
                <a:ext cx="261" cy="204"/>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9" name="Line 383"/>
              <p:cNvSpPr>
                <a:spLocks noChangeShapeType="1"/>
              </p:cNvSpPr>
              <p:nvPr/>
            </p:nvSpPr>
            <p:spPr bwMode="auto">
              <a:xfrm flipH="1">
                <a:off x="803" y="1666"/>
                <a:ext cx="280" cy="249"/>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0" name="Line 384"/>
              <p:cNvSpPr>
                <a:spLocks noChangeShapeType="1"/>
              </p:cNvSpPr>
              <p:nvPr/>
            </p:nvSpPr>
            <p:spPr bwMode="auto">
              <a:xfrm flipH="1" flipV="1">
                <a:off x="1072" y="1825"/>
                <a:ext cx="272" cy="4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1" name="Line 385"/>
              <p:cNvSpPr>
                <a:spLocks noChangeShapeType="1"/>
              </p:cNvSpPr>
              <p:nvPr/>
            </p:nvSpPr>
            <p:spPr bwMode="auto">
              <a:xfrm flipH="1">
                <a:off x="749" y="1825"/>
                <a:ext cx="326" cy="13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2" name="Line 386"/>
              <p:cNvSpPr>
                <a:spLocks noChangeShapeType="1"/>
              </p:cNvSpPr>
              <p:nvPr/>
            </p:nvSpPr>
            <p:spPr bwMode="auto">
              <a:xfrm flipV="1">
                <a:off x="1429" y="1670"/>
                <a:ext cx="261" cy="204"/>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3" name="Line 387"/>
              <p:cNvSpPr>
                <a:spLocks noChangeShapeType="1"/>
              </p:cNvSpPr>
              <p:nvPr/>
            </p:nvSpPr>
            <p:spPr bwMode="auto">
              <a:xfrm>
                <a:off x="1683" y="1676"/>
                <a:ext cx="292" cy="201"/>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 name="Line 388"/>
              <p:cNvSpPr>
                <a:spLocks noChangeShapeType="1"/>
              </p:cNvSpPr>
              <p:nvPr/>
            </p:nvSpPr>
            <p:spPr bwMode="auto">
              <a:xfrm flipV="1">
                <a:off x="1424" y="1829"/>
                <a:ext cx="272" cy="4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 name="Line 389"/>
              <p:cNvSpPr>
                <a:spLocks noChangeShapeType="1"/>
              </p:cNvSpPr>
              <p:nvPr/>
            </p:nvSpPr>
            <p:spPr bwMode="auto">
              <a:xfrm>
                <a:off x="1693" y="1827"/>
                <a:ext cx="326" cy="13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80" name="AutoShape 390"/>
            <p:cNvSpPr>
              <a:spLocks noChangeArrowheads="1"/>
            </p:cNvSpPr>
            <p:nvPr/>
          </p:nvSpPr>
          <p:spPr bwMode="auto">
            <a:xfrm>
              <a:off x="2653" y="1116"/>
              <a:ext cx="181" cy="27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1" name="Rectangle 391"/>
            <p:cNvSpPr>
              <a:spLocks noChangeArrowheads="1"/>
            </p:cNvSpPr>
            <p:nvPr/>
          </p:nvSpPr>
          <p:spPr bwMode="auto">
            <a:xfrm>
              <a:off x="2698" y="1388"/>
              <a:ext cx="92" cy="13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2" name="Freeform 392"/>
            <p:cNvSpPr>
              <a:spLocks/>
            </p:cNvSpPr>
            <p:nvPr/>
          </p:nvSpPr>
          <p:spPr bwMode="auto">
            <a:xfrm>
              <a:off x="2698" y="1161"/>
              <a:ext cx="97" cy="159"/>
            </a:xfrm>
            <a:custGeom>
              <a:avLst/>
              <a:gdLst>
                <a:gd name="T0" fmla="*/ 62 w 97"/>
                <a:gd name="T1" fmla="*/ 0 h 159"/>
                <a:gd name="T2" fmla="*/ 38 w 97"/>
                <a:gd name="T3" fmla="*/ 3 h 159"/>
                <a:gd name="T4" fmla="*/ 20 w 97"/>
                <a:gd name="T5" fmla="*/ 9 h 159"/>
                <a:gd name="T6" fmla="*/ 74 w 97"/>
                <a:gd name="T7" fmla="*/ 45 h 159"/>
                <a:gd name="T8" fmla="*/ 20 w 97"/>
                <a:gd name="T9" fmla="*/ 66 h 159"/>
                <a:gd name="T10" fmla="*/ 56 w 97"/>
                <a:gd name="T11" fmla="*/ 96 h 159"/>
                <a:gd name="T12" fmla="*/ 65 w 97"/>
                <a:gd name="T13" fmla="*/ 99 h 159"/>
                <a:gd name="T14" fmla="*/ 32 w 97"/>
                <a:gd name="T15" fmla="*/ 120 h 159"/>
                <a:gd name="T16" fmla="*/ 50 w 97"/>
                <a:gd name="T17" fmla="*/ 159 h 159"/>
                <a:gd name="T18" fmla="*/ 68 w 97"/>
                <a:gd name="T19" fmla="*/ 144 h 159"/>
                <a:gd name="T20" fmla="*/ 59 w 97"/>
                <a:gd name="T21" fmla="*/ 14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3" name="Line 393"/>
            <p:cNvSpPr>
              <a:spLocks noChangeShapeType="1"/>
            </p:cNvSpPr>
            <p:nvPr/>
          </p:nvSpPr>
          <p:spPr bwMode="auto">
            <a:xfrm>
              <a:off x="1746" y="129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4" name="Line 394"/>
            <p:cNvSpPr>
              <a:spLocks noChangeShapeType="1"/>
            </p:cNvSpPr>
            <p:nvPr/>
          </p:nvSpPr>
          <p:spPr bwMode="auto">
            <a:xfrm flipV="1">
              <a:off x="1746" y="1933"/>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5" name="Line 395"/>
            <p:cNvSpPr>
              <a:spLocks noChangeShapeType="1"/>
            </p:cNvSpPr>
            <p:nvPr/>
          </p:nvSpPr>
          <p:spPr bwMode="auto">
            <a:xfrm>
              <a:off x="1746" y="256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6" name="Line 396"/>
            <p:cNvSpPr>
              <a:spLocks noChangeShapeType="1"/>
            </p:cNvSpPr>
            <p:nvPr/>
          </p:nvSpPr>
          <p:spPr bwMode="auto">
            <a:xfrm flipV="1">
              <a:off x="1746" y="3249"/>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7" name="AutoShape 397"/>
            <p:cNvSpPr>
              <a:spLocks noChangeArrowheads="1"/>
            </p:cNvSpPr>
            <p:nvPr/>
          </p:nvSpPr>
          <p:spPr bwMode="auto">
            <a:xfrm>
              <a:off x="830" y="212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8" name="Freeform 398"/>
            <p:cNvSpPr>
              <a:spLocks/>
            </p:cNvSpPr>
            <p:nvPr/>
          </p:nvSpPr>
          <p:spPr bwMode="auto">
            <a:xfrm>
              <a:off x="900" y="253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 name="Freeform 399"/>
            <p:cNvSpPr>
              <a:spLocks/>
            </p:cNvSpPr>
            <p:nvPr/>
          </p:nvSpPr>
          <p:spPr bwMode="auto">
            <a:xfrm>
              <a:off x="952" y="254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0" name="Freeform 400"/>
            <p:cNvSpPr>
              <a:spLocks/>
            </p:cNvSpPr>
            <p:nvPr/>
          </p:nvSpPr>
          <p:spPr bwMode="auto">
            <a:xfrm>
              <a:off x="1032" y="253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1" name="Freeform 401"/>
            <p:cNvSpPr>
              <a:spLocks/>
            </p:cNvSpPr>
            <p:nvPr/>
          </p:nvSpPr>
          <p:spPr bwMode="auto">
            <a:xfrm>
              <a:off x="1088" y="254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2" name="Freeform 402"/>
            <p:cNvSpPr>
              <a:spLocks/>
            </p:cNvSpPr>
            <p:nvPr/>
          </p:nvSpPr>
          <p:spPr bwMode="auto">
            <a:xfrm>
              <a:off x="1147" y="252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3" name="Freeform 403"/>
            <p:cNvSpPr>
              <a:spLocks/>
            </p:cNvSpPr>
            <p:nvPr/>
          </p:nvSpPr>
          <p:spPr bwMode="auto">
            <a:xfrm>
              <a:off x="826" y="251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4" name="Freeform 404"/>
            <p:cNvSpPr>
              <a:spLocks/>
            </p:cNvSpPr>
            <p:nvPr/>
          </p:nvSpPr>
          <p:spPr bwMode="auto">
            <a:xfrm>
              <a:off x="1197" y="253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5" name="Freeform 405"/>
            <p:cNvSpPr>
              <a:spLocks/>
            </p:cNvSpPr>
            <p:nvPr/>
          </p:nvSpPr>
          <p:spPr bwMode="auto">
            <a:xfrm>
              <a:off x="1249" y="254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6" name="Freeform 406"/>
            <p:cNvSpPr>
              <a:spLocks/>
            </p:cNvSpPr>
            <p:nvPr/>
          </p:nvSpPr>
          <p:spPr bwMode="auto">
            <a:xfrm>
              <a:off x="1329" y="253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7" name="Freeform 407"/>
            <p:cNvSpPr>
              <a:spLocks/>
            </p:cNvSpPr>
            <p:nvPr/>
          </p:nvSpPr>
          <p:spPr bwMode="auto">
            <a:xfrm>
              <a:off x="1385" y="254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8" name="Freeform 408"/>
            <p:cNvSpPr>
              <a:spLocks/>
            </p:cNvSpPr>
            <p:nvPr/>
          </p:nvSpPr>
          <p:spPr bwMode="auto">
            <a:xfrm>
              <a:off x="1444" y="253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 name="Freeform 409"/>
            <p:cNvSpPr>
              <a:spLocks/>
            </p:cNvSpPr>
            <p:nvPr/>
          </p:nvSpPr>
          <p:spPr bwMode="auto">
            <a:xfrm>
              <a:off x="929" y="201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0" name="Freeform 410"/>
            <p:cNvSpPr>
              <a:spLocks/>
            </p:cNvSpPr>
            <p:nvPr/>
          </p:nvSpPr>
          <p:spPr bwMode="auto">
            <a:xfrm>
              <a:off x="1002" y="200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1" name="Freeform 411"/>
            <p:cNvSpPr>
              <a:spLocks/>
            </p:cNvSpPr>
            <p:nvPr/>
          </p:nvSpPr>
          <p:spPr bwMode="auto">
            <a:xfrm>
              <a:off x="1073" y="198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2" name="Freeform 412"/>
            <p:cNvSpPr>
              <a:spLocks/>
            </p:cNvSpPr>
            <p:nvPr/>
          </p:nvSpPr>
          <p:spPr bwMode="auto">
            <a:xfrm>
              <a:off x="1129" y="199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3" name="Freeform 413"/>
            <p:cNvSpPr>
              <a:spLocks/>
            </p:cNvSpPr>
            <p:nvPr/>
          </p:nvSpPr>
          <p:spPr bwMode="auto">
            <a:xfrm>
              <a:off x="1188" y="199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4" name="Freeform 414"/>
            <p:cNvSpPr>
              <a:spLocks/>
            </p:cNvSpPr>
            <p:nvPr/>
          </p:nvSpPr>
          <p:spPr bwMode="auto">
            <a:xfrm>
              <a:off x="1253" y="200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5" name="Freeform 415"/>
            <p:cNvSpPr>
              <a:spLocks/>
            </p:cNvSpPr>
            <p:nvPr/>
          </p:nvSpPr>
          <p:spPr bwMode="auto">
            <a:xfrm>
              <a:off x="1296" y="199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6" name="Freeform 416"/>
            <p:cNvSpPr>
              <a:spLocks/>
            </p:cNvSpPr>
            <p:nvPr/>
          </p:nvSpPr>
          <p:spPr bwMode="auto">
            <a:xfrm>
              <a:off x="1370" y="198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7" name="Freeform 417"/>
            <p:cNvSpPr>
              <a:spLocks/>
            </p:cNvSpPr>
            <p:nvPr/>
          </p:nvSpPr>
          <p:spPr bwMode="auto">
            <a:xfrm>
              <a:off x="1426" y="200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8" name="Freeform 418"/>
            <p:cNvSpPr>
              <a:spLocks/>
            </p:cNvSpPr>
            <p:nvPr/>
          </p:nvSpPr>
          <p:spPr bwMode="auto">
            <a:xfrm>
              <a:off x="1485" y="199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9" name="Freeform 419"/>
            <p:cNvSpPr>
              <a:spLocks/>
            </p:cNvSpPr>
            <p:nvPr/>
          </p:nvSpPr>
          <p:spPr bwMode="auto">
            <a:xfrm rot="5400000">
              <a:off x="1632" y="239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 name="Freeform 420"/>
            <p:cNvSpPr>
              <a:spLocks/>
            </p:cNvSpPr>
            <p:nvPr/>
          </p:nvSpPr>
          <p:spPr bwMode="auto">
            <a:xfrm rot="5400000">
              <a:off x="1637" y="233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1" name="Freeform 421"/>
            <p:cNvSpPr>
              <a:spLocks/>
            </p:cNvSpPr>
            <p:nvPr/>
          </p:nvSpPr>
          <p:spPr bwMode="auto">
            <a:xfrm rot="5400000">
              <a:off x="1645" y="227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2" name="Freeform 422"/>
            <p:cNvSpPr>
              <a:spLocks/>
            </p:cNvSpPr>
            <p:nvPr/>
          </p:nvSpPr>
          <p:spPr bwMode="auto">
            <a:xfrm rot="5400000">
              <a:off x="1626" y="221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3" name="Freeform 423"/>
            <p:cNvSpPr>
              <a:spLocks/>
            </p:cNvSpPr>
            <p:nvPr/>
          </p:nvSpPr>
          <p:spPr bwMode="auto">
            <a:xfrm rot="5400000">
              <a:off x="1620" y="214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4" name="Freeform 424"/>
            <p:cNvSpPr>
              <a:spLocks/>
            </p:cNvSpPr>
            <p:nvPr/>
          </p:nvSpPr>
          <p:spPr bwMode="auto">
            <a:xfrm rot="5400000">
              <a:off x="765" y="23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5" name="Freeform 425"/>
            <p:cNvSpPr>
              <a:spLocks/>
            </p:cNvSpPr>
            <p:nvPr/>
          </p:nvSpPr>
          <p:spPr bwMode="auto">
            <a:xfrm rot="5400000">
              <a:off x="746" y="226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 name="Freeform 426"/>
            <p:cNvSpPr>
              <a:spLocks/>
            </p:cNvSpPr>
            <p:nvPr/>
          </p:nvSpPr>
          <p:spPr bwMode="auto">
            <a:xfrm rot="5400000">
              <a:off x="754" y="220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7" name="Freeform 427"/>
            <p:cNvSpPr>
              <a:spLocks/>
            </p:cNvSpPr>
            <p:nvPr/>
          </p:nvSpPr>
          <p:spPr bwMode="auto">
            <a:xfrm rot="5400000">
              <a:off x="768" y="214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8" name="Freeform 428"/>
            <p:cNvSpPr>
              <a:spLocks/>
            </p:cNvSpPr>
            <p:nvPr/>
          </p:nvSpPr>
          <p:spPr bwMode="auto">
            <a:xfrm>
              <a:off x="1539" y="203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9" name="Freeform 429"/>
            <p:cNvSpPr>
              <a:spLocks/>
            </p:cNvSpPr>
            <p:nvPr/>
          </p:nvSpPr>
          <p:spPr bwMode="auto">
            <a:xfrm>
              <a:off x="1569" y="210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0" name="Freeform 430"/>
            <p:cNvSpPr>
              <a:spLocks/>
            </p:cNvSpPr>
            <p:nvPr/>
          </p:nvSpPr>
          <p:spPr bwMode="auto">
            <a:xfrm>
              <a:off x="1548" y="250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1" name="Freeform 431"/>
            <p:cNvSpPr>
              <a:spLocks/>
            </p:cNvSpPr>
            <p:nvPr/>
          </p:nvSpPr>
          <p:spPr bwMode="auto">
            <a:xfrm>
              <a:off x="1518" y="253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2" name="Freeform 432"/>
            <p:cNvSpPr>
              <a:spLocks/>
            </p:cNvSpPr>
            <p:nvPr/>
          </p:nvSpPr>
          <p:spPr bwMode="auto">
            <a:xfrm>
              <a:off x="768" y="2477"/>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3" name="Freeform 433"/>
            <p:cNvSpPr>
              <a:spLocks/>
            </p:cNvSpPr>
            <p:nvPr/>
          </p:nvSpPr>
          <p:spPr bwMode="auto">
            <a:xfrm>
              <a:off x="723" y="2441"/>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4" name="Freeform 434"/>
            <p:cNvSpPr>
              <a:spLocks/>
            </p:cNvSpPr>
            <p:nvPr/>
          </p:nvSpPr>
          <p:spPr bwMode="auto">
            <a:xfrm>
              <a:off x="762" y="2108"/>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5" name="Freeform 435"/>
            <p:cNvSpPr>
              <a:spLocks/>
            </p:cNvSpPr>
            <p:nvPr/>
          </p:nvSpPr>
          <p:spPr bwMode="auto">
            <a:xfrm>
              <a:off x="861" y="203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6" name="Oval 436"/>
            <p:cNvSpPr>
              <a:spLocks noChangeArrowheads="1"/>
            </p:cNvSpPr>
            <p:nvPr/>
          </p:nvSpPr>
          <p:spPr bwMode="auto">
            <a:xfrm>
              <a:off x="943" y="2222"/>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427" name="Group 437"/>
            <p:cNvGrpSpPr>
              <a:grpSpLocks/>
            </p:cNvGrpSpPr>
            <p:nvPr/>
          </p:nvGrpSpPr>
          <p:grpSpPr bwMode="auto">
            <a:xfrm>
              <a:off x="884" y="2160"/>
              <a:ext cx="137" cy="182"/>
              <a:chOff x="884" y="2251"/>
              <a:chExt cx="137" cy="182"/>
            </a:xfrm>
          </p:grpSpPr>
          <p:sp>
            <p:nvSpPr>
              <p:cNvPr id="598" name="AutoShape 438"/>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9" name="Freeform 439"/>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0" name="Freeform 440"/>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28" name="Group 441"/>
            <p:cNvGrpSpPr>
              <a:grpSpLocks/>
            </p:cNvGrpSpPr>
            <p:nvPr/>
          </p:nvGrpSpPr>
          <p:grpSpPr bwMode="auto">
            <a:xfrm rot="4512446">
              <a:off x="1224" y="2138"/>
              <a:ext cx="137" cy="182"/>
              <a:chOff x="884" y="2251"/>
              <a:chExt cx="137" cy="182"/>
            </a:xfrm>
          </p:grpSpPr>
          <p:sp>
            <p:nvSpPr>
              <p:cNvPr id="595" name="AutoShape 442"/>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6" name="Freeform 443"/>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7" name="Freeform 444"/>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29" name="Group 445"/>
            <p:cNvGrpSpPr>
              <a:grpSpLocks/>
            </p:cNvGrpSpPr>
            <p:nvPr/>
          </p:nvGrpSpPr>
          <p:grpSpPr bwMode="auto">
            <a:xfrm>
              <a:off x="1429" y="2205"/>
              <a:ext cx="137" cy="182"/>
              <a:chOff x="884" y="2251"/>
              <a:chExt cx="137" cy="182"/>
            </a:xfrm>
          </p:grpSpPr>
          <p:sp>
            <p:nvSpPr>
              <p:cNvPr id="592" name="AutoShape 446"/>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3" name="Freeform 447"/>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4" name="Freeform 448"/>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30" name="Group 449"/>
            <p:cNvGrpSpPr>
              <a:grpSpLocks/>
            </p:cNvGrpSpPr>
            <p:nvPr/>
          </p:nvGrpSpPr>
          <p:grpSpPr bwMode="auto">
            <a:xfrm rot="-4089146">
              <a:off x="1269" y="2319"/>
              <a:ext cx="137" cy="182"/>
              <a:chOff x="884" y="2251"/>
              <a:chExt cx="137" cy="182"/>
            </a:xfrm>
          </p:grpSpPr>
          <p:sp>
            <p:nvSpPr>
              <p:cNvPr id="589" name="AutoShape 450"/>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0" name="Freeform 451"/>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1" name="Freeform 452"/>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31" name="Group 453"/>
            <p:cNvGrpSpPr>
              <a:grpSpLocks/>
            </p:cNvGrpSpPr>
            <p:nvPr/>
          </p:nvGrpSpPr>
          <p:grpSpPr bwMode="auto">
            <a:xfrm rot="-1346989">
              <a:off x="1042" y="2319"/>
              <a:ext cx="137" cy="182"/>
              <a:chOff x="884" y="2251"/>
              <a:chExt cx="137" cy="182"/>
            </a:xfrm>
          </p:grpSpPr>
          <p:sp>
            <p:nvSpPr>
              <p:cNvPr id="586" name="AutoShape 454"/>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7" name="Freeform 455"/>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8" name="Freeform 456"/>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32" name="AutoShape 457"/>
            <p:cNvSpPr>
              <a:spLocks noChangeArrowheads="1"/>
            </p:cNvSpPr>
            <p:nvPr/>
          </p:nvSpPr>
          <p:spPr bwMode="auto">
            <a:xfrm>
              <a:off x="2402" y="266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33" name="Freeform 458"/>
            <p:cNvSpPr>
              <a:spLocks/>
            </p:cNvSpPr>
            <p:nvPr/>
          </p:nvSpPr>
          <p:spPr bwMode="auto">
            <a:xfrm>
              <a:off x="2472" y="3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4" name="Freeform 459"/>
            <p:cNvSpPr>
              <a:spLocks/>
            </p:cNvSpPr>
            <p:nvPr/>
          </p:nvSpPr>
          <p:spPr bwMode="auto">
            <a:xfrm>
              <a:off x="2524" y="3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5" name="Freeform 460"/>
            <p:cNvSpPr>
              <a:spLocks/>
            </p:cNvSpPr>
            <p:nvPr/>
          </p:nvSpPr>
          <p:spPr bwMode="auto">
            <a:xfrm>
              <a:off x="2604" y="3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6" name="Freeform 461"/>
            <p:cNvSpPr>
              <a:spLocks/>
            </p:cNvSpPr>
            <p:nvPr/>
          </p:nvSpPr>
          <p:spPr bwMode="auto">
            <a:xfrm>
              <a:off x="2660" y="3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7" name="Freeform 462"/>
            <p:cNvSpPr>
              <a:spLocks/>
            </p:cNvSpPr>
            <p:nvPr/>
          </p:nvSpPr>
          <p:spPr bwMode="auto">
            <a:xfrm>
              <a:off x="2719" y="3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8" name="Freeform 463"/>
            <p:cNvSpPr>
              <a:spLocks/>
            </p:cNvSpPr>
            <p:nvPr/>
          </p:nvSpPr>
          <p:spPr bwMode="auto">
            <a:xfrm>
              <a:off x="2398" y="305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9" name="Freeform 464"/>
            <p:cNvSpPr>
              <a:spLocks/>
            </p:cNvSpPr>
            <p:nvPr/>
          </p:nvSpPr>
          <p:spPr bwMode="auto">
            <a:xfrm>
              <a:off x="2769" y="307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 name="Freeform 465"/>
            <p:cNvSpPr>
              <a:spLocks/>
            </p:cNvSpPr>
            <p:nvPr/>
          </p:nvSpPr>
          <p:spPr bwMode="auto">
            <a:xfrm>
              <a:off x="2821" y="308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1" name="Freeform 466"/>
            <p:cNvSpPr>
              <a:spLocks/>
            </p:cNvSpPr>
            <p:nvPr/>
          </p:nvSpPr>
          <p:spPr bwMode="auto">
            <a:xfrm>
              <a:off x="2901" y="308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2" name="Freeform 467"/>
            <p:cNvSpPr>
              <a:spLocks/>
            </p:cNvSpPr>
            <p:nvPr/>
          </p:nvSpPr>
          <p:spPr bwMode="auto">
            <a:xfrm>
              <a:off x="2957" y="308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3" name="Freeform 468"/>
            <p:cNvSpPr>
              <a:spLocks/>
            </p:cNvSpPr>
            <p:nvPr/>
          </p:nvSpPr>
          <p:spPr bwMode="auto">
            <a:xfrm>
              <a:off x="3016" y="30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4" name="Freeform 469"/>
            <p:cNvSpPr>
              <a:spLocks/>
            </p:cNvSpPr>
            <p:nvPr/>
          </p:nvSpPr>
          <p:spPr bwMode="auto">
            <a:xfrm>
              <a:off x="2501" y="256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5" name="Freeform 470"/>
            <p:cNvSpPr>
              <a:spLocks/>
            </p:cNvSpPr>
            <p:nvPr/>
          </p:nvSpPr>
          <p:spPr bwMode="auto">
            <a:xfrm>
              <a:off x="2574" y="254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6" name="Freeform 471"/>
            <p:cNvSpPr>
              <a:spLocks/>
            </p:cNvSpPr>
            <p:nvPr/>
          </p:nvSpPr>
          <p:spPr bwMode="auto">
            <a:xfrm>
              <a:off x="2645" y="2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7" name="Freeform 472"/>
            <p:cNvSpPr>
              <a:spLocks/>
            </p:cNvSpPr>
            <p:nvPr/>
          </p:nvSpPr>
          <p:spPr bwMode="auto">
            <a:xfrm>
              <a:off x="2701" y="254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8" name="Freeform 473"/>
            <p:cNvSpPr>
              <a:spLocks/>
            </p:cNvSpPr>
            <p:nvPr/>
          </p:nvSpPr>
          <p:spPr bwMode="auto">
            <a:xfrm>
              <a:off x="2760" y="2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9" name="Freeform 474"/>
            <p:cNvSpPr>
              <a:spLocks/>
            </p:cNvSpPr>
            <p:nvPr/>
          </p:nvSpPr>
          <p:spPr bwMode="auto">
            <a:xfrm>
              <a:off x="2825" y="254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 name="Freeform 475"/>
            <p:cNvSpPr>
              <a:spLocks/>
            </p:cNvSpPr>
            <p:nvPr/>
          </p:nvSpPr>
          <p:spPr bwMode="auto">
            <a:xfrm>
              <a:off x="2868" y="254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1" name="Freeform 476"/>
            <p:cNvSpPr>
              <a:spLocks/>
            </p:cNvSpPr>
            <p:nvPr/>
          </p:nvSpPr>
          <p:spPr bwMode="auto">
            <a:xfrm>
              <a:off x="2942" y="253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2" name="Freeform 477"/>
            <p:cNvSpPr>
              <a:spLocks/>
            </p:cNvSpPr>
            <p:nvPr/>
          </p:nvSpPr>
          <p:spPr bwMode="auto">
            <a:xfrm>
              <a:off x="2998" y="254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3" name="Freeform 478"/>
            <p:cNvSpPr>
              <a:spLocks/>
            </p:cNvSpPr>
            <p:nvPr/>
          </p:nvSpPr>
          <p:spPr bwMode="auto">
            <a:xfrm>
              <a:off x="3057" y="254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4" name="Freeform 479"/>
            <p:cNvSpPr>
              <a:spLocks/>
            </p:cNvSpPr>
            <p:nvPr/>
          </p:nvSpPr>
          <p:spPr bwMode="auto">
            <a:xfrm rot="5400000">
              <a:off x="3204" y="294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5" name="Freeform 480"/>
            <p:cNvSpPr>
              <a:spLocks/>
            </p:cNvSpPr>
            <p:nvPr/>
          </p:nvSpPr>
          <p:spPr bwMode="auto">
            <a:xfrm rot="5400000">
              <a:off x="3209" y="288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6" name="Freeform 481"/>
            <p:cNvSpPr>
              <a:spLocks/>
            </p:cNvSpPr>
            <p:nvPr/>
          </p:nvSpPr>
          <p:spPr bwMode="auto">
            <a:xfrm rot="5400000">
              <a:off x="3217" y="281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 name="Freeform 482"/>
            <p:cNvSpPr>
              <a:spLocks/>
            </p:cNvSpPr>
            <p:nvPr/>
          </p:nvSpPr>
          <p:spPr bwMode="auto">
            <a:xfrm rot="5400000">
              <a:off x="3198" y="27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8" name="Freeform 483"/>
            <p:cNvSpPr>
              <a:spLocks/>
            </p:cNvSpPr>
            <p:nvPr/>
          </p:nvSpPr>
          <p:spPr bwMode="auto">
            <a:xfrm rot="5400000">
              <a:off x="3192" y="268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9" name="Freeform 484"/>
            <p:cNvSpPr>
              <a:spLocks/>
            </p:cNvSpPr>
            <p:nvPr/>
          </p:nvSpPr>
          <p:spPr bwMode="auto">
            <a:xfrm rot="5400000">
              <a:off x="2337" y="287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 name="Freeform 485"/>
            <p:cNvSpPr>
              <a:spLocks/>
            </p:cNvSpPr>
            <p:nvPr/>
          </p:nvSpPr>
          <p:spPr bwMode="auto">
            <a:xfrm rot="5400000">
              <a:off x="2318" y="281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 name="Freeform 486"/>
            <p:cNvSpPr>
              <a:spLocks/>
            </p:cNvSpPr>
            <p:nvPr/>
          </p:nvSpPr>
          <p:spPr bwMode="auto">
            <a:xfrm rot="5400000">
              <a:off x="2326" y="274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2" name="Freeform 487"/>
            <p:cNvSpPr>
              <a:spLocks/>
            </p:cNvSpPr>
            <p:nvPr/>
          </p:nvSpPr>
          <p:spPr bwMode="auto">
            <a:xfrm rot="5400000">
              <a:off x="2340" y="269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3" name="Freeform 488"/>
            <p:cNvSpPr>
              <a:spLocks/>
            </p:cNvSpPr>
            <p:nvPr/>
          </p:nvSpPr>
          <p:spPr bwMode="auto">
            <a:xfrm>
              <a:off x="3111" y="257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4" name="Freeform 489"/>
            <p:cNvSpPr>
              <a:spLocks/>
            </p:cNvSpPr>
            <p:nvPr/>
          </p:nvSpPr>
          <p:spPr bwMode="auto">
            <a:xfrm>
              <a:off x="3141" y="264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5" name="Freeform 490"/>
            <p:cNvSpPr>
              <a:spLocks/>
            </p:cNvSpPr>
            <p:nvPr/>
          </p:nvSpPr>
          <p:spPr bwMode="auto">
            <a:xfrm>
              <a:off x="3120" y="304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6" name="Freeform 491"/>
            <p:cNvSpPr>
              <a:spLocks/>
            </p:cNvSpPr>
            <p:nvPr/>
          </p:nvSpPr>
          <p:spPr bwMode="auto">
            <a:xfrm>
              <a:off x="3090" y="307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7" name="Freeform 492"/>
            <p:cNvSpPr>
              <a:spLocks/>
            </p:cNvSpPr>
            <p:nvPr/>
          </p:nvSpPr>
          <p:spPr bwMode="auto">
            <a:xfrm>
              <a:off x="2340" y="302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8" name="Freeform 493"/>
            <p:cNvSpPr>
              <a:spLocks/>
            </p:cNvSpPr>
            <p:nvPr/>
          </p:nvSpPr>
          <p:spPr bwMode="auto">
            <a:xfrm>
              <a:off x="2295" y="298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9" name="Freeform 494"/>
            <p:cNvSpPr>
              <a:spLocks/>
            </p:cNvSpPr>
            <p:nvPr/>
          </p:nvSpPr>
          <p:spPr bwMode="auto">
            <a:xfrm>
              <a:off x="2334" y="265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0" name="Freeform 495"/>
            <p:cNvSpPr>
              <a:spLocks/>
            </p:cNvSpPr>
            <p:nvPr/>
          </p:nvSpPr>
          <p:spPr bwMode="auto">
            <a:xfrm>
              <a:off x="2433" y="257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 name="Oval 496"/>
            <p:cNvSpPr>
              <a:spLocks noChangeArrowheads="1"/>
            </p:cNvSpPr>
            <p:nvPr/>
          </p:nvSpPr>
          <p:spPr bwMode="auto">
            <a:xfrm>
              <a:off x="2515" y="2766"/>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472" name="Group 497"/>
            <p:cNvGrpSpPr>
              <a:grpSpLocks/>
            </p:cNvGrpSpPr>
            <p:nvPr/>
          </p:nvGrpSpPr>
          <p:grpSpPr bwMode="auto">
            <a:xfrm>
              <a:off x="3001" y="2749"/>
              <a:ext cx="137" cy="182"/>
              <a:chOff x="884" y="2251"/>
              <a:chExt cx="137" cy="182"/>
            </a:xfrm>
          </p:grpSpPr>
          <p:sp>
            <p:nvSpPr>
              <p:cNvPr id="583" name="AutoShape 498"/>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4" name="Freeform 499"/>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5" name="Freeform 500"/>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73" name="Group 501"/>
            <p:cNvGrpSpPr>
              <a:grpSpLocks/>
            </p:cNvGrpSpPr>
            <p:nvPr/>
          </p:nvGrpSpPr>
          <p:grpSpPr bwMode="auto">
            <a:xfrm rot="-4089146">
              <a:off x="1995" y="2863"/>
              <a:ext cx="137" cy="182"/>
              <a:chOff x="884" y="2251"/>
              <a:chExt cx="137" cy="182"/>
            </a:xfrm>
          </p:grpSpPr>
          <p:sp>
            <p:nvSpPr>
              <p:cNvPr id="580" name="AutoShape 502"/>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1" name="Freeform 503"/>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2" name="Freeform 504"/>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74" name="Freeform 505"/>
            <p:cNvSpPr>
              <a:spLocks/>
            </p:cNvSpPr>
            <p:nvPr/>
          </p:nvSpPr>
          <p:spPr bwMode="auto">
            <a:xfrm>
              <a:off x="2154" y="2568"/>
              <a:ext cx="387" cy="635"/>
            </a:xfrm>
            <a:custGeom>
              <a:avLst/>
              <a:gdLst>
                <a:gd name="T0" fmla="*/ 339 w 387"/>
                <a:gd name="T1" fmla="*/ 119 h 635"/>
                <a:gd name="T2" fmla="*/ 303 w 387"/>
                <a:gd name="T3" fmla="*/ 98 h 635"/>
                <a:gd name="T4" fmla="*/ 264 w 387"/>
                <a:gd name="T5" fmla="*/ 59 h 635"/>
                <a:gd name="T6" fmla="*/ 210 w 387"/>
                <a:gd name="T7" fmla="*/ 11 h 635"/>
                <a:gd name="T8" fmla="*/ 183 w 387"/>
                <a:gd name="T9" fmla="*/ 2 h 635"/>
                <a:gd name="T10" fmla="*/ 147 w 387"/>
                <a:gd name="T11" fmla="*/ 8 h 635"/>
                <a:gd name="T12" fmla="*/ 135 w 387"/>
                <a:gd name="T13" fmla="*/ 35 h 635"/>
                <a:gd name="T14" fmla="*/ 174 w 387"/>
                <a:gd name="T15" fmla="*/ 122 h 635"/>
                <a:gd name="T16" fmla="*/ 129 w 387"/>
                <a:gd name="T17" fmla="*/ 143 h 635"/>
                <a:gd name="T18" fmla="*/ 123 w 387"/>
                <a:gd name="T19" fmla="*/ 176 h 635"/>
                <a:gd name="T20" fmla="*/ 129 w 387"/>
                <a:gd name="T21" fmla="*/ 194 h 635"/>
                <a:gd name="T22" fmla="*/ 111 w 387"/>
                <a:gd name="T23" fmla="*/ 218 h 635"/>
                <a:gd name="T24" fmla="*/ 57 w 387"/>
                <a:gd name="T25" fmla="*/ 245 h 635"/>
                <a:gd name="T26" fmla="*/ 24 w 387"/>
                <a:gd name="T27" fmla="*/ 254 h 635"/>
                <a:gd name="T28" fmla="*/ 6 w 387"/>
                <a:gd name="T29" fmla="*/ 269 h 635"/>
                <a:gd name="T30" fmla="*/ 0 w 387"/>
                <a:gd name="T31" fmla="*/ 287 h 635"/>
                <a:gd name="T32" fmla="*/ 78 w 387"/>
                <a:gd name="T33" fmla="*/ 353 h 635"/>
                <a:gd name="T34" fmla="*/ 105 w 387"/>
                <a:gd name="T35" fmla="*/ 374 h 635"/>
                <a:gd name="T36" fmla="*/ 102 w 387"/>
                <a:gd name="T37" fmla="*/ 392 h 635"/>
                <a:gd name="T38" fmla="*/ 78 w 387"/>
                <a:gd name="T39" fmla="*/ 416 h 635"/>
                <a:gd name="T40" fmla="*/ 36 w 387"/>
                <a:gd name="T41" fmla="*/ 464 h 635"/>
                <a:gd name="T42" fmla="*/ 117 w 387"/>
                <a:gd name="T43" fmla="*/ 509 h 635"/>
                <a:gd name="T44" fmla="*/ 132 w 387"/>
                <a:gd name="T45" fmla="*/ 608 h 635"/>
                <a:gd name="T46" fmla="*/ 168 w 387"/>
                <a:gd name="T47" fmla="*/ 635 h 635"/>
                <a:gd name="T48" fmla="*/ 213 w 387"/>
                <a:gd name="T49" fmla="*/ 611 h 635"/>
                <a:gd name="T50" fmla="*/ 240 w 387"/>
                <a:gd name="T51" fmla="*/ 578 h 635"/>
                <a:gd name="T52" fmla="*/ 276 w 387"/>
                <a:gd name="T53" fmla="*/ 545 h 635"/>
                <a:gd name="T54" fmla="*/ 294 w 387"/>
                <a:gd name="T55" fmla="*/ 533 h 635"/>
                <a:gd name="T56" fmla="*/ 303 w 387"/>
                <a:gd name="T57" fmla="*/ 527 h 635"/>
                <a:gd name="T58" fmla="*/ 351 w 387"/>
                <a:gd name="T59" fmla="*/ 500 h 635"/>
                <a:gd name="T60" fmla="*/ 369 w 387"/>
                <a:gd name="T61" fmla="*/ 494 h 635"/>
                <a:gd name="T62" fmla="*/ 357 w 387"/>
                <a:gd name="T63" fmla="*/ 422 h 635"/>
                <a:gd name="T64" fmla="*/ 339 w 387"/>
                <a:gd name="T65" fmla="*/ 404 h 635"/>
                <a:gd name="T66" fmla="*/ 330 w 387"/>
                <a:gd name="T67" fmla="*/ 395 h 635"/>
                <a:gd name="T68" fmla="*/ 306 w 387"/>
                <a:gd name="T69" fmla="*/ 359 h 635"/>
                <a:gd name="T70" fmla="*/ 282 w 387"/>
                <a:gd name="T71" fmla="*/ 296 h 635"/>
                <a:gd name="T72" fmla="*/ 300 w 387"/>
                <a:gd name="T73" fmla="*/ 230 h 635"/>
                <a:gd name="T74" fmla="*/ 312 w 387"/>
                <a:gd name="T75" fmla="*/ 215 h 635"/>
                <a:gd name="T76" fmla="*/ 324 w 387"/>
                <a:gd name="T77" fmla="*/ 188 h 635"/>
                <a:gd name="T78" fmla="*/ 339 w 387"/>
                <a:gd name="T79" fmla="*/ 119 h 6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7" h="635">
                  <a:moveTo>
                    <a:pt x="339" y="119"/>
                  </a:moveTo>
                  <a:cubicBezTo>
                    <a:pt x="307" y="113"/>
                    <a:pt x="324" y="112"/>
                    <a:pt x="303" y="98"/>
                  </a:cubicBezTo>
                  <a:cubicBezTo>
                    <a:pt x="294" y="85"/>
                    <a:pt x="277" y="68"/>
                    <a:pt x="264" y="59"/>
                  </a:cubicBezTo>
                  <a:cubicBezTo>
                    <a:pt x="243" y="28"/>
                    <a:pt x="242" y="32"/>
                    <a:pt x="210" y="11"/>
                  </a:cubicBezTo>
                  <a:cubicBezTo>
                    <a:pt x="202" y="6"/>
                    <a:pt x="183" y="2"/>
                    <a:pt x="183" y="2"/>
                  </a:cubicBezTo>
                  <a:cubicBezTo>
                    <a:pt x="171" y="3"/>
                    <a:pt x="156" y="0"/>
                    <a:pt x="147" y="8"/>
                  </a:cubicBezTo>
                  <a:cubicBezTo>
                    <a:pt x="139" y="14"/>
                    <a:pt x="135" y="35"/>
                    <a:pt x="135" y="35"/>
                  </a:cubicBezTo>
                  <a:cubicBezTo>
                    <a:pt x="140" y="78"/>
                    <a:pt x="162" y="87"/>
                    <a:pt x="174" y="122"/>
                  </a:cubicBezTo>
                  <a:cubicBezTo>
                    <a:pt x="160" y="132"/>
                    <a:pt x="143" y="134"/>
                    <a:pt x="129" y="143"/>
                  </a:cubicBezTo>
                  <a:cubicBezTo>
                    <a:pt x="120" y="156"/>
                    <a:pt x="119" y="160"/>
                    <a:pt x="123" y="176"/>
                  </a:cubicBezTo>
                  <a:cubicBezTo>
                    <a:pt x="125" y="182"/>
                    <a:pt x="129" y="194"/>
                    <a:pt x="129" y="194"/>
                  </a:cubicBezTo>
                  <a:cubicBezTo>
                    <a:pt x="126" y="208"/>
                    <a:pt x="125" y="213"/>
                    <a:pt x="111" y="218"/>
                  </a:cubicBezTo>
                  <a:cubicBezTo>
                    <a:pt x="95" y="234"/>
                    <a:pt x="78" y="238"/>
                    <a:pt x="57" y="245"/>
                  </a:cubicBezTo>
                  <a:cubicBezTo>
                    <a:pt x="46" y="249"/>
                    <a:pt x="24" y="254"/>
                    <a:pt x="24" y="254"/>
                  </a:cubicBezTo>
                  <a:cubicBezTo>
                    <a:pt x="18" y="258"/>
                    <a:pt x="9" y="263"/>
                    <a:pt x="6" y="269"/>
                  </a:cubicBezTo>
                  <a:cubicBezTo>
                    <a:pt x="3" y="275"/>
                    <a:pt x="0" y="287"/>
                    <a:pt x="0" y="287"/>
                  </a:cubicBezTo>
                  <a:cubicBezTo>
                    <a:pt x="7" y="330"/>
                    <a:pt x="37" y="343"/>
                    <a:pt x="78" y="353"/>
                  </a:cubicBezTo>
                  <a:cubicBezTo>
                    <a:pt x="89" y="360"/>
                    <a:pt x="98" y="363"/>
                    <a:pt x="105" y="374"/>
                  </a:cubicBezTo>
                  <a:cubicBezTo>
                    <a:pt x="104" y="380"/>
                    <a:pt x="104" y="386"/>
                    <a:pt x="102" y="392"/>
                  </a:cubicBezTo>
                  <a:cubicBezTo>
                    <a:pt x="98" y="401"/>
                    <a:pt x="85" y="410"/>
                    <a:pt x="78" y="416"/>
                  </a:cubicBezTo>
                  <a:cubicBezTo>
                    <a:pt x="61" y="431"/>
                    <a:pt x="51" y="449"/>
                    <a:pt x="36" y="464"/>
                  </a:cubicBezTo>
                  <a:cubicBezTo>
                    <a:pt x="19" y="514"/>
                    <a:pt x="88" y="507"/>
                    <a:pt x="117" y="509"/>
                  </a:cubicBezTo>
                  <a:cubicBezTo>
                    <a:pt x="109" y="539"/>
                    <a:pt x="102" y="588"/>
                    <a:pt x="132" y="608"/>
                  </a:cubicBezTo>
                  <a:cubicBezTo>
                    <a:pt x="141" y="621"/>
                    <a:pt x="153" y="631"/>
                    <a:pt x="168" y="635"/>
                  </a:cubicBezTo>
                  <a:cubicBezTo>
                    <a:pt x="200" y="630"/>
                    <a:pt x="190" y="626"/>
                    <a:pt x="213" y="611"/>
                  </a:cubicBezTo>
                  <a:cubicBezTo>
                    <a:pt x="222" y="597"/>
                    <a:pt x="227" y="587"/>
                    <a:pt x="240" y="578"/>
                  </a:cubicBezTo>
                  <a:cubicBezTo>
                    <a:pt x="246" y="561"/>
                    <a:pt x="261" y="553"/>
                    <a:pt x="276" y="545"/>
                  </a:cubicBezTo>
                  <a:cubicBezTo>
                    <a:pt x="282" y="541"/>
                    <a:pt x="288" y="537"/>
                    <a:pt x="294" y="533"/>
                  </a:cubicBezTo>
                  <a:cubicBezTo>
                    <a:pt x="297" y="531"/>
                    <a:pt x="303" y="527"/>
                    <a:pt x="303" y="527"/>
                  </a:cubicBezTo>
                  <a:cubicBezTo>
                    <a:pt x="309" y="510"/>
                    <a:pt x="335" y="505"/>
                    <a:pt x="351" y="500"/>
                  </a:cubicBezTo>
                  <a:cubicBezTo>
                    <a:pt x="357" y="498"/>
                    <a:pt x="369" y="494"/>
                    <a:pt x="369" y="494"/>
                  </a:cubicBezTo>
                  <a:cubicBezTo>
                    <a:pt x="387" y="467"/>
                    <a:pt x="381" y="446"/>
                    <a:pt x="357" y="422"/>
                  </a:cubicBezTo>
                  <a:cubicBezTo>
                    <a:pt x="351" y="416"/>
                    <a:pt x="345" y="410"/>
                    <a:pt x="339" y="404"/>
                  </a:cubicBezTo>
                  <a:cubicBezTo>
                    <a:pt x="336" y="401"/>
                    <a:pt x="330" y="395"/>
                    <a:pt x="330" y="395"/>
                  </a:cubicBezTo>
                  <a:cubicBezTo>
                    <a:pt x="326" y="382"/>
                    <a:pt x="315" y="368"/>
                    <a:pt x="306" y="359"/>
                  </a:cubicBezTo>
                  <a:cubicBezTo>
                    <a:pt x="299" y="338"/>
                    <a:pt x="294" y="314"/>
                    <a:pt x="282" y="296"/>
                  </a:cubicBezTo>
                  <a:cubicBezTo>
                    <a:pt x="284" y="272"/>
                    <a:pt x="278" y="244"/>
                    <a:pt x="300" y="230"/>
                  </a:cubicBezTo>
                  <a:cubicBezTo>
                    <a:pt x="308" y="207"/>
                    <a:pt x="296" y="234"/>
                    <a:pt x="312" y="215"/>
                  </a:cubicBezTo>
                  <a:cubicBezTo>
                    <a:pt x="317" y="209"/>
                    <a:pt x="321" y="196"/>
                    <a:pt x="324" y="188"/>
                  </a:cubicBezTo>
                  <a:cubicBezTo>
                    <a:pt x="320" y="160"/>
                    <a:pt x="319" y="139"/>
                    <a:pt x="339" y="119"/>
                  </a:cubicBezTo>
                  <a:close/>
                </a:path>
              </a:pathLst>
            </a:custGeom>
            <a:solidFill>
              <a:srgbClr val="CC99FF"/>
            </a:solid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5" name="Freeform 506"/>
            <p:cNvSpPr>
              <a:spLocks/>
            </p:cNvSpPr>
            <p:nvPr/>
          </p:nvSpPr>
          <p:spPr bwMode="auto">
            <a:xfrm>
              <a:off x="2283" y="2563"/>
              <a:ext cx="201" cy="118"/>
            </a:xfrm>
            <a:custGeom>
              <a:avLst/>
              <a:gdLst>
                <a:gd name="T0" fmla="*/ 201 w 201"/>
                <a:gd name="T1" fmla="*/ 118 h 118"/>
                <a:gd name="T2" fmla="*/ 174 w 201"/>
                <a:gd name="T3" fmla="*/ 109 h 118"/>
                <a:gd name="T4" fmla="*/ 156 w 201"/>
                <a:gd name="T5" fmla="*/ 91 h 118"/>
                <a:gd name="T6" fmla="*/ 135 w 201"/>
                <a:gd name="T7" fmla="*/ 70 h 118"/>
                <a:gd name="T8" fmla="*/ 105 w 201"/>
                <a:gd name="T9" fmla="*/ 46 h 118"/>
                <a:gd name="T10" fmla="*/ 42 w 201"/>
                <a:gd name="T11" fmla="*/ 1 h 118"/>
                <a:gd name="T12" fmla="*/ 0 w 201"/>
                <a:gd name="T13" fmla="*/ 34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 h="118">
                  <a:moveTo>
                    <a:pt x="201" y="118"/>
                  </a:moveTo>
                  <a:cubicBezTo>
                    <a:pt x="187" y="116"/>
                    <a:pt x="184" y="118"/>
                    <a:pt x="174" y="109"/>
                  </a:cubicBezTo>
                  <a:cubicBezTo>
                    <a:pt x="168" y="103"/>
                    <a:pt x="156" y="91"/>
                    <a:pt x="156" y="91"/>
                  </a:cubicBezTo>
                  <a:cubicBezTo>
                    <a:pt x="153" y="82"/>
                    <a:pt x="135" y="70"/>
                    <a:pt x="135" y="70"/>
                  </a:cubicBezTo>
                  <a:cubicBezTo>
                    <a:pt x="129" y="60"/>
                    <a:pt x="116" y="50"/>
                    <a:pt x="105" y="46"/>
                  </a:cubicBezTo>
                  <a:cubicBezTo>
                    <a:pt x="95" y="15"/>
                    <a:pt x="66" y="17"/>
                    <a:pt x="42" y="1"/>
                  </a:cubicBezTo>
                  <a:cubicBezTo>
                    <a:pt x="10" y="4"/>
                    <a:pt x="0" y="0"/>
                    <a:pt x="0" y="34"/>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6" name="Freeform 507"/>
            <p:cNvSpPr>
              <a:spLocks/>
            </p:cNvSpPr>
            <p:nvPr/>
          </p:nvSpPr>
          <p:spPr bwMode="auto">
            <a:xfrm>
              <a:off x="2245" y="2749"/>
              <a:ext cx="46" cy="45"/>
            </a:xfrm>
            <a:custGeom>
              <a:avLst/>
              <a:gdLst>
                <a:gd name="T0" fmla="*/ 33 w 46"/>
                <a:gd name="T1" fmla="*/ 0 h 45"/>
                <a:gd name="T2" fmla="*/ 0 w 46"/>
                <a:gd name="T3" fmla="*/ 45 h 45"/>
                <a:gd name="T4" fmla="*/ 0 60000 65536"/>
                <a:gd name="T5" fmla="*/ 0 60000 65536"/>
              </a:gdLst>
              <a:ahLst/>
              <a:cxnLst>
                <a:cxn ang="T4">
                  <a:pos x="T0" y="T1"/>
                </a:cxn>
                <a:cxn ang="T5">
                  <a:pos x="T2" y="T3"/>
                </a:cxn>
              </a:cxnLst>
              <a:rect l="0" t="0" r="r" b="b"/>
              <a:pathLst>
                <a:path w="46" h="45">
                  <a:moveTo>
                    <a:pt x="33" y="0"/>
                  </a:moveTo>
                  <a:cubicBezTo>
                    <a:pt x="46" y="38"/>
                    <a:pt x="24" y="33"/>
                    <a:pt x="0" y="45"/>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7" name="Freeform 508"/>
            <p:cNvSpPr>
              <a:spLocks/>
            </p:cNvSpPr>
            <p:nvPr/>
          </p:nvSpPr>
          <p:spPr bwMode="auto">
            <a:xfrm>
              <a:off x="2184" y="2906"/>
              <a:ext cx="74" cy="96"/>
            </a:xfrm>
            <a:custGeom>
              <a:avLst/>
              <a:gdLst>
                <a:gd name="T0" fmla="*/ 0 w 74"/>
                <a:gd name="T1" fmla="*/ 0 h 96"/>
                <a:gd name="T2" fmla="*/ 63 w 74"/>
                <a:gd name="T3" fmla="*/ 27 h 96"/>
                <a:gd name="T4" fmla="*/ 57 w 74"/>
                <a:gd name="T5" fmla="*/ 60 h 96"/>
                <a:gd name="T6" fmla="*/ 27 w 74"/>
                <a:gd name="T7" fmla="*/ 96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96">
                  <a:moveTo>
                    <a:pt x="0" y="0"/>
                  </a:moveTo>
                  <a:cubicBezTo>
                    <a:pt x="22" y="7"/>
                    <a:pt x="44" y="14"/>
                    <a:pt x="63" y="27"/>
                  </a:cubicBezTo>
                  <a:cubicBezTo>
                    <a:pt x="74" y="43"/>
                    <a:pt x="74" y="49"/>
                    <a:pt x="57" y="60"/>
                  </a:cubicBezTo>
                  <a:cubicBezTo>
                    <a:pt x="46" y="77"/>
                    <a:pt x="40" y="83"/>
                    <a:pt x="27" y="96"/>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8" name="Freeform 509"/>
            <p:cNvSpPr>
              <a:spLocks/>
            </p:cNvSpPr>
            <p:nvPr/>
          </p:nvSpPr>
          <p:spPr bwMode="auto">
            <a:xfrm>
              <a:off x="2256" y="3074"/>
              <a:ext cx="261" cy="126"/>
            </a:xfrm>
            <a:custGeom>
              <a:avLst/>
              <a:gdLst>
                <a:gd name="T0" fmla="*/ 261 w 261"/>
                <a:gd name="T1" fmla="*/ 0 h 126"/>
                <a:gd name="T2" fmla="*/ 117 w 261"/>
                <a:gd name="T3" fmla="*/ 78 h 126"/>
                <a:gd name="T4" fmla="*/ 93 w 261"/>
                <a:gd name="T5" fmla="*/ 105 h 126"/>
                <a:gd name="T6" fmla="*/ 63 w 261"/>
                <a:gd name="T7" fmla="*/ 126 h 126"/>
                <a:gd name="T8" fmla="*/ 33 w 261"/>
                <a:gd name="T9" fmla="*/ 117 h 126"/>
                <a:gd name="T10" fmla="*/ 15 w 261"/>
                <a:gd name="T11" fmla="*/ 105 h 126"/>
                <a:gd name="T12" fmla="*/ 0 w 261"/>
                <a:gd name="T13" fmla="*/ 75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1" h="126">
                  <a:moveTo>
                    <a:pt x="261" y="0"/>
                  </a:moveTo>
                  <a:cubicBezTo>
                    <a:pt x="200" y="8"/>
                    <a:pt x="165" y="46"/>
                    <a:pt x="117" y="78"/>
                  </a:cubicBezTo>
                  <a:cubicBezTo>
                    <a:pt x="113" y="89"/>
                    <a:pt x="103" y="102"/>
                    <a:pt x="93" y="105"/>
                  </a:cubicBezTo>
                  <a:cubicBezTo>
                    <a:pt x="89" y="117"/>
                    <a:pt x="75" y="122"/>
                    <a:pt x="63" y="126"/>
                  </a:cubicBezTo>
                  <a:cubicBezTo>
                    <a:pt x="45" y="121"/>
                    <a:pt x="55" y="124"/>
                    <a:pt x="33" y="117"/>
                  </a:cubicBezTo>
                  <a:cubicBezTo>
                    <a:pt x="26" y="115"/>
                    <a:pt x="15" y="105"/>
                    <a:pt x="15" y="105"/>
                  </a:cubicBezTo>
                  <a:cubicBezTo>
                    <a:pt x="9" y="96"/>
                    <a:pt x="0" y="87"/>
                    <a:pt x="0" y="75"/>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79" name="Group 510"/>
            <p:cNvGrpSpPr>
              <a:grpSpLocks/>
            </p:cNvGrpSpPr>
            <p:nvPr/>
          </p:nvGrpSpPr>
          <p:grpSpPr bwMode="auto">
            <a:xfrm rot="-3007498">
              <a:off x="2267" y="2637"/>
              <a:ext cx="137" cy="182"/>
              <a:chOff x="884" y="2251"/>
              <a:chExt cx="137" cy="182"/>
            </a:xfrm>
          </p:grpSpPr>
          <p:sp>
            <p:nvSpPr>
              <p:cNvPr id="577" name="AutoShape 511"/>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8" name="Freeform 512"/>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9" name="Freeform 513"/>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80" name="Group 514"/>
            <p:cNvGrpSpPr>
              <a:grpSpLocks/>
            </p:cNvGrpSpPr>
            <p:nvPr/>
          </p:nvGrpSpPr>
          <p:grpSpPr bwMode="auto">
            <a:xfrm rot="-4780978">
              <a:off x="2176" y="2773"/>
              <a:ext cx="137" cy="182"/>
              <a:chOff x="884" y="2251"/>
              <a:chExt cx="137" cy="182"/>
            </a:xfrm>
          </p:grpSpPr>
          <p:sp>
            <p:nvSpPr>
              <p:cNvPr id="574" name="AutoShape 515"/>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5" name="Freeform 516"/>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6" name="Freeform 517"/>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81" name="Group 518"/>
            <p:cNvGrpSpPr>
              <a:grpSpLocks/>
            </p:cNvGrpSpPr>
            <p:nvPr/>
          </p:nvGrpSpPr>
          <p:grpSpPr bwMode="auto">
            <a:xfrm rot="4512446">
              <a:off x="2176" y="3000"/>
              <a:ext cx="137" cy="182"/>
              <a:chOff x="884" y="2251"/>
              <a:chExt cx="137" cy="182"/>
            </a:xfrm>
          </p:grpSpPr>
          <p:sp>
            <p:nvSpPr>
              <p:cNvPr id="571" name="AutoShape 519"/>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2" name="Freeform 520"/>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3" name="Freeform 521"/>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82" name="AutoShape 522"/>
            <p:cNvSpPr>
              <a:spLocks noChangeArrowheads="1"/>
            </p:cNvSpPr>
            <p:nvPr/>
          </p:nvSpPr>
          <p:spPr bwMode="auto">
            <a:xfrm>
              <a:off x="830" y="325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83" name="Freeform 523"/>
            <p:cNvSpPr>
              <a:spLocks/>
            </p:cNvSpPr>
            <p:nvPr/>
          </p:nvSpPr>
          <p:spPr bwMode="auto">
            <a:xfrm>
              <a:off x="900" y="366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4" name="Freeform 524"/>
            <p:cNvSpPr>
              <a:spLocks/>
            </p:cNvSpPr>
            <p:nvPr/>
          </p:nvSpPr>
          <p:spPr bwMode="auto">
            <a:xfrm>
              <a:off x="952" y="367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5" name="Freeform 525"/>
            <p:cNvSpPr>
              <a:spLocks/>
            </p:cNvSpPr>
            <p:nvPr/>
          </p:nvSpPr>
          <p:spPr bwMode="auto">
            <a:xfrm>
              <a:off x="1032" y="367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6" name="Freeform 526"/>
            <p:cNvSpPr>
              <a:spLocks/>
            </p:cNvSpPr>
            <p:nvPr/>
          </p:nvSpPr>
          <p:spPr bwMode="auto">
            <a:xfrm>
              <a:off x="1088" y="367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7" name="Freeform 527"/>
            <p:cNvSpPr>
              <a:spLocks/>
            </p:cNvSpPr>
            <p:nvPr/>
          </p:nvSpPr>
          <p:spPr bwMode="auto">
            <a:xfrm>
              <a:off x="1147" y="366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8" name="Freeform 528"/>
            <p:cNvSpPr>
              <a:spLocks/>
            </p:cNvSpPr>
            <p:nvPr/>
          </p:nvSpPr>
          <p:spPr bwMode="auto">
            <a:xfrm>
              <a:off x="826" y="364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9" name="Freeform 529"/>
            <p:cNvSpPr>
              <a:spLocks/>
            </p:cNvSpPr>
            <p:nvPr/>
          </p:nvSpPr>
          <p:spPr bwMode="auto">
            <a:xfrm>
              <a:off x="1197" y="366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0" name="Freeform 530"/>
            <p:cNvSpPr>
              <a:spLocks/>
            </p:cNvSpPr>
            <p:nvPr/>
          </p:nvSpPr>
          <p:spPr bwMode="auto">
            <a:xfrm>
              <a:off x="1249" y="367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 name="Freeform 531"/>
            <p:cNvSpPr>
              <a:spLocks/>
            </p:cNvSpPr>
            <p:nvPr/>
          </p:nvSpPr>
          <p:spPr bwMode="auto">
            <a:xfrm>
              <a:off x="1329" y="367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2" name="Freeform 532"/>
            <p:cNvSpPr>
              <a:spLocks/>
            </p:cNvSpPr>
            <p:nvPr/>
          </p:nvSpPr>
          <p:spPr bwMode="auto">
            <a:xfrm>
              <a:off x="1385" y="367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3" name="Freeform 533"/>
            <p:cNvSpPr>
              <a:spLocks/>
            </p:cNvSpPr>
            <p:nvPr/>
          </p:nvSpPr>
          <p:spPr bwMode="auto">
            <a:xfrm>
              <a:off x="1444" y="366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4" name="Freeform 534"/>
            <p:cNvSpPr>
              <a:spLocks/>
            </p:cNvSpPr>
            <p:nvPr/>
          </p:nvSpPr>
          <p:spPr bwMode="auto">
            <a:xfrm>
              <a:off x="929" y="315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5" name="Freeform 535"/>
            <p:cNvSpPr>
              <a:spLocks/>
            </p:cNvSpPr>
            <p:nvPr/>
          </p:nvSpPr>
          <p:spPr bwMode="auto">
            <a:xfrm>
              <a:off x="1002" y="313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6" name="Freeform 536"/>
            <p:cNvSpPr>
              <a:spLocks/>
            </p:cNvSpPr>
            <p:nvPr/>
          </p:nvSpPr>
          <p:spPr bwMode="auto">
            <a:xfrm>
              <a:off x="1073" y="312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7" name="Freeform 537"/>
            <p:cNvSpPr>
              <a:spLocks/>
            </p:cNvSpPr>
            <p:nvPr/>
          </p:nvSpPr>
          <p:spPr bwMode="auto">
            <a:xfrm>
              <a:off x="1129" y="31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8" name="Freeform 538"/>
            <p:cNvSpPr>
              <a:spLocks/>
            </p:cNvSpPr>
            <p:nvPr/>
          </p:nvSpPr>
          <p:spPr bwMode="auto">
            <a:xfrm>
              <a:off x="1188" y="312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9" name="Freeform 539"/>
            <p:cNvSpPr>
              <a:spLocks/>
            </p:cNvSpPr>
            <p:nvPr/>
          </p:nvSpPr>
          <p:spPr bwMode="auto">
            <a:xfrm>
              <a:off x="1253" y="313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0" name="Freeform 540"/>
            <p:cNvSpPr>
              <a:spLocks/>
            </p:cNvSpPr>
            <p:nvPr/>
          </p:nvSpPr>
          <p:spPr bwMode="auto">
            <a:xfrm>
              <a:off x="1296" y="313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 name="Freeform 541"/>
            <p:cNvSpPr>
              <a:spLocks/>
            </p:cNvSpPr>
            <p:nvPr/>
          </p:nvSpPr>
          <p:spPr bwMode="auto">
            <a:xfrm>
              <a:off x="1370" y="312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2" name="Freeform 542"/>
            <p:cNvSpPr>
              <a:spLocks/>
            </p:cNvSpPr>
            <p:nvPr/>
          </p:nvSpPr>
          <p:spPr bwMode="auto">
            <a:xfrm>
              <a:off x="1426" y="31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3" name="Freeform 543"/>
            <p:cNvSpPr>
              <a:spLocks/>
            </p:cNvSpPr>
            <p:nvPr/>
          </p:nvSpPr>
          <p:spPr bwMode="auto">
            <a:xfrm>
              <a:off x="1485" y="313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4" name="Freeform 544"/>
            <p:cNvSpPr>
              <a:spLocks/>
            </p:cNvSpPr>
            <p:nvPr/>
          </p:nvSpPr>
          <p:spPr bwMode="auto">
            <a:xfrm rot="5400000">
              <a:off x="1632" y="353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5" name="Freeform 545"/>
            <p:cNvSpPr>
              <a:spLocks/>
            </p:cNvSpPr>
            <p:nvPr/>
          </p:nvSpPr>
          <p:spPr bwMode="auto">
            <a:xfrm rot="5400000">
              <a:off x="1637" y="347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6" name="Freeform 546"/>
            <p:cNvSpPr>
              <a:spLocks/>
            </p:cNvSpPr>
            <p:nvPr/>
          </p:nvSpPr>
          <p:spPr bwMode="auto">
            <a:xfrm rot="5400000">
              <a:off x="1645" y="340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7" name="Freeform 547"/>
            <p:cNvSpPr>
              <a:spLocks/>
            </p:cNvSpPr>
            <p:nvPr/>
          </p:nvSpPr>
          <p:spPr bwMode="auto">
            <a:xfrm rot="5400000">
              <a:off x="1626" y="335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8" name="Freeform 548"/>
            <p:cNvSpPr>
              <a:spLocks/>
            </p:cNvSpPr>
            <p:nvPr/>
          </p:nvSpPr>
          <p:spPr bwMode="auto">
            <a:xfrm rot="5400000">
              <a:off x="1620" y="327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9" name="Freeform 549"/>
            <p:cNvSpPr>
              <a:spLocks/>
            </p:cNvSpPr>
            <p:nvPr/>
          </p:nvSpPr>
          <p:spPr bwMode="auto">
            <a:xfrm rot="5400000">
              <a:off x="765" y="346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0" name="Freeform 550"/>
            <p:cNvSpPr>
              <a:spLocks/>
            </p:cNvSpPr>
            <p:nvPr/>
          </p:nvSpPr>
          <p:spPr bwMode="auto">
            <a:xfrm rot="5400000">
              <a:off x="746" y="34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1" name="Freeform 551"/>
            <p:cNvSpPr>
              <a:spLocks/>
            </p:cNvSpPr>
            <p:nvPr/>
          </p:nvSpPr>
          <p:spPr bwMode="auto">
            <a:xfrm rot="5400000">
              <a:off x="754" y="33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 name="Freeform 552"/>
            <p:cNvSpPr>
              <a:spLocks/>
            </p:cNvSpPr>
            <p:nvPr/>
          </p:nvSpPr>
          <p:spPr bwMode="auto">
            <a:xfrm rot="5400000">
              <a:off x="768" y="328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 name="Freeform 553"/>
            <p:cNvSpPr>
              <a:spLocks/>
            </p:cNvSpPr>
            <p:nvPr/>
          </p:nvSpPr>
          <p:spPr bwMode="auto">
            <a:xfrm>
              <a:off x="1539" y="316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4" name="Freeform 554"/>
            <p:cNvSpPr>
              <a:spLocks/>
            </p:cNvSpPr>
            <p:nvPr/>
          </p:nvSpPr>
          <p:spPr bwMode="auto">
            <a:xfrm>
              <a:off x="1569" y="323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5" name="Freeform 555"/>
            <p:cNvSpPr>
              <a:spLocks/>
            </p:cNvSpPr>
            <p:nvPr/>
          </p:nvSpPr>
          <p:spPr bwMode="auto">
            <a:xfrm>
              <a:off x="1548" y="363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6" name="Freeform 556"/>
            <p:cNvSpPr>
              <a:spLocks/>
            </p:cNvSpPr>
            <p:nvPr/>
          </p:nvSpPr>
          <p:spPr bwMode="auto">
            <a:xfrm>
              <a:off x="1518" y="366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7" name="Freeform 557"/>
            <p:cNvSpPr>
              <a:spLocks/>
            </p:cNvSpPr>
            <p:nvPr/>
          </p:nvSpPr>
          <p:spPr bwMode="auto">
            <a:xfrm>
              <a:off x="768" y="361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8" name="Freeform 558"/>
            <p:cNvSpPr>
              <a:spLocks/>
            </p:cNvSpPr>
            <p:nvPr/>
          </p:nvSpPr>
          <p:spPr bwMode="auto">
            <a:xfrm>
              <a:off x="723" y="357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9" name="Freeform 559"/>
            <p:cNvSpPr>
              <a:spLocks/>
            </p:cNvSpPr>
            <p:nvPr/>
          </p:nvSpPr>
          <p:spPr bwMode="auto">
            <a:xfrm>
              <a:off x="762" y="324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0" name="Freeform 560"/>
            <p:cNvSpPr>
              <a:spLocks/>
            </p:cNvSpPr>
            <p:nvPr/>
          </p:nvSpPr>
          <p:spPr bwMode="auto">
            <a:xfrm>
              <a:off x="861" y="316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1" name="Oval 561"/>
            <p:cNvSpPr>
              <a:spLocks noChangeArrowheads="1"/>
            </p:cNvSpPr>
            <p:nvPr/>
          </p:nvSpPr>
          <p:spPr bwMode="auto">
            <a:xfrm>
              <a:off x="948" y="3351"/>
              <a:ext cx="227" cy="213"/>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2" name="AutoShape 562"/>
            <p:cNvSpPr>
              <a:spLocks noChangeArrowheads="1"/>
            </p:cNvSpPr>
            <p:nvPr/>
          </p:nvSpPr>
          <p:spPr bwMode="auto">
            <a:xfrm>
              <a:off x="1102" y="2885"/>
              <a:ext cx="181" cy="27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3" name="Rectangle 563"/>
            <p:cNvSpPr>
              <a:spLocks noChangeArrowheads="1"/>
            </p:cNvSpPr>
            <p:nvPr/>
          </p:nvSpPr>
          <p:spPr bwMode="auto">
            <a:xfrm>
              <a:off x="1147" y="3157"/>
              <a:ext cx="92" cy="13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524" name="Group 564"/>
            <p:cNvGrpSpPr>
              <a:grpSpLocks/>
            </p:cNvGrpSpPr>
            <p:nvPr/>
          </p:nvGrpSpPr>
          <p:grpSpPr bwMode="auto">
            <a:xfrm>
              <a:off x="1095" y="2881"/>
              <a:ext cx="194" cy="232"/>
              <a:chOff x="884" y="2251"/>
              <a:chExt cx="137" cy="182"/>
            </a:xfrm>
          </p:grpSpPr>
          <p:sp>
            <p:nvSpPr>
              <p:cNvPr id="568" name="AutoShape 565"/>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9" name="Freeform 566"/>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0" name="Freeform 567"/>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25" name="Line 568"/>
            <p:cNvSpPr>
              <a:spLocks noChangeShapeType="1"/>
            </p:cNvSpPr>
            <p:nvPr/>
          </p:nvSpPr>
          <p:spPr bwMode="auto">
            <a:xfrm>
              <a:off x="1746" y="374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6" name="AutoShape 569"/>
            <p:cNvSpPr>
              <a:spLocks noChangeArrowheads="1"/>
            </p:cNvSpPr>
            <p:nvPr/>
          </p:nvSpPr>
          <p:spPr bwMode="auto">
            <a:xfrm>
              <a:off x="2372" y="3753"/>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7" name="Freeform 570"/>
            <p:cNvSpPr>
              <a:spLocks/>
            </p:cNvSpPr>
            <p:nvPr/>
          </p:nvSpPr>
          <p:spPr bwMode="auto">
            <a:xfrm>
              <a:off x="2442" y="416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8" name="Freeform 571"/>
            <p:cNvSpPr>
              <a:spLocks/>
            </p:cNvSpPr>
            <p:nvPr/>
          </p:nvSpPr>
          <p:spPr bwMode="auto">
            <a:xfrm>
              <a:off x="2494" y="417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9" name="Freeform 572"/>
            <p:cNvSpPr>
              <a:spLocks/>
            </p:cNvSpPr>
            <p:nvPr/>
          </p:nvSpPr>
          <p:spPr bwMode="auto">
            <a:xfrm>
              <a:off x="2574" y="41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0" name="Freeform 573"/>
            <p:cNvSpPr>
              <a:spLocks/>
            </p:cNvSpPr>
            <p:nvPr/>
          </p:nvSpPr>
          <p:spPr bwMode="auto">
            <a:xfrm>
              <a:off x="2630" y="417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1" name="Freeform 574"/>
            <p:cNvSpPr>
              <a:spLocks/>
            </p:cNvSpPr>
            <p:nvPr/>
          </p:nvSpPr>
          <p:spPr bwMode="auto">
            <a:xfrm>
              <a:off x="2689" y="416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 name="Freeform 575"/>
            <p:cNvSpPr>
              <a:spLocks/>
            </p:cNvSpPr>
            <p:nvPr/>
          </p:nvSpPr>
          <p:spPr bwMode="auto">
            <a:xfrm>
              <a:off x="2368" y="4148"/>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3" name="Freeform 576"/>
            <p:cNvSpPr>
              <a:spLocks/>
            </p:cNvSpPr>
            <p:nvPr/>
          </p:nvSpPr>
          <p:spPr bwMode="auto">
            <a:xfrm>
              <a:off x="2739" y="416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4" name="Freeform 577"/>
            <p:cNvSpPr>
              <a:spLocks/>
            </p:cNvSpPr>
            <p:nvPr/>
          </p:nvSpPr>
          <p:spPr bwMode="auto">
            <a:xfrm>
              <a:off x="2791" y="417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5" name="Freeform 578"/>
            <p:cNvSpPr>
              <a:spLocks/>
            </p:cNvSpPr>
            <p:nvPr/>
          </p:nvSpPr>
          <p:spPr bwMode="auto">
            <a:xfrm>
              <a:off x="2871" y="41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6" name="Freeform 579"/>
            <p:cNvSpPr>
              <a:spLocks/>
            </p:cNvSpPr>
            <p:nvPr/>
          </p:nvSpPr>
          <p:spPr bwMode="auto">
            <a:xfrm>
              <a:off x="2927" y="417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7" name="Freeform 580"/>
            <p:cNvSpPr>
              <a:spLocks/>
            </p:cNvSpPr>
            <p:nvPr/>
          </p:nvSpPr>
          <p:spPr bwMode="auto">
            <a:xfrm>
              <a:off x="2986" y="416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8" name="Freeform 581"/>
            <p:cNvSpPr>
              <a:spLocks/>
            </p:cNvSpPr>
            <p:nvPr/>
          </p:nvSpPr>
          <p:spPr bwMode="auto">
            <a:xfrm>
              <a:off x="2471" y="365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9" name="Freeform 582"/>
            <p:cNvSpPr>
              <a:spLocks/>
            </p:cNvSpPr>
            <p:nvPr/>
          </p:nvSpPr>
          <p:spPr bwMode="auto">
            <a:xfrm>
              <a:off x="2544" y="363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0" name="Freeform 583"/>
            <p:cNvSpPr>
              <a:spLocks/>
            </p:cNvSpPr>
            <p:nvPr/>
          </p:nvSpPr>
          <p:spPr bwMode="auto">
            <a:xfrm>
              <a:off x="2615" y="362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1" name="Freeform 584"/>
            <p:cNvSpPr>
              <a:spLocks/>
            </p:cNvSpPr>
            <p:nvPr/>
          </p:nvSpPr>
          <p:spPr bwMode="auto">
            <a:xfrm>
              <a:off x="2671" y="363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2" name="Freeform 585"/>
            <p:cNvSpPr>
              <a:spLocks/>
            </p:cNvSpPr>
            <p:nvPr/>
          </p:nvSpPr>
          <p:spPr bwMode="auto">
            <a:xfrm>
              <a:off x="2730" y="362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 name="Freeform 586"/>
            <p:cNvSpPr>
              <a:spLocks/>
            </p:cNvSpPr>
            <p:nvPr/>
          </p:nvSpPr>
          <p:spPr bwMode="auto">
            <a:xfrm>
              <a:off x="2795" y="363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4" name="Freeform 587"/>
            <p:cNvSpPr>
              <a:spLocks/>
            </p:cNvSpPr>
            <p:nvPr/>
          </p:nvSpPr>
          <p:spPr bwMode="auto">
            <a:xfrm>
              <a:off x="2838" y="363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5" name="Freeform 588"/>
            <p:cNvSpPr>
              <a:spLocks/>
            </p:cNvSpPr>
            <p:nvPr/>
          </p:nvSpPr>
          <p:spPr bwMode="auto">
            <a:xfrm>
              <a:off x="2912" y="362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6" name="Freeform 589"/>
            <p:cNvSpPr>
              <a:spLocks/>
            </p:cNvSpPr>
            <p:nvPr/>
          </p:nvSpPr>
          <p:spPr bwMode="auto">
            <a:xfrm>
              <a:off x="2968" y="363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7" name="Freeform 590"/>
            <p:cNvSpPr>
              <a:spLocks/>
            </p:cNvSpPr>
            <p:nvPr/>
          </p:nvSpPr>
          <p:spPr bwMode="auto">
            <a:xfrm>
              <a:off x="3027" y="363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8" name="Freeform 591"/>
            <p:cNvSpPr>
              <a:spLocks/>
            </p:cNvSpPr>
            <p:nvPr/>
          </p:nvSpPr>
          <p:spPr bwMode="auto">
            <a:xfrm rot="5400000">
              <a:off x="3174" y="403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9" name="Freeform 592"/>
            <p:cNvSpPr>
              <a:spLocks/>
            </p:cNvSpPr>
            <p:nvPr/>
          </p:nvSpPr>
          <p:spPr bwMode="auto">
            <a:xfrm rot="5400000">
              <a:off x="3179" y="397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0" name="Freeform 593"/>
            <p:cNvSpPr>
              <a:spLocks/>
            </p:cNvSpPr>
            <p:nvPr/>
          </p:nvSpPr>
          <p:spPr bwMode="auto">
            <a:xfrm rot="5400000">
              <a:off x="3187" y="390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1" name="Freeform 594"/>
            <p:cNvSpPr>
              <a:spLocks/>
            </p:cNvSpPr>
            <p:nvPr/>
          </p:nvSpPr>
          <p:spPr bwMode="auto">
            <a:xfrm rot="5400000">
              <a:off x="3168" y="384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2" name="Freeform 595"/>
            <p:cNvSpPr>
              <a:spLocks/>
            </p:cNvSpPr>
            <p:nvPr/>
          </p:nvSpPr>
          <p:spPr bwMode="auto">
            <a:xfrm rot="5400000">
              <a:off x="3162" y="377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3" name="Freeform 596"/>
            <p:cNvSpPr>
              <a:spLocks/>
            </p:cNvSpPr>
            <p:nvPr/>
          </p:nvSpPr>
          <p:spPr bwMode="auto">
            <a:xfrm rot="5400000">
              <a:off x="2307" y="396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4" name="Freeform 597"/>
            <p:cNvSpPr>
              <a:spLocks/>
            </p:cNvSpPr>
            <p:nvPr/>
          </p:nvSpPr>
          <p:spPr bwMode="auto">
            <a:xfrm rot="5400000">
              <a:off x="2288" y="390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5" name="Freeform 598"/>
            <p:cNvSpPr>
              <a:spLocks/>
            </p:cNvSpPr>
            <p:nvPr/>
          </p:nvSpPr>
          <p:spPr bwMode="auto">
            <a:xfrm rot="5400000">
              <a:off x="2296" y="383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6" name="Freeform 599"/>
            <p:cNvSpPr>
              <a:spLocks/>
            </p:cNvSpPr>
            <p:nvPr/>
          </p:nvSpPr>
          <p:spPr bwMode="auto">
            <a:xfrm rot="5400000">
              <a:off x="2310" y="37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7" name="Freeform 600"/>
            <p:cNvSpPr>
              <a:spLocks/>
            </p:cNvSpPr>
            <p:nvPr/>
          </p:nvSpPr>
          <p:spPr bwMode="auto">
            <a:xfrm>
              <a:off x="3081" y="3666"/>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8" name="Freeform 601"/>
            <p:cNvSpPr>
              <a:spLocks/>
            </p:cNvSpPr>
            <p:nvPr/>
          </p:nvSpPr>
          <p:spPr bwMode="auto">
            <a:xfrm>
              <a:off x="3111" y="3738"/>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9" name="Freeform 602"/>
            <p:cNvSpPr>
              <a:spLocks/>
            </p:cNvSpPr>
            <p:nvPr/>
          </p:nvSpPr>
          <p:spPr bwMode="auto">
            <a:xfrm>
              <a:off x="3090" y="4137"/>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0" name="Freeform 603"/>
            <p:cNvSpPr>
              <a:spLocks/>
            </p:cNvSpPr>
            <p:nvPr/>
          </p:nvSpPr>
          <p:spPr bwMode="auto">
            <a:xfrm>
              <a:off x="3060" y="4164"/>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1" name="Freeform 604"/>
            <p:cNvSpPr>
              <a:spLocks/>
            </p:cNvSpPr>
            <p:nvPr/>
          </p:nvSpPr>
          <p:spPr bwMode="auto">
            <a:xfrm>
              <a:off x="2310" y="4110"/>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2" name="Freeform 605"/>
            <p:cNvSpPr>
              <a:spLocks/>
            </p:cNvSpPr>
            <p:nvPr/>
          </p:nvSpPr>
          <p:spPr bwMode="auto">
            <a:xfrm>
              <a:off x="2265" y="4074"/>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3" name="Freeform 606"/>
            <p:cNvSpPr>
              <a:spLocks/>
            </p:cNvSpPr>
            <p:nvPr/>
          </p:nvSpPr>
          <p:spPr bwMode="auto">
            <a:xfrm>
              <a:off x="2304" y="3741"/>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4" name="Freeform 607"/>
            <p:cNvSpPr>
              <a:spLocks/>
            </p:cNvSpPr>
            <p:nvPr/>
          </p:nvSpPr>
          <p:spPr bwMode="auto">
            <a:xfrm>
              <a:off x="2403" y="3663"/>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 name="Oval 608"/>
            <p:cNvSpPr>
              <a:spLocks noChangeArrowheads="1"/>
            </p:cNvSpPr>
            <p:nvPr/>
          </p:nvSpPr>
          <p:spPr bwMode="auto">
            <a:xfrm>
              <a:off x="2490" y="3850"/>
              <a:ext cx="227" cy="213"/>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6" name="Arc 609"/>
            <p:cNvSpPr>
              <a:spLocks/>
            </p:cNvSpPr>
            <p:nvPr/>
          </p:nvSpPr>
          <p:spPr bwMode="auto">
            <a:xfrm>
              <a:off x="2620" y="3853"/>
              <a:ext cx="91" cy="77"/>
            </a:xfrm>
            <a:custGeom>
              <a:avLst/>
              <a:gdLst>
                <a:gd name="T0" fmla="*/ 0 w 21600"/>
                <a:gd name="T1" fmla="*/ 0 h 21600"/>
                <a:gd name="T2" fmla="*/ 91 w 21600"/>
                <a:gd name="T3" fmla="*/ 77 h 21600"/>
                <a:gd name="T4" fmla="*/ 0 w 21600"/>
                <a:gd name="T5" fmla="*/ 7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7" name="Arc 610"/>
            <p:cNvSpPr>
              <a:spLocks/>
            </p:cNvSpPr>
            <p:nvPr/>
          </p:nvSpPr>
          <p:spPr bwMode="auto">
            <a:xfrm rot="4409979">
              <a:off x="2642" y="3947"/>
              <a:ext cx="91" cy="77"/>
            </a:xfrm>
            <a:custGeom>
              <a:avLst/>
              <a:gdLst>
                <a:gd name="T0" fmla="*/ 0 w 21600"/>
                <a:gd name="T1" fmla="*/ 0 h 21600"/>
                <a:gd name="T2" fmla="*/ 91 w 21600"/>
                <a:gd name="T3" fmla="*/ 77 h 21600"/>
                <a:gd name="T4" fmla="*/ 0 w 21600"/>
                <a:gd name="T5" fmla="*/ 7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16" name="Group 611"/>
          <p:cNvGrpSpPr>
            <a:grpSpLocks/>
          </p:cNvGrpSpPr>
          <p:nvPr/>
        </p:nvGrpSpPr>
        <p:grpSpPr bwMode="auto">
          <a:xfrm>
            <a:off x="7818438" y="1412876"/>
            <a:ext cx="2381250" cy="3198813"/>
            <a:chOff x="657" y="799"/>
            <a:chExt cx="2812" cy="3311"/>
          </a:xfrm>
        </p:grpSpPr>
        <p:sp>
          <p:nvSpPr>
            <p:cNvPr id="617" name="AutoShape 612"/>
            <p:cNvSpPr>
              <a:spLocks noChangeArrowheads="1"/>
            </p:cNvSpPr>
            <p:nvPr/>
          </p:nvSpPr>
          <p:spPr bwMode="auto">
            <a:xfrm>
              <a:off x="2472" y="1933"/>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8" name="Freeform 613"/>
            <p:cNvSpPr>
              <a:spLocks/>
            </p:cNvSpPr>
            <p:nvPr/>
          </p:nvSpPr>
          <p:spPr bwMode="auto">
            <a:xfrm>
              <a:off x="2542" y="23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9" name="Freeform 614"/>
            <p:cNvSpPr>
              <a:spLocks/>
            </p:cNvSpPr>
            <p:nvPr/>
          </p:nvSpPr>
          <p:spPr bwMode="auto">
            <a:xfrm>
              <a:off x="2594" y="235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0" name="Freeform 615"/>
            <p:cNvSpPr>
              <a:spLocks/>
            </p:cNvSpPr>
            <p:nvPr/>
          </p:nvSpPr>
          <p:spPr bwMode="auto">
            <a:xfrm>
              <a:off x="2674" y="234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1" name="Freeform 616"/>
            <p:cNvSpPr>
              <a:spLocks/>
            </p:cNvSpPr>
            <p:nvPr/>
          </p:nvSpPr>
          <p:spPr bwMode="auto">
            <a:xfrm>
              <a:off x="2730" y="235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2" name="Freeform 617"/>
            <p:cNvSpPr>
              <a:spLocks/>
            </p:cNvSpPr>
            <p:nvPr/>
          </p:nvSpPr>
          <p:spPr bwMode="auto">
            <a:xfrm>
              <a:off x="2789" y="234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3" name="Freeform 618"/>
            <p:cNvSpPr>
              <a:spLocks/>
            </p:cNvSpPr>
            <p:nvPr/>
          </p:nvSpPr>
          <p:spPr bwMode="auto">
            <a:xfrm>
              <a:off x="2468" y="2328"/>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 name="Freeform 619"/>
            <p:cNvSpPr>
              <a:spLocks/>
            </p:cNvSpPr>
            <p:nvPr/>
          </p:nvSpPr>
          <p:spPr bwMode="auto">
            <a:xfrm>
              <a:off x="2839" y="234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5" name="Freeform 620"/>
            <p:cNvSpPr>
              <a:spLocks/>
            </p:cNvSpPr>
            <p:nvPr/>
          </p:nvSpPr>
          <p:spPr bwMode="auto">
            <a:xfrm>
              <a:off x="2891" y="235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6" name="Freeform 621"/>
            <p:cNvSpPr>
              <a:spLocks/>
            </p:cNvSpPr>
            <p:nvPr/>
          </p:nvSpPr>
          <p:spPr bwMode="auto">
            <a:xfrm>
              <a:off x="2971" y="235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7" name="Freeform 622"/>
            <p:cNvSpPr>
              <a:spLocks/>
            </p:cNvSpPr>
            <p:nvPr/>
          </p:nvSpPr>
          <p:spPr bwMode="auto">
            <a:xfrm>
              <a:off x="3027" y="235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8" name="Freeform 623"/>
            <p:cNvSpPr>
              <a:spLocks/>
            </p:cNvSpPr>
            <p:nvPr/>
          </p:nvSpPr>
          <p:spPr bwMode="auto">
            <a:xfrm>
              <a:off x="3086" y="23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9" name="Freeform 624"/>
            <p:cNvSpPr>
              <a:spLocks/>
            </p:cNvSpPr>
            <p:nvPr/>
          </p:nvSpPr>
          <p:spPr bwMode="auto">
            <a:xfrm>
              <a:off x="2571" y="183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0" name="Freeform 625"/>
            <p:cNvSpPr>
              <a:spLocks/>
            </p:cNvSpPr>
            <p:nvPr/>
          </p:nvSpPr>
          <p:spPr bwMode="auto">
            <a:xfrm>
              <a:off x="2644" y="181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1" name="Freeform 626"/>
            <p:cNvSpPr>
              <a:spLocks/>
            </p:cNvSpPr>
            <p:nvPr/>
          </p:nvSpPr>
          <p:spPr bwMode="auto">
            <a:xfrm>
              <a:off x="2715" y="180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2" name="Freeform 627"/>
            <p:cNvSpPr>
              <a:spLocks/>
            </p:cNvSpPr>
            <p:nvPr/>
          </p:nvSpPr>
          <p:spPr bwMode="auto">
            <a:xfrm>
              <a:off x="2771" y="181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3" name="Freeform 628"/>
            <p:cNvSpPr>
              <a:spLocks/>
            </p:cNvSpPr>
            <p:nvPr/>
          </p:nvSpPr>
          <p:spPr bwMode="auto">
            <a:xfrm>
              <a:off x="2830" y="180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 name="Freeform 629"/>
            <p:cNvSpPr>
              <a:spLocks/>
            </p:cNvSpPr>
            <p:nvPr/>
          </p:nvSpPr>
          <p:spPr bwMode="auto">
            <a:xfrm>
              <a:off x="2895" y="181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 name="Freeform 630"/>
            <p:cNvSpPr>
              <a:spLocks/>
            </p:cNvSpPr>
            <p:nvPr/>
          </p:nvSpPr>
          <p:spPr bwMode="auto">
            <a:xfrm>
              <a:off x="2938" y="181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6" name="Freeform 631"/>
            <p:cNvSpPr>
              <a:spLocks/>
            </p:cNvSpPr>
            <p:nvPr/>
          </p:nvSpPr>
          <p:spPr bwMode="auto">
            <a:xfrm>
              <a:off x="3012" y="180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7" name="Freeform 632"/>
            <p:cNvSpPr>
              <a:spLocks/>
            </p:cNvSpPr>
            <p:nvPr/>
          </p:nvSpPr>
          <p:spPr bwMode="auto">
            <a:xfrm>
              <a:off x="3068" y="181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8" name="Freeform 633"/>
            <p:cNvSpPr>
              <a:spLocks/>
            </p:cNvSpPr>
            <p:nvPr/>
          </p:nvSpPr>
          <p:spPr bwMode="auto">
            <a:xfrm>
              <a:off x="3127" y="181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9" name="Freeform 634"/>
            <p:cNvSpPr>
              <a:spLocks/>
            </p:cNvSpPr>
            <p:nvPr/>
          </p:nvSpPr>
          <p:spPr bwMode="auto">
            <a:xfrm rot="5400000">
              <a:off x="3274" y="221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0" name="Freeform 635"/>
            <p:cNvSpPr>
              <a:spLocks/>
            </p:cNvSpPr>
            <p:nvPr/>
          </p:nvSpPr>
          <p:spPr bwMode="auto">
            <a:xfrm rot="5400000">
              <a:off x="3279" y="215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1" name="Freeform 636"/>
            <p:cNvSpPr>
              <a:spLocks/>
            </p:cNvSpPr>
            <p:nvPr/>
          </p:nvSpPr>
          <p:spPr bwMode="auto">
            <a:xfrm rot="5400000">
              <a:off x="3287" y="208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2" name="Freeform 637"/>
            <p:cNvSpPr>
              <a:spLocks/>
            </p:cNvSpPr>
            <p:nvPr/>
          </p:nvSpPr>
          <p:spPr bwMode="auto">
            <a:xfrm rot="5400000">
              <a:off x="3268" y="202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3" name="Freeform 638"/>
            <p:cNvSpPr>
              <a:spLocks/>
            </p:cNvSpPr>
            <p:nvPr/>
          </p:nvSpPr>
          <p:spPr bwMode="auto">
            <a:xfrm rot="5400000">
              <a:off x="3262" y="195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4" name="Freeform 639"/>
            <p:cNvSpPr>
              <a:spLocks/>
            </p:cNvSpPr>
            <p:nvPr/>
          </p:nvSpPr>
          <p:spPr bwMode="auto">
            <a:xfrm rot="5400000">
              <a:off x="2407" y="214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 name="Freeform 640"/>
            <p:cNvSpPr>
              <a:spLocks/>
            </p:cNvSpPr>
            <p:nvPr/>
          </p:nvSpPr>
          <p:spPr bwMode="auto">
            <a:xfrm rot="5400000">
              <a:off x="2388" y="208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6" name="Freeform 641"/>
            <p:cNvSpPr>
              <a:spLocks/>
            </p:cNvSpPr>
            <p:nvPr/>
          </p:nvSpPr>
          <p:spPr bwMode="auto">
            <a:xfrm rot="5400000">
              <a:off x="2396" y="201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7" name="Freeform 642"/>
            <p:cNvSpPr>
              <a:spLocks/>
            </p:cNvSpPr>
            <p:nvPr/>
          </p:nvSpPr>
          <p:spPr bwMode="auto">
            <a:xfrm rot="5400000">
              <a:off x="2410" y="196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8" name="Freeform 643"/>
            <p:cNvSpPr>
              <a:spLocks/>
            </p:cNvSpPr>
            <p:nvPr/>
          </p:nvSpPr>
          <p:spPr bwMode="auto">
            <a:xfrm>
              <a:off x="3181" y="1846"/>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9" name="Freeform 644"/>
            <p:cNvSpPr>
              <a:spLocks/>
            </p:cNvSpPr>
            <p:nvPr/>
          </p:nvSpPr>
          <p:spPr bwMode="auto">
            <a:xfrm>
              <a:off x="3211" y="1918"/>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0" name="Freeform 645"/>
            <p:cNvSpPr>
              <a:spLocks/>
            </p:cNvSpPr>
            <p:nvPr/>
          </p:nvSpPr>
          <p:spPr bwMode="auto">
            <a:xfrm>
              <a:off x="3190" y="2317"/>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1" name="Freeform 646"/>
            <p:cNvSpPr>
              <a:spLocks/>
            </p:cNvSpPr>
            <p:nvPr/>
          </p:nvSpPr>
          <p:spPr bwMode="auto">
            <a:xfrm>
              <a:off x="3160" y="2344"/>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2" name="Freeform 647"/>
            <p:cNvSpPr>
              <a:spLocks/>
            </p:cNvSpPr>
            <p:nvPr/>
          </p:nvSpPr>
          <p:spPr bwMode="auto">
            <a:xfrm>
              <a:off x="2410" y="2290"/>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3" name="Freeform 648"/>
            <p:cNvSpPr>
              <a:spLocks/>
            </p:cNvSpPr>
            <p:nvPr/>
          </p:nvSpPr>
          <p:spPr bwMode="auto">
            <a:xfrm>
              <a:off x="2365" y="2254"/>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4" name="Freeform 649"/>
            <p:cNvSpPr>
              <a:spLocks/>
            </p:cNvSpPr>
            <p:nvPr/>
          </p:nvSpPr>
          <p:spPr bwMode="auto">
            <a:xfrm>
              <a:off x="2404" y="1921"/>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5" name="Freeform 650"/>
            <p:cNvSpPr>
              <a:spLocks/>
            </p:cNvSpPr>
            <p:nvPr/>
          </p:nvSpPr>
          <p:spPr bwMode="auto">
            <a:xfrm>
              <a:off x="2503" y="1843"/>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6" name="Oval 651"/>
            <p:cNvSpPr>
              <a:spLocks noChangeArrowheads="1"/>
            </p:cNvSpPr>
            <p:nvPr/>
          </p:nvSpPr>
          <p:spPr bwMode="auto">
            <a:xfrm>
              <a:off x="2608" y="2109"/>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57" name="Rectangle 652"/>
            <p:cNvSpPr>
              <a:spLocks noChangeArrowheads="1"/>
            </p:cNvSpPr>
            <p:nvPr/>
          </p:nvSpPr>
          <p:spPr bwMode="auto">
            <a:xfrm>
              <a:off x="657" y="799"/>
              <a:ext cx="2812" cy="3311"/>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58" name="Line 653"/>
            <p:cNvSpPr>
              <a:spLocks noChangeShapeType="1"/>
            </p:cNvSpPr>
            <p:nvPr/>
          </p:nvSpPr>
          <p:spPr bwMode="auto">
            <a:xfrm>
              <a:off x="1837" y="1344"/>
              <a:ext cx="453"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9" name="Line 654"/>
            <p:cNvSpPr>
              <a:spLocks noChangeShapeType="1"/>
            </p:cNvSpPr>
            <p:nvPr/>
          </p:nvSpPr>
          <p:spPr bwMode="auto">
            <a:xfrm flipV="1">
              <a:off x="1837" y="2341"/>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0" name="Line 655"/>
            <p:cNvSpPr>
              <a:spLocks noChangeShapeType="1"/>
            </p:cNvSpPr>
            <p:nvPr/>
          </p:nvSpPr>
          <p:spPr bwMode="auto">
            <a:xfrm>
              <a:off x="1791" y="3158"/>
              <a:ext cx="454"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1" name="AutoShape 656"/>
            <p:cNvSpPr>
              <a:spLocks noChangeArrowheads="1"/>
            </p:cNvSpPr>
            <p:nvPr/>
          </p:nvSpPr>
          <p:spPr bwMode="auto">
            <a:xfrm>
              <a:off x="2527" y="1474"/>
              <a:ext cx="317" cy="304"/>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62" name="AutoShape 657"/>
            <p:cNvSpPr>
              <a:spLocks noChangeArrowheads="1"/>
            </p:cNvSpPr>
            <p:nvPr/>
          </p:nvSpPr>
          <p:spPr bwMode="auto">
            <a:xfrm>
              <a:off x="920" y="1027"/>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63" name="Freeform 658"/>
            <p:cNvSpPr>
              <a:spLocks/>
            </p:cNvSpPr>
            <p:nvPr/>
          </p:nvSpPr>
          <p:spPr bwMode="auto">
            <a:xfrm>
              <a:off x="990" y="143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4" name="Freeform 659"/>
            <p:cNvSpPr>
              <a:spLocks/>
            </p:cNvSpPr>
            <p:nvPr/>
          </p:nvSpPr>
          <p:spPr bwMode="auto">
            <a:xfrm>
              <a:off x="1042" y="144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5" name="Freeform 660"/>
            <p:cNvSpPr>
              <a:spLocks/>
            </p:cNvSpPr>
            <p:nvPr/>
          </p:nvSpPr>
          <p:spPr bwMode="auto">
            <a:xfrm>
              <a:off x="1122" y="144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6" name="Freeform 661"/>
            <p:cNvSpPr>
              <a:spLocks/>
            </p:cNvSpPr>
            <p:nvPr/>
          </p:nvSpPr>
          <p:spPr bwMode="auto">
            <a:xfrm>
              <a:off x="1178" y="144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7" name="Freeform 662"/>
            <p:cNvSpPr>
              <a:spLocks/>
            </p:cNvSpPr>
            <p:nvPr/>
          </p:nvSpPr>
          <p:spPr bwMode="auto">
            <a:xfrm>
              <a:off x="1237" y="14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8" name="Freeform 663"/>
            <p:cNvSpPr>
              <a:spLocks/>
            </p:cNvSpPr>
            <p:nvPr/>
          </p:nvSpPr>
          <p:spPr bwMode="auto">
            <a:xfrm>
              <a:off x="916" y="1422"/>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9" name="Freeform 664"/>
            <p:cNvSpPr>
              <a:spLocks/>
            </p:cNvSpPr>
            <p:nvPr/>
          </p:nvSpPr>
          <p:spPr bwMode="auto">
            <a:xfrm>
              <a:off x="1287" y="144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0" name="Freeform 665"/>
            <p:cNvSpPr>
              <a:spLocks/>
            </p:cNvSpPr>
            <p:nvPr/>
          </p:nvSpPr>
          <p:spPr bwMode="auto">
            <a:xfrm>
              <a:off x="1339" y="144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1" name="Freeform 666"/>
            <p:cNvSpPr>
              <a:spLocks/>
            </p:cNvSpPr>
            <p:nvPr/>
          </p:nvSpPr>
          <p:spPr bwMode="auto">
            <a:xfrm>
              <a:off x="1419" y="1445"/>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2" name="Freeform 667"/>
            <p:cNvSpPr>
              <a:spLocks/>
            </p:cNvSpPr>
            <p:nvPr/>
          </p:nvSpPr>
          <p:spPr bwMode="auto">
            <a:xfrm>
              <a:off x="1475" y="144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3" name="Freeform 668"/>
            <p:cNvSpPr>
              <a:spLocks/>
            </p:cNvSpPr>
            <p:nvPr/>
          </p:nvSpPr>
          <p:spPr bwMode="auto">
            <a:xfrm>
              <a:off x="1534" y="143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4" name="Freeform 669"/>
            <p:cNvSpPr>
              <a:spLocks/>
            </p:cNvSpPr>
            <p:nvPr/>
          </p:nvSpPr>
          <p:spPr bwMode="auto">
            <a:xfrm>
              <a:off x="1019" y="92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5" name="Freeform 670"/>
            <p:cNvSpPr>
              <a:spLocks/>
            </p:cNvSpPr>
            <p:nvPr/>
          </p:nvSpPr>
          <p:spPr bwMode="auto">
            <a:xfrm>
              <a:off x="1092" y="91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6" name="Freeform 671"/>
            <p:cNvSpPr>
              <a:spLocks/>
            </p:cNvSpPr>
            <p:nvPr/>
          </p:nvSpPr>
          <p:spPr bwMode="auto">
            <a:xfrm>
              <a:off x="1163" y="89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7" name="Freeform 672"/>
            <p:cNvSpPr>
              <a:spLocks/>
            </p:cNvSpPr>
            <p:nvPr/>
          </p:nvSpPr>
          <p:spPr bwMode="auto">
            <a:xfrm>
              <a:off x="1219" y="90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8" name="Freeform 673"/>
            <p:cNvSpPr>
              <a:spLocks/>
            </p:cNvSpPr>
            <p:nvPr/>
          </p:nvSpPr>
          <p:spPr bwMode="auto">
            <a:xfrm>
              <a:off x="1278" y="90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9" name="Freeform 674"/>
            <p:cNvSpPr>
              <a:spLocks/>
            </p:cNvSpPr>
            <p:nvPr/>
          </p:nvSpPr>
          <p:spPr bwMode="auto">
            <a:xfrm>
              <a:off x="1343" y="90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0" name="Freeform 675"/>
            <p:cNvSpPr>
              <a:spLocks/>
            </p:cNvSpPr>
            <p:nvPr/>
          </p:nvSpPr>
          <p:spPr bwMode="auto">
            <a:xfrm>
              <a:off x="1386" y="90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1" name="Freeform 676"/>
            <p:cNvSpPr>
              <a:spLocks/>
            </p:cNvSpPr>
            <p:nvPr/>
          </p:nvSpPr>
          <p:spPr bwMode="auto">
            <a:xfrm>
              <a:off x="1460" y="89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2" name="Freeform 677"/>
            <p:cNvSpPr>
              <a:spLocks/>
            </p:cNvSpPr>
            <p:nvPr/>
          </p:nvSpPr>
          <p:spPr bwMode="auto">
            <a:xfrm>
              <a:off x="1516" y="9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3" name="Freeform 678"/>
            <p:cNvSpPr>
              <a:spLocks/>
            </p:cNvSpPr>
            <p:nvPr/>
          </p:nvSpPr>
          <p:spPr bwMode="auto">
            <a:xfrm>
              <a:off x="1575" y="90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4" name="Freeform 679"/>
            <p:cNvSpPr>
              <a:spLocks/>
            </p:cNvSpPr>
            <p:nvPr/>
          </p:nvSpPr>
          <p:spPr bwMode="auto">
            <a:xfrm rot="5400000">
              <a:off x="1722" y="130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5" name="Freeform 680"/>
            <p:cNvSpPr>
              <a:spLocks/>
            </p:cNvSpPr>
            <p:nvPr/>
          </p:nvSpPr>
          <p:spPr bwMode="auto">
            <a:xfrm rot="5400000">
              <a:off x="1727" y="12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 name="Freeform 681"/>
            <p:cNvSpPr>
              <a:spLocks/>
            </p:cNvSpPr>
            <p:nvPr/>
          </p:nvSpPr>
          <p:spPr bwMode="auto">
            <a:xfrm rot="5400000">
              <a:off x="1735" y="117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7" name="Freeform 682"/>
            <p:cNvSpPr>
              <a:spLocks/>
            </p:cNvSpPr>
            <p:nvPr/>
          </p:nvSpPr>
          <p:spPr bwMode="auto">
            <a:xfrm rot="5400000">
              <a:off x="1716" y="112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8" name="Freeform 683"/>
            <p:cNvSpPr>
              <a:spLocks/>
            </p:cNvSpPr>
            <p:nvPr/>
          </p:nvSpPr>
          <p:spPr bwMode="auto">
            <a:xfrm rot="5400000">
              <a:off x="1710" y="105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9" name="Freeform 684"/>
            <p:cNvSpPr>
              <a:spLocks/>
            </p:cNvSpPr>
            <p:nvPr/>
          </p:nvSpPr>
          <p:spPr bwMode="auto">
            <a:xfrm rot="5400000">
              <a:off x="855" y="123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0" name="Freeform 685"/>
            <p:cNvSpPr>
              <a:spLocks/>
            </p:cNvSpPr>
            <p:nvPr/>
          </p:nvSpPr>
          <p:spPr bwMode="auto">
            <a:xfrm rot="5400000">
              <a:off x="836" y="117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1" name="Freeform 686"/>
            <p:cNvSpPr>
              <a:spLocks/>
            </p:cNvSpPr>
            <p:nvPr/>
          </p:nvSpPr>
          <p:spPr bwMode="auto">
            <a:xfrm rot="5400000">
              <a:off x="844" y="11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2" name="Freeform 687"/>
            <p:cNvSpPr>
              <a:spLocks/>
            </p:cNvSpPr>
            <p:nvPr/>
          </p:nvSpPr>
          <p:spPr bwMode="auto">
            <a:xfrm rot="5400000">
              <a:off x="858" y="105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3" name="Freeform 688"/>
            <p:cNvSpPr>
              <a:spLocks/>
            </p:cNvSpPr>
            <p:nvPr/>
          </p:nvSpPr>
          <p:spPr bwMode="auto">
            <a:xfrm>
              <a:off x="1629" y="940"/>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4" name="Freeform 689"/>
            <p:cNvSpPr>
              <a:spLocks/>
            </p:cNvSpPr>
            <p:nvPr/>
          </p:nvSpPr>
          <p:spPr bwMode="auto">
            <a:xfrm>
              <a:off x="1659" y="1012"/>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5" name="Freeform 690"/>
            <p:cNvSpPr>
              <a:spLocks/>
            </p:cNvSpPr>
            <p:nvPr/>
          </p:nvSpPr>
          <p:spPr bwMode="auto">
            <a:xfrm>
              <a:off x="1638" y="1411"/>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 name="Freeform 691"/>
            <p:cNvSpPr>
              <a:spLocks/>
            </p:cNvSpPr>
            <p:nvPr/>
          </p:nvSpPr>
          <p:spPr bwMode="auto">
            <a:xfrm>
              <a:off x="1608" y="1438"/>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7" name="Freeform 692"/>
            <p:cNvSpPr>
              <a:spLocks/>
            </p:cNvSpPr>
            <p:nvPr/>
          </p:nvSpPr>
          <p:spPr bwMode="auto">
            <a:xfrm>
              <a:off x="858" y="1384"/>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8" name="Freeform 693"/>
            <p:cNvSpPr>
              <a:spLocks/>
            </p:cNvSpPr>
            <p:nvPr/>
          </p:nvSpPr>
          <p:spPr bwMode="auto">
            <a:xfrm>
              <a:off x="813" y="1348"/>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9" name="Freeform 694"/>
            <p:cNvSpPr>
              <a:spLocks/>
            </p:cNvSpPr>
            <p:nvPr/>
          </p:nvSpPr>
          <p:spPr bwMode="auto">
            <a:xfrm>
              <a:off x="852" y="1015"/>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0" name="Freeform 695"/>
            <p:cNvSpPr>
              <a:spLocks/>
            </p:cNvSpPr>
            <p:nvPr/>
          </p:nvSpPr>
          <p:spPr bwMode="auto">
            <a:xfrm>
              <a:off x="951" y="937"/>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1" name="Oval 696"/>
            <p:cNvSpPr>
              <a:spLocks noChangeArrowheads="1"/>
            </p:cNvSpPr>
            <p:nvPr/>
          </p:nvSpPr>
          <p:spPr bwMode="auto">
            <a:xfrm>
              <a:off x="1056" y="1203"/>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2" name="AutoShape 697"/>
            <p:cNvSpPr>
              <a:spLocks noChangeArrowheads="1"/>
            </p:cNvSpPr>
            <p:nvPr/>
          </p:nvSpPr>
          <p:spPr bwMode="auto">
            <a:xfrm flipH="1">
              <a:off x="3026" y="1429"/>
              <a:ext cx="317" cy="304"/>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3" name="Rectangle 698"/>
            <p:cNvSpPr>
              <a:spLocks noChangeArrowheads="1"/>
            </p:cNvSpPr>
            <p:nvPr/>
          </p:nvSpPr>
          <p:spPr bwMode="auto">
            <a:xfrm flipH="1">
              <a:off x="2688" y="2293"/>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4" name="Rectangle 699"/>
            <p:cNvSpPr>
              <a:spLocks noChangeArrowheads="1"/>
            </p:cNvSpPr>
            <p:nvPr/>
          </p:nvSpPr>
          <p:spPr bwMode="auto">
            <a:xfrm flipH="1">
              <a:off x="2990" y="2290"/>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5" name="Rectangle 700"/>
            <p:cNvSpPr>
              <a:spLocks noChangeArrowheads="1"/>
            </p:cNvSpPr>
            <p:nvPr/>
          </p:nvSpPr>
          <p:spPr bwMode="auto">
            <a:xfrm flipH="1">
              <a:off x="2600" y="1875"/>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6" name="Rectangle 701"/>
            <p:cNvSpPr>
              <a:spLocks noChangeArrowheads="1"/>
            </p:cNvSpPr>
            <p:nvPr/>
          </p:nvSpPr>
          <p:spPr bwMode="auto">
            <a:xfrm flipH="1">
              <a:off x="2967" y="1894"/>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7" name="Rectangle 702"/>
            <p:cNvSpPr>
              <a:spLocks noChangeArrowheads="1"/>
            </p:cNvSpPr>
            <p:nvPr/>
          </p:nvSpPr>
          <p:spPr bwMode="auto">
            <a:xfrm flipH="1">
              <a:off x="3142" y="2018"/>
              <a:ext cx="10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8" name="Rectangle 703"/>
            <p:cNvSpPr>
              <a:spLocks noChangeArrowheads="1"/>
            </p:cNvSpPr>
            <p:nvPr/>
          </p:nvSpPr>
          <p:spPr bwMode="auto">
            <a:xfrm flipH="1">
              <a:off x="3161" y="2218"/>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9" name="Rectangle 704"/>
            <p:cNvSpPr>
              <a:spLocks noChangeArrowheads="1"/>
            </p:cNvSpPr>
            <p:nvPr/>
          </p:nvSpPr>
          <p:spPr bwMode="auto">
            <a:xfrm flipH="1">
              <a:off x="2430" y="2086"/>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0" name="Oval 705"/>
            <p:cNvSpPr>
              <a:spLocks noChangeArrowheads="1"/>
            </p:cNvSpPr>
            <p:nvPr/>
          </p:nvSpPr>
          <p:spPr bwMode="auto">
            <a:xfrm>
              <a:off x="1746" y="2704"/>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1" name="Oval 706"/>
            <p:cNvSpPr>
              <a:spLocks noChangeArrowheads="1"/>
            </p:cNvSpPr>
            <p:nvPr/>
          </p:nvSpPr>
          <p:spPr bwMode="auto">
            <a:xfrm>
              <a:off x="1429" y="225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2" name="Oval 707"/>
            <p:cNvSpPr>
              <a:spLocks noChangeArrowheads="1"/>
            </p:cNvSpPr>
            <p:nvPr/>
          </p:nvSpPr>
          <p:spPr bwMode="auto">
            <a:xfrm>
              <a:off x="1474" y="3158"/>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3" name="Oval 708"/>
            <p:cNvSpPr>
              <a:spLocks noChangeArrowheads="1"/>
            </p:cNvSpPr>
            <p:nvPr/>
          </p:nvSpPr>
          <p:spPr bwMode="auto">
            <a:xfrm>
              <a:off x="703" y="3113"/>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4" name="Oval 709"/>
            <p:cNvSpPr>
              <a:spLocks noChangeArrowheads="1"/>
            </p:cNvSpPr>
            <p:nvPr/>
          </p:nvSpPr>
          <p:spPr bwMode="auto">
            <a:xfrm>
              <a:off x="1066" y="3067"/>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5" name="AutoShape 710"/>
            <p:cNvSpPr>
              <a:spLocks noChangeArrowheads="1"/>
            </p:cNvSpPr>
            <p:nvPr/>
          </p:nvSpPr>
          <p:spPr bwMode="auto">
            <a:xfrm>
              <a:off x="839" y="261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6" name="Freeform 711"/>
            <p:cNvSpPr>
              <a:spLocks/>
            </p:cNvSpPr>
            <p:nvPr/>
          </p:nvSpPr>
          <p:spPr bwMode="auto">
            <a:xfrm>
              <a:off x="909" y="302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 name="Freeform 712"/>
            <p:cNvSpPr>
              <a:spLocks/>
            </p:cNvSpPr>
            <p:nvPr/>
          </p:nvSpPr>
          <p:spPr bwMode="auto">
            <a:xfrm>
              <a:off x="961" y="303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8" name="Freeform 713"/>
            <p:cNvSpPr>
              <a:spLocks/>
            </p:cNvSpPr>
            <p:nvPr/>
          </p:nvSpPr>
          <p:spPr bwMode="auto">
            <a:xfrm>
              <a:off x="1041" y="303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9" name="Freeform 714"/>
            <p:cNvSpPr>
              <a:spLocks/>
            </p:cNvSpPr>
            <p:nvPr/>
          </p:nvSpPr>
          <p:spPr bwMode="auto">
            <a:xfrm>
              <a:off x="1097" y="303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0" name="Freeform 715"/>
            <p:cNvSpPr>
              <a:spLocks/>
            </p:cNvSpPr>
            <p:nvPr/>
          </p:nvSpPr>
          <p:spPr bwMode="auto">
            <a:xfrm>
              <a:off x="1156" y="302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1" name="Freeform 716"/>
            <p:cNvSpPr>
              <a:spLocks/>
            </p:cNvSpPr>
            <p:nvPr/>
          </p:nvSpPr>
          <p:spPr bwMode="auto">
            <a:xfrm>
              <a:off x="835" y="300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2" name="Freeform 717"/>
            <p:cNvSpPr>
              <a:spLocks/>
            </p:cNvSpPr>
            <p:nvPr/>
          </p:nvSpPr>
          <p:spPr bwMode="auto">
            <a:xfrm>
              <a:off x="1206" y="302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3" name="Freeform 718"/>
            <p:cNvSpPr>
              <a:spLocks/>
            </p:cNvSpPr>
            <p:nvPr/>
          </p:nvSpPr>
          <p:spPr bwMode="auto">
            <a:xfrm>
              <a:off x="1258" y="303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4" name="Freeform 719"/>
            <p:cNvSpPr>
              <a:spLocks/>
            </p:cNvSpPr>
            <p:nvPr/>
          </p:nvSpPr>
          <p:spPr bwMode="auto">
            <a:xfrm>
              <a:off x="1338" y="303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5" name="Freeform 720"/>
            <p:cNvSpPr>
              <a:spLocks/>
            </p:cNvSpPr>
            <p:nvPr/>
          </p:nvSpPr>
          <p:spPr bwMode="auto">
            <a:xfrm>
              <a:off x="1394" y="30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6" name="Freeform 721"/>
            <p:cNvSpPr>
              <a:spLocks/>
            </p:cNvSpPr>
            <p:nvPr/>
          </p:nvSpPr>
          <p:spPr bwMode="auto">
            <a:xfrm>
              <a:off x="1453" y="302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 name="Freeform 722"/>
            <p:cNvSpPr>
              <a:spLocks/>
            </p:cNvSpPr>
            <p:nvPr/>
          </p:nvSpPr>
          <p:spPr bwMode="auto">
            <a:xfrm>
              <a:off x="938" y="251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8" name="Freeform 723"/>
            <p:cNvSpPr>
              <a:spLocks/>
            </p:cNvSpPr>
            <p:nvPr/>
          </p:nvSpPr>
          <p:spPr bwMode="auto">
            <a:xfrm>
              <a:off x="1011" y="249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9" name="Freeform 724"/>
            <p:cNvSpPr>
              <a:spLocks/>
            </p:cNvSpPr>
            <p:nvPr/>
          </p:nvSpPr>
          <p:spPr bwMode="auto">
            <a:xfrm>
              <a:off x="1082" y="248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0" name="Freeform 725"/>
            <p:cNvSpPr>
              <a:spLocks/>
            </p:cNvSpPr>
            <p:nvPr/>
          </p:nvSpPr>
          <p:spPr bwMode="auto">
            <a:xfrm>
              <a:off x="1138" y="249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1" name="Freeform 726"/>
            <p:cNvSpPr>
              <a:spLocks/>
            </p:cNvSpPr>
            <p:nvPr/>
          </p:nvSpPr>
          <p:spPr bwMode="auto">
            <a:xfrm>
              <a:off x="1197" y="248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2" name="Freeform 727"/>
            <p:cNvSpPr>
              <a:spLocks/>
            </p:cNvSpPr>
            <p:nvPr/>
          </p:nvSpPr>
          <p:spPr bwMode="auto">
            <a:xfrm>
              <a:off x="1262" y="24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3" name="Freeform 728"/>
            <p:cNvSpPr>
              <a:spLocks/>
            </p:cNvSpPr>
            <p:nvPr/>
          </p:nvSpPr>
          <p:spPr bwMode="auto">
            <a:xfrm>
              <a:off x="1305" y="249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4" name="Freeform 729"/>
            <p:cNvSpPr>
              <a:spLocks/>
            </p:cNvSpPr>
            <p:nvPr/>
          </p:nvSpPr>
          <p:spPr bwMode="auto">
            <a:xfrm>
              <a:off x="1379" y="248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5" name="Freeform 730"/>
            <p:cNvSpPr>
              <a:spLocks/>
            </p:cNvSpPr>
            <p:nvPr/>
          </p:nvSpPr>
          <p:spPr bwMode="auto">
            <a:xfrm>
              <a:off x="1435" y="249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6" name="Freeform 731"/>
            <p:cNvSpPr>
              <a:spLocks/>
            </p:cNvSpPr>
            <p:nvPr/>
          </p:nvSpPr>
          <p:spPr bwMode="auto">
            <a:xfrm>
              <a:off x="1494" y="249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7" name="Freeform 732"/>
            <p:cNvSpPr>
              <a:spLocks/>
            </p:cNvSpPr>
            <p:nvPr/>
          </p:nvSpPr>
          <p:spPr bwMode="auto">
            <a:xfrm rot="5400000">
              <a:off x="1641" y="28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8" name="Freeform 733"/>
            <p:cNvSpPr>
              <a:spLocks/>
            </p:cNvSpPr>
            <p:nvPr/>
          </p:nvSpPr>
          <p:spPr bwMode="auto">
            <a:xfrm rot="5400000">
              <a:off x="1646" y="28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9" name="Freeform 734"/>
            <p:cNvSpPr>
              <a:spLocks/>
            </p:cNvSpPr>
            <p:nvPr/>
          </p:nvSpPr>
          <p:spPr bwMode="auto">
            <a:xfrm rot="5400000">
              <a:off x="1654" y="276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0" name="Freeform 735"/>
            <p:cNvSpPr>
              <a:spLocks/>
            </p:cNvSpPr>
            <p:nvPr/>
          </p:nvSpPr>
          <p:spPr bwMode="auto">
            <a:xfrm rot="5400000">
              <a:off x="1635" y="271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1" name="Freeform 736"/>
            <p:cNvSpPr>
              <a:spLocks/>
            </p:cNvSpPr>
            <p:nvPr/>
          </p:nvSpPr>
          <p:spPr bwMode="auto">
            <a:xfrm rot="5400000">
              <a:off x="1629" y="263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2" name="Freeform 737"/>
            <p:cNvSpPr>
              <a:spLocks/>
            </p:cNvSpPr>
            <p:nvPr/>
          </p:nvSpPr>
          <p:spPr bwMode="auto">
            <a:xfrm rot="5400000">
              <a:off x="774" y="282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3" name="Freeform 738"/>
            <p:cNvSpPr>
              <a:spLocks/>
            </p:cNvSpPr>
            <p:nvPr/>
          </p:nvSpPr>
          <p:spPr bwMode="auto">
            <a:xfrm rot="5400000">
              <a:off x="755" y="276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4" name="Freeform 739"/>
            <p:cNvSpPr>
              <a:spLocks/>
            </p:cNvSpPr>
            <p:nvPr/>
          </p:nvSpPr>
          <p:spPr bwMode="auto">
            <a:xfrm rot="5400000">
              <a:off x="763" y="269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5" name="Freeform 740"/>
            <p:cNvSpPr>
              <a:spLocks/>
            </p:cNvSpPr>
            <p:nvPr/>
          </p:nvSpPr>
          <p:spPr bwMode="auto">
            <a:xfrm rot="5400000">
              <a:off x="777" y="264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6" name="Freeform 741"/>
            <p:cNvSpPr>
              <a:spLocks/>
            </p:cNvSpPr>
            <p:nvPr/>
          </p:nvSpPr>
          <p:spPr bwMode="auto">
            <a:xfrm>
              <a:off x="1548" y="252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7" name="Freeform 742"/>
            <p:cNvSpPr>
              <a:spLocks/>
            </p:cNvSpPr>
            <p:nvPr/>
          </p:nvSpPr>
          <p:spPr bwMode="auto">
            <a:xfrm>
              <a:off x="1578" y="259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8" name="Freeform 743"/>
            <p:cNvSpPr>
              <a:spLocks/>
            </p:cNvSpPr>
            <p:nvPr/>
          </p:nvSpPr>
          <p:spPr bwMode="auto">
            <a:xfrm>
              <a:off x="1557" y="299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9" name="Freeform 744"/>
            <p:cNvSpPr>
              <a:spLocks/>
            </p:cNvSpPr>
            <p:nvPr/>
          </p:nvSpPr>
          <p:spPr bwMode="auto">
            <a:xfrm>
              <a:off x="1527" y="302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0" name="Freeform 745"/>
            <p:cNvSpPr>
              <a:spLocks/>
            </p:cNvSpPr>
            <p:nvPr/>
          </p:nvSpPr>
          <p:spPr bwMode="auto">
            <a:xfrm>
              <a:off x="777" y="297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1" name="Freeform 746"/>
            <p:cNvSpPr>
              <a:spLocks/>
            </p:cNvSpPr>
            <p:nvPr/>
          </p:nvSpPr>
          <p:spPr bwMode="auto">
            <a:xfrm>
              <a:off x="732" y="293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2" name="Freeform 747"/>
            <p:cNvSpPr>
              <a:spLocks/>
            </p:cNvSpPr>
            <p:nvPr/>
          </p:nvSpPr>
          <p:spPr bwMode="auto">
            <a:xfrm>
              <a:off x="771" y="260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3" name="Freeform 748"/>
            <p:cNvSpPr>
              <a:spLocks/>
            </p:cNvSpPr>
            <p:nvPr/>
          </p:nvSpPr>
          <p:spPr bwMode="auto">
            <a:xfrm>
              <a:off x="870" y="252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4" name="Oval 749"/>
            <p:cNvSpPr>
              <a:spLocks noChangeArrowheads="1"/>
            </p:cNvSpPr>
            <p:nvPr/>
          </p:nvSpPr>
          <p:spPr bwMode="auto">
            <a:xfrm>
              <a:off x="975" y="2790"/>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5" name="Rectangle 750"/>
            <p:cNvSpPr>
              <a:spLocks noChangeArrowheads="1"/>
            </p:cNvSpPr>
            <p:nvPr/>
          </p:nvSpPr>
          <p:spPr bwMode="auto">
            <a:xfrm flipH="1">
              <a:off x="1055" y="2974"/>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6" name="Rectangle 751"/>
            <p:cNvSpPr>
              <a:spLocks noChangeArrowheads="1"/>
            </p:cNvSpPr>
            <p:nvPr/>
          </p:nvSpPr>
          <p:spPr bwMode="auto">
            <a:xfrm flipH="1">
              <a:off x="1357" y="2971"/>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7" name="Rectangle 752"/>
            <p:cNvSpPr>
              <a:spLocks noChangeArrowheads="1"/>
            </p:cNvSpPr>
            <p:nvPr/>
          </p:nvSpPr>
          <p:spPr bwMode="auto">
            <a:xfrm flipH="1">
              <a:off x="967" y="2556"/>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8" name="Rectangle 753"/>
            <p:cNvSpPr>
              <a:spLocks noChangeArrowheads="1"/>
            </p:cNvSpPr>
            <p:nvPr/>
          </p:nvSpPr>
          <p:spPr bwMode="auto">
            <a:xfrm flipH="1">
              <a:off x="1334" y="2575"/>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9" name="Rectangle 754"/>
            <p:cNvSpPr>
              <a:spLocks noChangeArrowheads="1"/>
            </p:cNvSpPr>
            <p:nvPr/>
          </p:nvSpPr>
          <p:spPr bwMode="auto">
            <a:xfrm flipH="1">
              <a:off x="1509" y="2699"/>
              <a:ext cx="10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0" name="Rectangle 755"/>
            <p:cNvSpPr>
              <a:spLocks noChangeArrowheads="1"/>
            </p:cNvSpPr>
            <p:nvPr/>
          </p:nvSpPr>
          <p:spPr bwMode="auto">
            <a:xfrm flipH="1">
              <a:off x="1528" y="2899"/>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1" name="Rectangle 756"/>
            <p:cNvSpPr>
              <a:spLocks noChangeArrowheads="1"/>
            </p:cNvSpPr>
            <p:nvPr/>
          </p:nvSpPr>
          <p:spPr bwMode="auto">
            <a:xfrm flipH="1">
              <a:off x="797" y="2767"/>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2" name="Oval 757"/>
            <p:cNvSpPr>
              <a:spLocks noChangeArrowheads="1"/>
            </p:cNvSpPr>
            <p:nvPr/>
          </p:nvSpPr>
          <p:spPr bwMode="auto">
            <a:xfrm>
              <a:off x="839" y="234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3" name="AutoShape 758"/>
            <p:cNvSpPr>
              <a:spLocks noChangeArrowheads="1"/>
            </p:cNvSpPr>
            <p:nvPr/>
          </p:nvSpPr>
          <p:spPr bwMode="auto">
            <a:xfrm>
              <a:off x="2472" y="3475"/>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4" name="Freeform 759"/>
            <p:cNvSpPr>
              <a:spLocks/>
            </p:cNvSpPr>
            <p:nvPr/>
          </p:nvSpPr>
          <p:spPr bwMode="auto">
            <a:xfrm>
              <a:off x="2542" y="388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5" name="Freeform 760"/>
            <p:cNvSpPr>
              <a:spLocks/>
            </p:cNvSpPr>
            <p:nvPr/>
          </p:nvSpPr>
          <p:spPr bwMode="auto">
            <a:xfrm>
              <a:off x="2594" y="389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6" name="Freeform 761"/>
            <p:cNvSpPr>
              <a:spLocks/>
            </p:cNvSpPr>
            <p:nvPr/>
          </p:nvSpPr>
          <p:spPr bwMode="auto">
            <a:xfrm>
              <a:off x="2674" y="389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7" name="Freeform 762"/>
            <p:cNvSpPr>
              <a:spLocks/>
            </p:cNvSpPr>
            <p:nvPr/>
          </p:nvSpPr>
          <p:spPr bwMode="auto">
            <a:xfrm>
              <a:off x="2730" y="389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 name="Freeform 763"/>
            <p:cNvSpPr>
              <a:spLocks/>
            </p:cNvSpPr>
            <p:nvPr/>
          </p:nvSpPr>
          <p:spPr bwMode="auto">
            <a:xfrm>
              <a:off x="2789" y="388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9" name="Freeform 764"/>
            <p:cNvSpPr>
              <a:spLocks/>
            </p:cNvSpPr>
            <p:nvPr/>
          </p:nvSpPr>
          <p:spPr bwMode="auto">
            <a:xfrm>
              <a:off x="2468" y="3870"/>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0" name="Freeform 765"/>
            <p:cNvSpPr>
              <a:spLocks/>
            </p:cNvSpPr>
            <p:nvPr/>
          </p:nvSpPr>
          <p:spPr bwMode="auto">
            <a:xfrm>
              <a:off x="2839" y="388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1" name="Freeform 766"/>
            <p:cNvSpPr>
              <a:spLocks/>
            </p:cNvSpPr>
            <p:nvPr/>
          </p:nvSpPr>
          <p:spPr bwMode="auto">
            <a:xfrm>
              <a:off x="2891" y="389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2" name="Freeform 767"/>
            <p:cNvSpPr>
              <a:spLocks/>
            </p:cNvSpPr>
            <p:nvPr/>
          </p:nvSpPr>
          <p:spPr bwMode="auto">
            <a:xfrm>
              <a:off x="2971" y="38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3" name="Freeform 768"/>
            <p:cNvSpPr>
              <a:spLocks/>
            </p:cNvSpPr>
            <p:nvPr/>
          </p:nvSpPr>
          <p:spPr bwMode="auto">
            <a:xfrm>
              <a:off x="3027" y="389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4" name="Freeform 769"/>
            <p:cNvSpPr>
              <a:spLocks/>
            </p:cNvSpPr>
            <p:nvPr/>
          </p:nvSpPr>
          <p:spPr bwMode="auto">
            <a:xfrm>
              <a:off x="3086" y="388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5" name="Freeform 770"/>
            <p:cNvSpPr>
              <a:spLocks/>
            </p:cNvSpPr>
            <p:nvPr/>
          </p:nvSpPr>
          <p:spPr bwMode="auto">
            <a:xfrm>
              <a:off x="2571" y="33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6" name="Freeform 771"/>
            <p:cNvSpPr>
              <a:spLocks/>
            </p:cNvSpPr>
            <p:nvPr/>
          </p:nvSpPr>
          <p:spPr bwMode="auto">
            <a:xfrm>
              <a:off x="2644" y="335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7" name="Freeform 772"/>
            <p:cNvSpPr>
              <a:spLocks/>
            </p:cNvSpPr>
            <p:nvPr/>
          </p:nvSpPr>
          <p:spPr bwMode="auto">
            <a:xfrm>
              <a:off x="2715" y="334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8" name="Freeform 773"/>
            <p:cNvSpPr>
              <a:spLocks/>
            </p:cNvSpPr>
            <p:nvPr/>
          </p:nvSpPr>
          <p:spPr bwMode="auto">
            <a:xfrm>
              <a:off x="2771" y="335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9" name="Freeform 774"/>
            <p:cNvSpPr>
              <a:spLocks/>
            </p:cNvSpPr>
            <p:nvPr/>
          </p:nvSpPr>
          <p:spPr bwMode="auto">
            <a:xfrm>
              <a:off x="2830" y="335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0" name="Freeform 775"/>
            <p:cNvSpPr>
              <a:spLocks/>
            </p:cNvSpPr>
            <p:nvPr/>
          </p:nvSpPr>
          <p:spPr bwMode="auto">
            <a:xfrm>
              <a:off x="2895" y="335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1" name="Freeform 776"/>
            <p:cNvSpPr>
              <a:spLocks/>
            </p:cNvSpPr>
            <p:nvPr/>
          </p:nvSpPr>
          <p:spPr bwMode="auto">
            <a:xfrm>
              <a:off x="2938" y="335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2" name="Freeform 777"/>
            <p:cNvSpPr>
              <a:spLocks/>
            </p:cNvSpPr>
            <p:nvPr/>
          </p:nvSpPr>
          <p:spPr bwMode="auto">
            <a:xfrm>
              <a:off x="3012" y="334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3" name="Freeform 778"/>
            <p:cNvSpPr>
              <a:spLocks/>
            </p:cNvSpPr>
            <p:nvPr/>
          </p:nvSpPr>
          <p:spPr bwMode="auto">
            <a:xfrm>
              <a:off x="3068" y="335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4" name="Freeform 779"/>
            <p:cNvSpPr>
              <a:spLocks/>
            </p:cNvSpPr>
            <p:nvPr/>
          </p:nvSpPr>
          <p:spPr bwMode="auto">
            <a:xfrm>
              <a:off x="3127" y="33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5" name="Freeform 780"/>
            <p:cNvSpPr>
              <a:spLocks/>
            </p:cNvSpPr>
            <p:nvPr/>
          </p:nvSpPr>
          <p:spPr bwMode="auto">
            <a:xfrm rot="5400000">
              <a:off x="3274" y="375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6" name="Freeform 781"/>
            <p:cNvSpPr>
              <a:spLocks/>
            </p:cNvSpPr>
            <p:nvPr/>
          </p:nvSpPr>
          <p:spPr bwMode="auto">
            <a:xfrm rot="5400000">
              <a:off x="3279" y="369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7" name="Freeform 782"/>
            <p:cNvSpPr>
              <a:spLocks/>
            </p:cNvSpPr>
            <p:nvPr/>
          </p:nvSpPr>
          <p:spPr bwMode="auto">
            <a:xfrm rot="5400000">
              <a:off x="3287" y="362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 name="Freeform 783"/>
            <p:cNvSpPr>
              <a:spLocks/>
            </p:cNvSpPr>
            <p:nvPr/>
          </p:nvSpPr>
          <p:spPr bwMode="auto">
            <a:xfrm rot="5400000">
              <a:off x="3268" y="357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9" name="Freeform 784"/>
            <p:cNvSpPr>
              <a:spLocks/>
            </p:cNvSpPr>
            <p:nvPr/>
          </p:nvSpPr>
          <p:spPr bwMode="auto">
            <a:xfrm rot="5400000">
              <a:off x="3262" y="349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0" name="Freeform 785"/>
            <p:cNvSpPr>
              <a:spLocks/>
            </p:cNvSpPr>
            <p:nvPr/>
          </p:nvSpPr>
          <p:spPr bwMode="auto">
            <a:xfrm rot="5400000">
              <a:off x="2407" y="368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1" name="Freeform 786"/>
            <p:cNvSpPr>
              <a:spLocks/>
            </p:cNvSpPr>
            <p:nvPr/>
          </p:nvSpPr>
          <p:spPr bwMode="auto">
            <a:xfrm rot="5400000">
              <a:off x="2388" y="36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2" name="Freeform 787"/>
            <p:cNvSpPr>
              <a:spLocks/>
            </p:cNvSpPr>
            <p:nvPr/>
          </p:nvSpPr>
          <p:spPr bwMode="auto">
            <a:xfrm rot="5400000">
              <a:off x="2396" y="355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3" name="Freeform 788"/>
            <p:cNvSpPr>
              <a:spLocks/>
            </p:cNvSpPr>
            <p:nvPr/>
          </p:nvSpPr>
          <p:spPr bwMode="auto">
            <a:xfrm rot="5400000">
              <a:off x="2410" y="350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4" name="Freeform 789"/>
            <p:cNvSpPr>
              <a:spLocks/>
            </p:cNvSpPr>
            <p:nvPr/>
          </p:nvSpPr>
          <p:spPr bwMode="auto">
            <a:xfrm>
              <a:off x="3181" y="3388"/>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5" name="Freeform 790"/>
            <p:cNvSpPr>
              <a:spLocks/>
            </p:cNvSpPr>
            <p:nvPr/>
          </p:nvSpPr>
          <p:spPr bwMode="auto">
            <a:xfrm>
              <a:off x="3211" y="3460"/>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6" name="Freeform 791"/>
            <p:cNvSpPr>
              <a:spLocks/>
            </p:cNvSpPr>
            <p:nvPr/>
          </p:nvSpPr>
          <p:spPr bwMode="auto">
            <a:xfrm>
              <a:off x="3190" y="3859"/>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7" name="Freeform 792"/>
            <p:cNvSpPr>
              <a:spLocks/>
            </p:cNvSpPr>
            <p:nvPr/>
          </p:nvSpPr>
          <p:spPr bwMode="auto">
            <a:xfrm>
              <a:off x="3160" y="3886"/>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 name="Freeform 793"/>
            <p:cNvSpPr>
              <a:spLocks/>
            </p:cNvSpPr>
            <p:nvPr/>
          </p:nvSpPr>
          <p:spPr bwMode="auto">
            <a:xfrm>
              <a:off x="2410" y="3832"/>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9" name="Freeform 794"/>
            <p:cNvSpPr>
              <a:spLocks/>
            </p:cNvSpPr>
            <p:nvPr/>
          </p:nvSpPr>
          <p:spPr bwMode="auto">
            <a:xfrm>
              <a:off x="2365" y="3796"/>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0" name="Freeform 795"/>
            <p:cNvSpPr>
              <a:spLocks/>
            </p:cNvSpPr>
            <p:nvPr/>
          </p:nvSpPr>
          <p:spPr bwMode="auto">
            <a:xfrm>
              <a:off x="2404" y="3463"/>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1" name="Freeform 796"/>
            <p:cNvSpPr>
              <a:spLocks/>
            </p:cNvSpPr>
            <p:nvPr/>
          </p:nvSpPr>
          <p:spPr bwMode="auto">
            <a:xfrm>
              <a:off x="2503" y="3385"/>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2" name="Oval 797"/>
            <p:cNvSpPr>
              <a:spLocks noChangeArrowheads="1"/>
            </p:cNvSpPr>
            <p:nvPr/>
          </p:nvSpPr>
          <p:spPr bwMode="auto">
            <a:xfrm>
              <a:off x="2608" y="3651"/>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03" name="Oval 798"/>
            <p:cNvSpPr>
              <a:spLocks noChangeArrowheads="1"/>
            </p:cNvSpPr>
            <p:nvPr/>
          </p:nvSpPr>
          <p:spPr bwMode="auto">
            <a:xfrm>
              <a:off x="2889" y="356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pic>
        <p:nvPicPr>
          <p:cNvPr id="804" name="Picture 56" descr="plate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714" y="5364914"/>
            <a:ext cx="1304175" cy="13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01707A-0D87-82F5-51CC-1754BA032EEC}"/>
              </a:ext>
            </a:extLst>
          </p:cNvPr>
          <p:cNvSpPr txBox="1"/>
          <p:nvPr/>
        </p:nvSpPr>
        <p:spPr>
          <a:xfrm>
            <a:off x="1419293" y="241936"/>
            <a:ext cx="5917517" cy="707886"/>
          </a:xfrm>
          <a:prstGeom prst="rect">
            <a:avLst/>
          </a:prstGeom>
          <a:noFill/>
        </p:spPr>
        <p:txBody>
          <a:bodyPr wrap="none" rtlCol="0">
            <a:spAutoFit/>
          </a:bodyPr>
          <a:lstStyle/>
          <a:p>
            <a:r>
              <a:rPr lang="en-GB" sz="4000" dirty="0">
                <a:solidFill>
                  <a:schemeClr val="bg1"/>
                </a:solidFill>
                <a:latin typeface="+mj-lt"/>
              </a:rPr>
              <a:t>Horizontal Gene Transfer</a:t>
            </a:r>
          </a:p>
        </p:txBody>
      </p:sp>
      <p:grpSp>
        <p:nvGrpSpPr>
          <p:cNvPr id="4" name="Group 3">
            <a:extLst>
              <a:ext uri="{FF2B5EF4-FFF2-40B4-BE49-F238E27FC236}">
                <a16:creationId xmlns:a16="http://schemas.microsoft.com/office/drawing/2014/main" id="{A4CD283C-C7B1-54B9-1741-410C2C4E14BE}"/>
              </a:ext>
            </a:extLst>
          </p:cNvPr>
          <p:cNvGrpSpPr/>
          <p:nvPr/>
        </p:nvGrpSpPr>
        <p:grpSpPr>
          <a:xfrm>
            <a:off x="1535968" y="976600"/>
            <a:ext cx="5760000" cy="94217"/>
            <a:chOff x="1253158" y="1050894"/>
            <a:chExt cx="4853893" cy="73850"/>
          </a:xfrm>
        </p:grpSpPr>
        <p:cxnSp>
          <p:nvCxnSpPr>
            <p:cNvPr id="5" name="Straight Connector 4">
              <a:extLst>
                <a:ext uri="{FF2B5EF4-FFF2-40B4-BE49-F238E27FC236}">
                  <a16:creationId xmlns:a16="http://schemas.microsoft.com/office/drawing/2014/main" id="{6EADD765-CF08-F9FF-AD0B-D326C328744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59AAF6-B988-83D5-1786-FBB28FADF33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805" name="Picture 804" descr="A black and white sign with white text&#10;&#10;AI-generated content may be incorrect.">
            <a:extLst>
              <a:ext uri="{FF2B5EF4-FFF2-40B4-BE49-F238E27FC236}">
                <a16:creationId xmlns:a16="http://schemas.microsoft.com/office/drawing/2014/main" id="{C2493B62-E515-8B61-4959-1959E5B33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4741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1A39A2-75B4-FBC3-AC7E-7D12A02C16CE}"/>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1" name="TextBox 10"/>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pic>
        <p:nvPicPr>
          <p:cNvPr id="9" name="Picture 4" descr="bacteri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1" y="1117600"/>
            <a:ext cx="758031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acteri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p:cNvSpPr>
            <a:spLocks noChangeArrowheads="1"/>
          </p:cNvSpPr>
          <p:nvPr/>
        </p:nvSpPr>
        <p:spPr bwMode="auto">
          <a:xfrm>
            <a:off x="2063750" y="1412875"/>
            <a:ext cx="8034338" cy="5054600"/>
          </a:xfrm>
          <a:prstGeom prst="roundRect">
            <a:avLst>
              <a:gd name="adj" fmla="val 2356"/>
            </a:avLst>
          </a:prstGeom>
          <a:solidFill>
            <a:srgbClr val="00FF00">
              <a:alpha val="45097"/>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pic>
        <p:nvPicPr>
          <p:cNvPr id="13" name="Picture 39" descr="p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100" y="6194426"/>
            <a:ext cx="6492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0"/>
          <p:cNvSpPr>
            <a:spLocks noChangeArrowheads="1"/>
          </p:cNvSpPr>
          <p:nvPr/>
        </p:nvSpPr>
        <p:spPr bwMode="auto">
          <a:xfrm>
            <a:off x="2063750" y="1412875"/>
            <a:ext cx="8034338" cy="5054600"/>
          </a:xfrm>
          <a:prstGeom prst="roundRect">
            <a:avLst>
              <a:gd name="adj" fmla="val 2356"/>
            </a:avLst>
          </a:prstGeom>
          <a:solidFill>
            <a:srgbClr val="333399">
              <a:alpha val="50195"/>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sp>
        <p:nvSpPr>
          <p:cNvPr id="15" name="Text Box 31"/>
          <p:cNvSpPr txBox="1">
            <a:spLocks noChangeArrowheads="1"/>
          </p:cNvSpPr>
          <p:nvPr/>
        </p:nvSpPr>
        <p:spPr bwMode="auto">
          <a:xfrm>
            <a:off x="2619376" y="4632325"/>
            <a:ext cx="2259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bg1"/>
                </a:solidFill>
                <a:ea typeface="ＭＳ Ｐゴシック" pitchFamily="34" charset="-128"/>
              </a:rPr>
              <a:t>Recombinant Plasmids</a:t>
            </a:r>
          </a:p>
        </p:txBody>
      </p:sp>
      <p:grpSp>
        <p:nvGrpSpPr>
          <p:cNvPr id="16" name="Group 36"/>
          <p:cNvGrpSpPr>
            <a:grpSpLocks/>
          </p:cNvGrpSpPr>
          <p:nvPr/>
        </p:nvGrpSpPr>
        <p:grpSpPr bwMode="auto">
          <a:xfrm>
            <a:off x="6477001" y="3235326"/>
            <a:ext cx="2201863" cy="777875"/>
            <a:chOff x="3136" y="1950"/>
            <a:chExt cx="1387" cy="490"/>
          </a:xfrm>
        </p:grpSpPr>
        <p:sp>
          <p:nvSpPr>
            <p:cNvPr id="17" name="Text Box 32"/>
            <p:cNvSpPr txBox="1">
              <a:spLocks noChangeArrowheads="1"/>
            </p:cNvSpPr>
            <p:nvPr/>
          </p:nvSpPr>
          <p:spPr bwMode="auto">
            <a:xfrm>
              <a:off x="3462" y="1950"/>
              <a:ext cx="10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bg1"/>
                  </a:solidFill>
                  <a:ea typeface="ＭＳ Ｐゴシック" pitchFamily="34" charset="-128"/>
                </a:rPr>
                <a:t>Competent Cells</a:t>
              </a:r>
            </a:p>
          </p:txBody>
        </p:sp>
        <p:sp>
          <p:nvSpPr>
            <p:cNvPr id="18" name="Line 33"/>
            <p:cNvSpPr>
              <a:spLocks noChangeShapeType="1"/>
            </p:cNvSpPr>
            <p:nvPr/>
          </p:nvSpPr>
          <p:spPr bwMode="auto">
            <a:xfrm flipH="1">
              <a:off x="3136" y="2128"/>
              <a:ext cx="376" cy="31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19" name="Group 42"/>
          <p:cNvGrpSpPr>
            <a:grpSpLocks/>
          </p:cNvGrpSpPr>
          <p:nvPr/>
        </p:nvGrpSpPr>
        <p:grpSpPr bwMode="auto">
          <a:xfrm>
            <a:off x="3073400" y="3295651"/>
            <a:ext cx="1289050" cy="1317625"/>
            <a:chOff x="976" y="2076"/>
            <a:chExt cx="812" cy="830"/>
          </a:xfrm>
        </p:grpSpPr>
        <p:sp>
          <p:nvSpPr>
            <p:cNvPr id="20" name="Text Box 24"/>
            <p:cNvSpPr txBox="1">
              <a:spLocks noChangeArrowheads="1"/>
            </p:cNvSpPr>
            <p:nvPr/>
          </p:nvSpPr>
          <p:spPr bwMode="auto">
            <a:xfrm>
              <a:off x="1050" y="2365"/>
              <a:ext cx="67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900">
                  <a:solidFill>
                    <a:schemeClr val="bg1"/>
                  </a:solidFill>
                  <a:ea typeface="ＭＳ Ｐゴシック" pitchFamily="34" charset="-128"/>
                </a:rPr>
                <a:t>pARA-R</a:t>
              </a:r>
            </a:p>
          </p:txBody>
        </p:sp>
        <p:pic>
          <p:nvPicPr>
            <p:cNvPr id="21" name="Picture 37" descr="p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 y="2076"/>
              <a:ext cx="812"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descr="testtube01_gr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1026" y="2173289"/>
            <a:ext cx="86836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testtub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1026" y="2179639"/>
            <a:ext cx="86836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4F3898DF-7702-60BB-F1CA-4C04D5009441}"/>
              </a:ext>
            </a:extLst>
          </p:cNvPr>
          <p:cNvGrpSpPr/>
          <p:nvPr/>
        </p:nvGrpSpPr>
        <p:grpSpPr>
          <a:xfrm>
            <a:off x="1714744" y="937195"/>
            <a:ext cx="6480000" cy="94217"/>
            <a:chOff x="1253158" y="1050894"/>
            <a:chExt cx="4853893" cy="73850"/>
          </a:xfrm>
        </p:grpSpPr>
        <p:cxnSp>
          <p:nvCxnSpPr>
            <p:cNvPr id="24" name="Straight Connector 23">
              <a:extLst>
                <a:ext uri="{FF2B5EF4-FFF2-40B4-BE49-F238E27FC236}">
                  <a16:creationId xmlns:a16="http://schemas.microsoft.com/office/drawing/2014/main" id="{35F9E7B2-8C19-86F7-5484-12B17F32F58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B48BE8-BE8F-1EE8-AA3D-B33A8DA3345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6" name="Picture 25" descr="A black and white sign with white text&#10;&#10;AI-generated content may be incorrect.">
            <a:extLst>
              <a:ext uri="{FF2B5EF4-FFF2-40B4-BE49-F238E27FC236}">
                <a16:creationId xmlns:a16="http://schemas.microsoft.com/office/drawing/2014/main" id="{3B7E5B60-89AE-16BC-2D87-C26D0BD85C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8313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3"/>
                                        </p:tgtEl>
                                        <p:attrNameLst>
                                          <p:attrName>style.opacity</p:attrName>
                                        </p:attrNameLst>
                                      </p:cBhvr>
                                      <p:to>
                                        <p:strVal val="0.5"/>
                                      </p:to>
                                    </p:set>
                                    <p:animEffect filter="image" prLst="opacity: 0.5">
                                      <p:cBhvr rctx="IE">
                                        <p:cTn id="7" dur="indefinite"/>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77778E-6 -1.48148E-6 C 0.01597 -0.06157 0.03194 -0.12315 0.05416 -0.16666 C 0.07639 -0.21018 0.10555 -0.24097 0.13333 -0.26111 C 0.16111 -0.28125 0.19982 -0.29097 0.22083 -0.28704 C 0.24184 -0.2831 0.25295 -0.28518 0.25972 -0.23704 C 0.26649 -0.18889 0.26371 -0.09352 0.26111 0.00185 " pathEditMode="relative" ptsTypes="aaaaaA">
                                      <p:cBhvr>
                                        <p:cTn id="11" dur="2000" fill="hold"/>
                                        <p:tgtEl>
                                          <p:spTgt spid="19"/>
                                        </p:tgtEl>
                                        <p:attrNameLst>
                                          <p:attrName>ppt_x</p:attrName>
                                          <p:attrName>ppt_y</p:attrName>
                                        </p:attrNameLst>
                                      </p:cBhvr>
                                    </p:animMotion>
                                  </p:childTnLst>
                                </p:cTn>
                              </p:par>
                              <p:par>
                                <p:cTn id="12" presetID="6" presetClass="emph" presetSubtype="0" fill="hold" nodeType="withEffect">
                                  <p:stCondLst>
                                    <p:cond delay="0"/>
                                  </p:stCondLst>
                                  <p:childTnLst>
                                    <p:animScale>
                                      <p:cBhvr>
                                        <p:cTn id="13" dur="2000" fill="hold"/>
                                        <p:tgtEl>
                                          <p:spTgt spid="19"/>
                                        </p:tgtEl>
                                      </p:cBhvr>
                                      <p:by x="1000" y="1000"/>
                                    </p:animScale>
                                  </p:childTnLst>
                                </p:cTn>
                              </p:par>
                              <p:par>
                                <p:cTn id="14" presetID="1" presetClass="exit"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23"/>
                                        </p:tgtEl>
                                      </p:cBhvr>
                                      <p:by x="1500000" y="1500000"/>
                                    </p:animScale>
                                  </p:childTnLst>
                                </p:cTn>
                              </p:par>
                              <p:par>
                                <p:cTn id="22" presetID="1" presetClass="exit" presetSubtype="0" fill="hold" nodeType="with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23"/>
                                        </p:tgtEl>
                                      </p:cBhvr>
                                    </p:animEffect>
                                    <p:set>
                                      <p:cBhvr>
                                        <p:cTn id="26" dur="1" fill="hold">
                                          <p:stCondLst>
                                            <p:cond delay="1999"/>
                                          </p:stCondLst>
                                        </p:cTn>
                                        <p:tgtEl>
                                          <p:spTgt spid="2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par>
                          <p:cTn id="30" fill="hold">
                            <p:stCondLst>
                              <p:cond delay="4000"/>
                            </p:stCondLst>
                            <p:childTnLst>
                              <p:par>
                                <p:cTn id="31" presetID="53"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2000" fill="hold"/>
                                        <p:tgtEl>
                                          <p:spTgt spid="9"/>
                                        </p:tgtEl>
                                        <p:attrNameLst>
                                          <p:attrName>ppt_w</p:attrName>
                                        </p:attrNameLst>
                                      </p:cBhvr>
                                      <p:tavLst>
                                        <p:tav tm="0">
                                          <p:val>
                                            <p:fltVal val="0"/>
                                          </p:val>
                                        </p:tav>
                                        <p:tav tm="100000">
                                          <p:val>
                                            <p:strVal val="#ppt_w"/>
                                          </p:val>
                                        </p:tav>
                                      </p:tavLst>
                                    </p:anim>
                                    <p:anim calcmode="lin" valueType="num">
                                      <p:cBhvr>
                                        <p:cTn id="34" dur="2000" fill="hold"/>
                                        <p:tgtEl>
                                          <p:spTgt spid="9"/>
                                        </p:tgtEl>
                                        <p:attrNameLst>
                                          <p:attrName>ppt_h</p:attrName>
                                        </p:attrNameLst>
                                      </p:cBhvr>
                                      <p:tavLst>
                                        <p:tav tm="0">
                                          <p:val>
                                            <p:fltVal val="0"/>
                                          </p:val>
                                        </p:tav>
                                        <p:tav tm="100000">
                                          <p:val>
                                            <p:strVal val="#ppt_h"/>
                                          </p:val>
                                        </p:tav>
                                      </p:tavLst>
                                    </p:anim>
                                    <p:animEffect transition="in" filter="fade">
                                      <p:cBhvr>
                                        <p:cTn id="35" dur="2000"/>
                                        <p:tgtEl>
                                          <p:spTgt spid="9"/>
                                        </p:tgtEl>
                                      </p:cBhvr>
                                    </p:animEffect>
                                  </p:childTnLst>
                                </p:cTn>
                              </p:par>
                            </p:childTnLst>
                          </p:cTn>
                        </p:par>
                        <p:par>
                          <p:cTn id="36" fill="hold">
                            <p:stCondLst>
                              <p:cond delay="6000"/>
                            </p:stCondLst>
                            <p:childTnLst>
                              <p:par>
                                <p:cTn id="37" presetID="10" presetClass="exit" presetSubtype="0" fill="hold" nodeType="afterEffect">
                                  <p:stCondLst>
                                    <p:cond delay="0"/>
                                  </p:stCondLst>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7000"/>
                            </p:stCondLst>
                            <p:childTnLst>
                              <p:par>
                                <p:cTn id="43" presetID="42" presetClass="path" presetSubtype="0" accel="50000" decel="50000" fill="hold" nodeType="afterEffect">
                                  <p:stCondLst>
                                    <p:cond delay="0"/>
                                  </p:stCondLst>
                                  <p:childTnLst>
                                    <p:animMotion origin="layout" path="M -1.11111E-6 -1.48148E-6 L -1.11111E-6 0.19815 " pathEditMode="relative" rAng="0" ptsTypes="AA">
                                      <p:cBhvr>
                                        <p:cTn id="44" dur="2000" fill="hold"/>
                                        <p:tgtEl>
                                          <p:spTgt spid="10"/>
                                        </p:tgtEl>
                                        <p:attrNameLst>
                                          <p:attrName>ppt_x</p:attrName>
                                          <p:attrName>ppt_y</p:attrName>
                                        </p:attrNameLst>
                                      </p:cBhvr>
                                      <p:rCtr x="0" y="9907"/>
                                    </p:animMotion>
                                  </p:childTnLst>
                                </p:cTn>
                              </p:par>
                              <p:par>
                                <p:cTn id="45" presetID="6" presetClass="emph" presetSubtype="0" fill="hold" nodeType="withEffect">
                                  <p:stCondLst>
                                    <p:cond delay="0"/>
                                  </p:stCondLst>
                                  <p:childTnLst>
                                    <p:animScale>
                                      <p:cBhvr>
                                        <p:cTn id="46" dur="2000" fill="hold"/>
                                        <p:tgtEl>
                                          <p:spTgt spid="10"/>
                                        </p:tgtEl>
                                      </p:cBhvr>
                                      <p:by x="150000" y="150000"/>
                                    </p:animScale>
                                  </p:childTnLst>
                                </p:cTn>
                              </p:par>
                            </p:childTnLst>
                          </p:cTn>
                        </p:par>
                        <p:par>
                          <p:cTn id="47" fill="hold">
                            <p:stCondLst>
                              <p:cond delay="9000"/>
                            </p:stCondLst>
                            <p:childTnLst>
                              <p:par>
                                <p:cTn id="48" presetID="1"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0" presetClass="path" presetSubtype="0" accel="50000" decel="50000" fill="hold" nodeType="withEffect">
                                  <p:stCondLst>
                                    <p:cond delay="0"/>
                                  </p:stCondLst>
                                  <p:childTnLst>
                                    <p:animMotion origin="layout" path="M -4.44444E-6 -3.7037E-7 C -0.03645 -0.08819 -0.07274 -0.17639 -0.09166 -0.25463 C -0.11059 -0.3331 -0.11232 -0.40185 -0.11388 -0.47037 " pathEditMode="relative" rAng="0" ptsTypes="aaA">
                                      <p:cBhvr>
                                        <p:cTn id="51" dur="2000" fill="hold"/>
                                        <p:tgtEl>
                                          <p:spTgt spid="13"/>
                                        </p:tgtEl>
                                        <p:attrNameLst>
                                          <p:attrName>ppt_x</p:attrName>
                                          <p:attrName>ppt_y</p:attrName>
                                        </p:attrNameLst>
                                      </p:cBhvr>
                                      <p:rCtr x="-5694" y="-2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48FE4-A67C-0CE7-1897-4F9E2CA8986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9" name="Picture 19" descr="testtube01_g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26" y="2173289"/>
            <a:ext cx="86836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testtub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6" y="2179639"/>
            <a:ext cx="86836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bacteria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1" y="1117600"/>
            <a:ext cx="758031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p:cNvSpPr>
            <a:spLocks noChangeArrowheads="1"/>
          </p:cNvSpPr>
          <p:nvPr/>
        </p:nvSpPr>
        <p:spPr bwMode="auto">
          <a:xfrm>
            <a:off x="2078039" y="1435100"/>
            <a:ext cx="8034337" cy="5054600"/>
          </a:xfrm>
          <a:prstGeom prst="roundRect">
            <a:avLst>
              <a:gd name="adj" fmla="val 2356"/>
            </a:avLst>
          </a:prstGeom>
          <a:solidFill>
            <a:schemeClr val="accent1">
              <a:alpha val="25098"/>
            </a:scheme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pic>
        <p:nvPicPr>
          <p:cNvPr id="14" name="Picture 34" descr="bacteria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
          <p:cNvSpPr>
            <a:spLocks noChangeArrowheads="1"/>
          </p:cNvSpPr>
          <p:nvPr/>
        </p:nvSpPr>
        <p:spPr bwMode="auto">
          <a:xfrm>
            <a:off x="2078039" y="1435100"/>
            <a:ext cx="8034337" cy="5054600"/>
          </a:xfrm>
          <a:prstGeom prst="roundRect">
            <a:avLst>
              <a:gd name="adj" fmla="val 2356"/>
            </a:avLst>
          </a:prstGeom>
          <a:solidFill>
            <a:srgbClr val="00FF00">
              <a:alpha val="45097"/>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sp>
        <p:nvSpPr>
          <p:cNvPr id="16" name="Text Box 37"/>
          <p:cNvSpPr txBox="1">
            <a:spLocks noChangeArrowheads="1"/>
          </p:cNvSpPr>
          <p:nvPr/>
        </p:nvSpPr>
        <p:spPr bwMode="auto">
          <a:xfrm>
            <a:off x="8902700" y="35020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Lipid bilayer</a:t>
            </a:r>
          </a:p>
          <a:p>
            <a:pPr eaLnBrk="1" hangingPunct="1"/>
            <a:r>
              <a:rPr lang="en-US" altLang="en-US" sz="1300">
                <a:solidFill>
                  <a:schemeClr val="bg1"/>
                </a:solidFill>
                <a:ea typeface="ＭＳ Ｐゴシック" pitchFamily="34" charset="-128"/>
              </a:rPr>
              <a:t>(inner)</a:t>
            </a:r>
          </a:p>
        </p:txBody>
      </p:sp>
      <p:sp>
        <p:nvSpPr>
          <p:cNvPr id="17" name="Text Box 38"/>
          <p:cNvSpPr txBox="1">
            <a:spLocks noChangeArrowheads="1"/>
          </p:cNvSpPr>
          <p:nvPr/>
        </p:nvSpPr>
        <p:spPr bwMode="auto">
          <a:xfrm>
            <a:off x="8902700" y="46577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Lipid bilayer</a:t>
            </a:r>
          </a:p>
          <a:p>
            <a:pPr eaLnBrk="1" hangingPunct="1"/>
            <a:r>
              <a:rPr lang="en-US" altLang="en-US" sz="1300">
                <a:solidFill>
                  <a:schemeClr val="bg1"/>
                </a:solidFill>
                <a:ea typeface="ＭＳ Ｐゴシック" pitchFamily="34" charset="-128"/>
              </a:rPr>
              <a:t>(outer)</a:t>
            </a:r>
          </a:p>
        </p:txBody>
      </p:sp>
      <p:sp>
        <p:nvSpPr>
          <p:cNvPr id="18" name="Text Box 39"/>
          <p:cNvSpPr txBox="1">
            <a:spLocks noChangeArrowheads="1"/>
          </p:cNvSpPr>
          <p:nvPr/>
        </p:nvSpPr>
        <p:spPr bwMode="auto">
          <a:xfrm>
            <a:off x="8902701" y="4124325"/>
            <a:ext cx="1222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Peptidoglycan</a:t>
            </a:r>
          </a:p>
          <a:p>
            <a:pPr eaLnBrk="1" hangingPunct="1"/>
            <a:r>
              <a:rPr lang="en-US" altLang="en-US" sz="1300">
                <a:solidFill>
                  <a:schemeClr val="bg1"/>
                </a:solidFill>
                <a:ea typeface="ＭＳ Ｐゴシック" pitchFamily="34" charset="-128"/>
              </a:rPr>
              <a:t>layer</a:t>
            </a:r>
          </a:p>
        </p:txBody>
      </p:sp>
      <p:pic>
        <p:nvPicPr>
          <p:cNvPr id="19" name="Picture 40" descr="bacteria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1143001"/>
            <a:ext cx="78803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2"/>
          <p:cNvSpPr txBox="1">
            <a:spLocks noChangeArrowheads="1"/>
          </p:cNvSpPr>
          <p:nvPr/>
        </p:nvSpPr>
        <p:spPr bwMode="auto">
          <a:xfrm>
            <a:off x="4343400" y="4162426"/>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Adhesion zone</a:t>
            </a:r>
          </a:p>
        </p:txBody>
      </p:sp>
      <p:grpSp>
        <p:nvGrpSpPr>
          <p:cNvPr id="21" name="Group 46"/>
          <p:cNvGrpSpPr>
            <a:grpSpLocks/>
          </p:cNvGrpSpPr>
          <p:nvPr/>
        </p:nvGrpSpPr>
        <p:grpSpPr bwMode="auto">
          <a:xfrm>
            <a:off x="2235200" y="5499100"/>
            <a:ext cx="1130300" cy="541338"/>
            <a:chOff x="448" y="3464"/>
            <a:chExt cx="712" cy="341"/>
          </a:xfrm>
        </p:grpSpPr>
        <p:sp>
          <p:nvSpPr>
            <p:cNvPr id="22" name="Text Box 41"/>
            <p:cNvSpPr txBox="1">
              <a:spLocks noChangeArrowheads="1"/>
            </p:cNvSpPr>
            <p:nvPr/>
          </p:nvSpPr>
          <p:spPr bwMode="auto">
            <a:xfrm>
              <a:off x="448" y="3622"/>
              <a:ext cx="71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Calcium ions</a:t>
              </a:r>
            </a:p>
          </p:txBody>
        </p:sp>
        <p:sp>
          <p:nvSpPr>
            <p:cNvPr id="23" name="Line 44"/>
            <p:cNvSpPr>
              <a:spLocks noChangeShapeType="1"/>
            </p:cNvSpPr>
            <p:nvPr/>
          </p:nvSpPr>
          <p:spPr bwMode="auto">
            <a:xfrm flipV="1">
              <a:off x="608" y="3504"/>
              <a:ext cx="120" cy="16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 name="Line 45"/>
            <p:cNvSpPr>
              <a:spLocks noChangeShapeType="1"/>
            </p:cNvSpPr>
            <p:nvPr/>
          </p:nvSpPr>
          <p:spPr bwMode="auto">
            <a:xfrm flipV="1">
              <a:off x="608" y="3464"/>
              <a:ext cx="456" cy="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5" name="TextBox 24"/>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4" name="Group 3">
            <a:extLst>
              <a:ext uri="{FF2B5EF4-FFF2-40B4-BE49-F238E27FC236}">
                <a16:creationId xmlns:a16="http://schemas.microsoft.com/office/drawing/2014/main" id="{24E1DA55-AA94-BBFC-F042-F103E1D503BC}"/>
              </a:ext>
            </a:extLst>
          </p:cNvPr>
          <p:cNvGrpSpPr/>
          <p:nvPr/>
        </p:nvGrpSpPr>
        <p:grpSpPr>
          <a:xfrm>
            <a:off x="1714744" y="937195"/>
            <a:ext cx="6480000" cy="94217"/>
            <a:chOff x="1253158" y="1050894"/>
            <a:chExt cx="4853893" cy="73850"/>
          </a:xfrm>
        </p:grpSpPr>
        <p:cxnSp>
          <p:nvCxnSpPr>
            <p:cNvPr id="5" name="Straight Connector 4">
              <a:extLst>
                <a:ext uri="{FF2B5EF4-FFF2-40B4-BE49-F238E27FC236}">
                  <a16:creationId xmlns:a16="http://schemas.microsoft.com/office/drawing/2014/main" id="{08B52260-A4A0-D1F7-A9BA-DCD3D11AB3D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E07F88-A6F8-D9CC-681D-6C86F73CAE6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FDCC2679-A389-D31D-9762-7777BF142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222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0"/>
                                        </p:tgtEl>
                                      </p:cBhvr>
                                      <p:by x="1500000" y="1500000"/>
                                    </p:animScale>
                                  </p:childTnLst>
                                </p:cTn>
                              </p:par>
                              <p:par>
                                <p:cTn id="12" presetID="1" presetClass="exit" presetSubtype="0" fill="hold"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 fill="hold"/>
                                        <p:tgtEl>
                                          <p:spTgt spid="12"/>
                                        </p:tgtEl>
                                        <p:attrNameLst>
                                          <p:attrName>ppt_w</p:attrName>
                                        </p:attrNameLst>
                                      </p:cBhvr>
                                      <p:tavLst>
                                        <p:tav tm="0">
                                          <p:val>
                                            <p:fltVal val="0"/>
                                          </p:val>
                                        </p:tav>
                                        <p:tav tm="100000">
                                          <p:val>
                                            <p:strVal val="#ppt_w"/>
                                          </p:val>
                                        </p:tav>
                                      </p:tavLst>
                                    </p:anim>
                                    <p:anim calcmode="lin" valueType="num">
                                      <p:cBhvr>
                                        <p:cTn id="24" dur="2000" fill="hold"/>
                                        <p:tgtEl>
                                          <p:spTgt spid="12"/>
                                        </p:tgtEl>
                                        <p:attrNameLst>
                                          <p:attrName>ppt_h</p:attrName>
                                        </p:attrNameLst>
                                      </p:cBhvr>
                                      <p:tavLst>
                                        <p:tav tm="0">
                                          <p:val>
                                            <p:fltVal val="0"/>
                                          </p:val>
                                        </p:tav>
                                        <p:tav tm="100000">
                                          <p:val>
                                            <p:strVal val="#ppt_h"/>
                                          </p:val>
                                        </p:tav>
                                      </p:tavLst>
                                    </p:anim>
                                    <p:animEffect transition="in" filter="fade">
                                      <p:cBhvr>
                                        <p:cTn id="25" dur="2000"/>
                                        <p:tgtEl>
                                          <p:spTgt spid="12"/>
                                        </p:tgtEl>
                                      </p:cBhvr>
                                    </p:animEffect>
                                  </p:childTnLst>
                                </p:cTn>
                              </p:par>
                            </p:childTnLst>
                          </p:cTn>
                        </p:par>
                        <p:par>
                          <p:cTn id="26" fill="hold">
                            <p:stCondLst>
                              <p:cond delay="4000"/>
                            </p:stCondLst>
                            <p:childTnLst>
                              <p:par>
                                <p:cTn id="27" presetID="10" presetClass="exit" presetSubtype="0" fill="hold" nodeType="after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5000"/>
                            </p:stCondLst>
                            <p:childTnLst>
                              <p:par>
                                <p:cTn id="33" presetID="9" presetClass="emph" presetSubtype="0" nodeType="afterEffect">
                                  <p:stCondLst>
                                    <p:cond delay="0"/>
                                  </p:stCondLst>
                                  <p:childTnLst>
                                    <p:set>
                                      <p:cBhvr rctx="PPT">
                                        <p:cTn id="34" dur="indefinite"/>
                                        <p:tgtEl>
                                          <p:spTgt spid="14"/>
                                        </p:tgtEl>
                                        <p:attrNameLst>
                                          <p:attrName>style.opacity</p:attrName>
                                        </p:attrNameLst>
                                      </p:cBhvr>
                                      <p:to>
                                        <p:strVal val="0.5"/>
                                      </p:to>
                                    </p:set>
                                    <p:animEffect filter="image" prLst="opacity: 0.5">
                                      <p:cBhvr rctx="IE">
                                        <p:cTn id="35" dur="indefinite"/>
                                        <p:tgtEl>
                                          <p:spTgt spid="14"/>
                                        </p:tgtEl>
                                      </p:cBhvr>
                                    </p:animEffec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6000"/>
                            </p:stCondLst>
                            <p:childTnLst>
                              <p:par>
                                <p:cTn id="42" presetID="1" presetClass="entr" presetSubtype="0" fill="hold" grpId="0" nodeType="afterEffect">
                                  <p:stCondLst>
                                    <p:cond delay="50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50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7000"/>
                            </p:stCondLst>
                            <p:childTnLst>
                              <p:par>
                                <p:cTn id="48" presetID="1" presetClass="entr" presetSubtype="0" fill="hold" grpId="0" nodeType="afterEffect">
                                  <p:stCondLst>
                                    <p:cond delay="50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7500"/>
                            </p:stCondLst>
                            <p:childTnLst>
                              <p:par>
                                <p:cTn id="51" presetID="1" presetClass="entr" presetSubtype="0" fill="hold" nodeType="afterEffect">
                                  <p:stCondLst>
                                    <p:cond delay="50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6C62D91-0F11-E755-9476-5D4C30E86C4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9" name="AutoShape 91"/>
          <p:cNvSpPr>
            <a:spLocks noChangeArrowheads="1"/>
          </p:cNvSpPr>
          <p:nvPr/>
        </p:nvSpPr>
        <p:spPr bwMode="auto">
          <a:xfrm>
            <a:off x="2078039" y="1435100"/>
            <a:ext cx="8034337" cy="5054600"/>
          </a:xfrm>
          <a:prstGeom prst="roundRect">
            <a:avLst>
              <a:gd name="adj" fmla="val 2356"/>
            </a:avLst>
          </a:prstGeom>
          <a:solidFill>
            <a:schemeClr val="accent1">
              <a:alpha val="25098"/>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pic>
        <p:nvPicPr>
          <p:cNvPr id="10" name="Picture 72" descr="bacteria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71"/>
          <p:cNvSpPr>
            <a:spLocks noChangeArrowheads="1"/>
          </p:cNvSpPr>
          <p:nvPr/>
        </p:nvSpPr>
        <p:spPr bwMode="auto">
          <a:xfrm>
            <a:off x="2090739" y="1435100"/>
            <a:ext cx="8034337" cy="5054600"/>
          </a:xfrm>
          <a:prstGeom prst="roundRect">
            <a:avLst>
              <a:gd name="adj" fmla="val 2356"/>
            </a:avLst>
          </a:prstGeom>
          <a:solidFill>
            <a:srgbClr val="00FF00">
              <a:alpha val="45097"/>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pic>
        <p:nvPicPr>
          <p:cNvPr id="13" name="Picture 76" descr="bacteria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1143001"/>
            <a:ext cx="78803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8"/>
          <p:cNvGrpSpPr>
            <a:grpSpLocks/>
          </p:cNvGrpSpPr>
          <p:nvPr/>
        </p:nvGrpSpPr>
        <p:grpSpPr bwMode="auto">
          <a:xfrm>
            <a:off x="2235200" y="5499100"/>
            <a:ext cx="1130300" cy="541338"/>
            <a:chOff x="448" y="3464"/>
            <a:chExt cx="712" cy="341"/>
          </a:xfrm>
        </p:grpSpPr>
        <p:sp>
          <p:nvSpPr>
            <p:cNvPr id="15" name="Text Box 79"/>
            <p:cNvSpPr txBox="1">
              <a:spLocks noChangeArrowheads="1"/>
            </p:cNvSpPr>
            <p:nvPr/>
          </p:nvSpPr>
          <p:spPr bwMode="auto">
            <a:xfrm>
              <a:off x="448" y="3622"/>
              <a:ext cx="71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Calcium ions</a:t>
              </a:r>
            </a:p>
          </p:txBody>
        </p:sp>
        <p:sp>
          <p:nvSpPr>
            <p:cNvPr id="16" name="Line 80"/>
            <p:cNvSpPr>
              <a:spLocks noChangeShapeType="1"/>
            </p:cNvSpPr>
            <p:nvPr/>
          </p:nvSpPr>
          <p:spPr bwMode="auto">
            <a:xfrm flipV="1">
              <a:off x="608" y="3504"/>
              <a:ext cx="120" cy="16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 name="Line 81"/>
            <p:cNvSpPr>
              <a:spLocks noChangeShapeType="1"/>
            </p:cNvSpPr>
            <p:nvPr/>
          </p:nvSpPr>
          <p:spPr bwMode="auto">
            <a:xfrm flipV="1">
              <a:off x="608" y="3464"/>
              <a:ext cx="456" cy="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pic>
        <p:nvPicPr>
          <p:cNvPr id="18" name="Picture 82" descr="3drpara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1" y="4908551"/>
            <a:ext cx="21574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85"/>
          <p:cNvGrpSpPr>
            <a:grpSpLocks/>
          </p:cNvGrpSpPr>
          <p:nvPr/>
        </p:nvGrpSpPr>
        <p:grpSpPr bwMode="auto">
          <a:xfrm>
            <a:off x="5308600" y="6080126"/>
            <a:ext cx="1589088" cy="290513"/>
            <a:chOff x="2384" y="3830"/>
            <a:chExt cx="1001" cy="183"/>
          </a:xfrm>
        </p:grpSpPr>
        <p:sp>
          <p:nvSpPr>
            <p:cNvPr id="20" name="Text Box 83"/>
            <p:cNvSpPr txBox="1">
              <a:spLocks noChangeArrowheads="1"/>
            </p:cNvSpPr>
            <p:nvPr/>
          </p:nvSpPr>
          <p:spPr bwMode="auto">
            <a:xfrm>
              <a:off x="2888" y="3830"/>
              <a:ext cx="4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pARA-R</a:t>
              </a:r>
            </a:p>
          </p:txBody>
        </p:sp>
        <p:sp>
          <p:nvSpPr>
            <p:cNvPr id="21" name="Line 84"/>
            <p:cNvSpPr>
              <a:spLocks noChangeShapeType="1"/>
            </p:cNvSpPr>
            <p:nvPr/>
          </p:nvSpPr>
          <p:spPr bwMode="auto">
            <a:xfrm flipH="1" flipV="1">
              <a:off x="2384" y="3920"/>
              <a:ext cx="528" cy="1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2" name="AutoShape 92"/>
          <p:cNvSpPr>
            <a:spLocks noChangeArrowheads="1"/>
          </p:cNvSpPr>
          <p:nvPr/>
        </p:nvSpPr>
        <p:spPr bwMode="auto">
          <a:xfrm>
            <a:off x="2078039" y="1435100"/>
            <a:ext cx="8034337" cy="5054600"/>
          </a:xfrm>
          <a:prstGeom prst="roundRect">
            <a:avLst>
              <a:gd name="adj" fmla="val 2356"/>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3" name="Text Box 93"/>
          <p:cNvSpPr txBox="1">
            <a:spLocks noChangeArrowheads="1"/>
          </p:cNvSpPr>
          <p:nvPr/>
        </p:nvSpPr>
        <p:spPr bwMode="auto">
          <a:xfrm>
            <a:off x="4368800" y="4149726"/>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Adhesion zone</a:t>
            </a:r>
          </a:p>
        </p:txBody>
      </p:sp>
      <p:sp>
        <p:nvSpPr>
          <p:cNvPr id="24" name="Text Box 94"/>
          <p:cNvSpPr txBox="1">
            <a:spLocks noChangeArrowheads="1"/>
          </p:cNvSpPr>
          <p:nvPr/>
        </p:nvSpPr>
        <p:spPr bwMode="auto">
          <a:xfrm>
            <a:off x="8902700" y="35020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Lipid bilayer</a:t>
            </a:r>
          </a:p>
          <a:p>
            <a:pPr eaLnBrk="1" hangingPunct="1"/>
            <a:r>
              <a:rPr lang="en-US" altLang="en-US" sz="1300">
                <a:solidFill>
                  <a:schemeClr val="bg1"/>
                </a:solidFill>
              </a:rPr>
              <a:t>(inner)</a:t>
            </a:r>
          </a:p>
        </p:txBody>
      </p:sp>
      <p:sp>
        <p:nvSpPr>
          <p:cNvPr id="25" name="Text Box 95"/>
          <p:cNvSpPr txBox="1">
            <a:spLocks noChangeArrowheads="1"/>
          </p:cNvSpPr>
          <p:nvPr/>
        </p:nvSpPr>
        <p:spPr bwMode="auto">
          <a:xfrm>
            <a:off x="8902700" y="46577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Lipid bilayer</a:t>
            </a:r>
          </a:p>
          <a:p>
            <a:pPr eaLnBrk="1" hangingPunct="1"/>
            <a:r>
              <a:rPr lang="en-US" altLang="en-US" sz="1300">
                <a:solidFill>
                  <a:schemeClr val="bg1"/>
                </a:solidFill>
              </a:rPr>
              <a:t>(outer)</a:t>
            </a:r>
          </a:p>
        </p:txBody>
      </p:sp>
      <p:sp>
        <p:nvSpPr>
          <p:cNvPr id="26" name="Text Box 96"/>
          <p:cNvSpPr txBox="1">
            <a:spLocks noChangeArrowheads="1"/>
          </p:cNvSpPr>
          <p:nvPr/>
        </p:nvSpPr>
        <p:spPr bwMode="auto">
          <a:xfrm>
            <a:off x="8902701" y="4124325"/>
            <a:ext cx="1222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Peptidoglycan</a:t>
            </a:r>
          </a:p>
          <a:p>
            <a:pPr eaLnBrk="1" hangingPunct="1"/>
            <a:r>
              <a:rPr lang="en-US" altLang="en-US" sz="1300">
                <a:solidFill>
                  <a:schemeClr val="bg1"/>
                </a:solidFill>
              </a:rPr>
              <a:t>layer</a:t>
            </a:r>
          </a:p>
        </p:txBody>
      </p:sp>
      <p:sp>
        <p:nvSpPr>
          <p:cNvPr id="30" name="TextBox 29">
            <a:extLst>
              <a:ext uri="{FF2B5EF4-FFF2-40B4-BE49-F238E27FC236}">
                <a16:creationId xmlns:a16="http://schemas.microsoft.com/office/drawing/2014/main" id="{C6F1557B-5B04-EDB6-3028-18BBEE3F81D4}"/>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31" name="Group 30">
            <a:extLst>
              <a:ext uri="{FF2B5EF4-FFF2-40B4-BE49-F238E27FC236}">
                <a16:creationId xmlns:a16="http://schemas.microsoft.com/office/drawing/2014/main" id="{81EE53A8-E753-0CC0-C400-F18A8C6F6B14}"/>
              </a:ext>
            </a:extLst>
          </p:cNvPr>
          <p:cNvGrpSpPr/>
          <p:nvPr/>
        </p:nvGrpSpPr>
        <p:grpSpPr>
          <a:xfrm>
            <a:off x="1714744" y="937195"/>
            <a:ext cx="6480000" cy="94217"/>
            <a:chOff x="1253158" y="1050894"/>
            <a:chExt cx="4853893" cy="73850"/>
          </a:xfrm>
        </p:grpSpPr>
        <p:cxnSp>
          <p:nvCxnSpPr>
            <p:cNvPr id="32" name="Straight Connector 31">
              <a:extLst>
                <a:ext uri="{FF2B5EF4-FFF2-40B4-BE49-F238E27FC236}">
                  <a16:creationId xmlns:a16="http://schemas.microsoft.com/office/drawing/2014/main" id="{41F43312-A43A-E16D-76E5-A87E80DA877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A07CCD-6B84-9E76-6986-D70D37CD14C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4" name="Picture 33" descr="A black and white sign with white text&#10;&#10;AI-generated content may be incorrect.">
            <a:extLst>
              <a:ext uri="{FF2B5EF4-FFF2-40B4-BE49-F238E27FC236}">
                <a16:creationId xmlns:a16="http://schemas.microsoft.com/office/drawing/2014/main" id="{97997837-F36B-47C1-20A1-E87BF1F09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87168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77778E-7 4.44444E-6 L -0.09861 -0.83519 " pathEditMode="relative" rAng="0" ptsTypes="AA">
                                      <p:cBhvr>
                                        <p:cTn id="11" dur="5000" fill="hold"/>
                                        <p:tgtEl>
                                          <p:spTgt spid="18"/>
                                        </p:tgtEl>
                                        <p:attrNameLst>
                                          <p:attrName>ppt_x</p:attrName>
                                          <p:attrName>ppt_y</p:attrName>
                                        </p:attrNameLst>
                                      </p:cBhvr>
                                      <p:rCtr x="-4931" y="-41759"/>
                                    </p:animMotion>
                                  </p:childTnLst>
                                </p:cTn>
                              </p:par>
                              <p:par>
                                <p:cTn id="12" presetID="1" presetClass="exit" presetSubtype="0" fill="hold" nodeType="withEffect">
                                  <p:stCondLst>
                                    <p:cond delay="0"/>
                                  </p:stCondLst>
                                  <p:childTnLst>
                                    <p:set>
                                      <p:cBhvr>
                                        <p:cTn id="13" dur="1" fill="hold">
                                          <p:stCondLst>
                                            <p:cond delay="0"/>
                                          </p:stCondLst>
                                        </p:cTn>
                                        <p:tgtEl>
                                          <p:spTgt spid="19"/>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p:cNvSpPr txBox="1">
            <a:spLocks noChangeArrowheads="1"/>
          </p:cNvSpPr>
          <p:nvPr/>
        </p:nvSpPr>
        <p:spPr bwMode="auto">
          <a:xfrm>
            <a:off x="3648075" y="3079564"/>
            <a:ext cx="39617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chemeClr val="bg1"/>
                </a:solidFill>
                <a:latin typeface="Calibri" panose="020F0502020204030204" pitchFamily="34" charset="0"/>
                <a:hlinkClick r:id="rId3">
                  <a:extLst>
                    <a:ext uri="{A12FA001-AC4F-418D-AE19-62706E023703}">
                      <ahyp:hlinkClr xmlns:ahyp="http://schemas.microsoft.com/office/drawing/2018/hyperlinkcolor" val="tx"/>
                    </a:ext>
                  </a:extLst>
                </a:hlinkClick>
              </a:rPr>
              <a:t>Transformation Theory</a:t>
            </a:r>
            <a:endParaRPr lang="en-GB" altLang="en-US" sz="2800" dirty="0">
              <a:solidFill>
                <a:schemeClr val="bg1"/>
              </a:solidFill>
              <a:latin typeface="Calibri" panose="020F0502020204030204"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08" y="2929558"/>
            <a:ext cx="1584325"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31505" y="188641"/>
            <a:ext cx="6354625" cy="830997"/>
          </a:xfrm>
          <a:prstGeom prst="rect">
            <a:avLst/>
          </a:prstGeom>
          <a:noFill/>
        </p:spPr>
        <p:txBody>
          <a:bodyPr wrap="none" rtlCol="0">
            <a:spAutoFit/>
          </a:bodyPr>
          <a:lstStyle/>
          <a:p>
            <a:r>
              <a:rPr lang="en-GB" sz="4800" dirty="0">
                <a:solidFill>
                  <a:srgbClr val="0070C0"/>
                </a:solidFill>
              </a:rPr>
              <a:t>Lab 6a: transformation</a:t>
            </a:r>
          </a:p>
        </p:txBody>
      </p:sp>
      <p:sp>
        <p:nvSpPr>
          <p:cNvPr id="4" name="TextBox 3">
            <a:extLst>
              <a:ext uri="{FF2B5EF4-FFF2-40B4-BE49-F238E27FC236}">
                <a16:creationId xmlns:a16="http://schemas.microsoft.com/office/drawing/2014/main" id="{04DA8457-3EF3-1D2D-4EDA-AF0C3AC26130}"/>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5" name="Group 4">
            <a:extLst>
              <a:ext uri="{FF2B5EF4-FFF2-40B4-BE49-F238E27FC236}">
                <a16:creationId xmlns:a16="http://schemas.microsoft.com/office/drawing/2014/main" id="{C38FB2AA-A0BB-78EB-E72B-239E4E5C6582}"/>
              </a:ext>
            </a:extLst>
          </p:cNvPr>
          <p:cNvGrpSpPr/>
          <p:nvPr/>
        </p:nvGrpSpPr>
        <p:grpSpPr>
          <a:xfrm>
            <a:off x="1714744" y="937195"/>
            <a:ext cx="6480000" cy="94217"/>
            <a:chOff x="1253158" y="1050894"/>
            <a:chExt cx="4853893" cy="73850"/>
          </a:xfrm>
        </p:grpSpPr>
        <p:cxnSp>
          <p:nvCxnSpPr>
            <p:cNvPr id="6" name="Straight Connector 5">
              <a:extLst>
                <a:ext uri="{FF2B5EF4-FFF2-40B4-BE49-F238E27FC236}">
                  <a16:creationId xmlns:a16="http://schemas.microsoft.com/office/drawing/2014/main" id="{C6193564-8FFA-C2C6-CA44-7B9EA3BE8B9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9BEDEE-669F-2BCE-AA61-812EDFAA923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3" name="Picture 12" descr="A black and white sign with white text&#10;&#10;AI-generated content may be incorrect.">
            <a:extLst>
              <a:ext uri="{FF2B5EF4-FFF2-40B4-BE49-F238E27FC236}">
                <a16:creationId xmlns:a16="http://schemas.microsoft.com/office/drawing/2014/main" id="{F77054A8-07D8-8B44-3EB6-9ACADCC1C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673755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34C3C34-BAE4-94A8-CD8A-74E6D461EA3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2" name="Text Box 7"/>
          <p:cNvSpPr txBox="1">
            <a:spLocks noChangeArrowheads="1"/>
          </p:cNvSpPr>
          <p:nvPr/>
        </p:nvSpPr>
        <p:spPr bwMode="auto">
          <a:xfrm>
            <a:off x="2259013" y="25130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13" name="Group 14"/>
          <p:cNvGrpSpPr>
            <a:grpSpLocks/>
          </p:cNvGrpSpPr>
          <p:nvPr/>
        </p:nvGrpSpPr>
        <p:grpSpPr bwMode="auto">
          <a:xfrm>
            <a:off x="1871663" y="3849686"/>
            <a:ext cx="2519249" cy="2738439"/>
            <a:chOff x="68" y="2251"/>
            <a:chExt cx="1747" cy="1899"/>
          </a:xfrm>
        </p:grpSpPr>
        <p:pic>
          <p:nvPicPr>
            <p:cNvPr id="14" name="Picture 11" descr="Thumbnai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2251"/>
              <a:ext cx="1558" cy="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2"/>
            <p:cNvSpPr txBox="1">
              <a:spLocks noChangeArrowheads="1"/>
            </p:cNvSpPr>
            <p:nvPr/>
          </p:nvSpPr>
          <p:spPr bwMode="auto">
            <a:xfrm>
              <a:off x="68" y="2251"/>
              <a:ext cx="1747"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b="1">
                  <a:solidFill>
                    <a:srgbClr val="FF0000"/>
                  </a:solidFill>
                  <a:latin typeface="Calibri" pitchFamily="34" charset="0"/>
                </a:rPr>
                <a:t>Keep cells cold</a:t>
              </a:r>
            </a:p>
          </p:txBody>
        </p:sp>
      </p:grpSp>
      <p:grpSp>
        <p:nvGrpSpPr>
          <p:cNvPr id="2" name="Group 1"/>
          <p:cNvGrpSpPr/>
          <p:nvPr/>
        </p:nvGrpSpPr>
        <p:grpSpPr>
          <a:xfrm>
            <a:off x="4509431" y="1734172"/>
            <a:ext cx="2275544" cy="3476442"/>
            <a:chOff x="2555875" y="1196975"/>
            <a:chExt cx="2705100" cy="4132692"/>
          </a:xfrm>
        </p:grpSpPr>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2555875" y="1196975"/>
              <a:ext cx="27051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2598739" y="3573463"/>
              <a:ext cx="2376487" cy="1756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3000" b="1">
                  <a:solidFill>
                    <a:srgbClr val="FF0000"/>
                  </a:solidFill>
                  <a:latin typeface="Calibri" pitchFamily="34" charset="0"/>
                </a:rPr>
                <a:t>Heat shock at exactly 42</a:t>
              </a:r>
              <a:r>
                <a:rPr lang="en-GB" altLang="en-US" sz="3000" b="1">
                  <a:solidFill>
                    <a:srgbClr val="FF0000"/>
                  </a:solidFill>
                  <a:latin typeface="Calibri" pitchFamily="34" charset="0"/>
                  <a:sym typeface="Symbol" pitchFamily="18" charset="2"/>
                </a:rPr>
                <a:t>C</a:t>
              </a:r>
            </a:p>
          </p:txBody>
        </p:sp>
      </p:grpSp>
      <p:sp>
        <p:nvSpPr>
          <p:cNvPr id="18" name="Rectangle 15"/>
          <p:cNvSpPr>
            <a:spLocks noChangeArrowheads="1"/>
          </p:cNvSpPr>
          <p:nvPr/>
        </p:nvSpPr>
        <p:spPr bwMode="auto">
          <a:xfrm>
            <a:off x="1524001" y="1471097"/>
            <a:ext cx="184731" cy="369332"/>
          </a:xfrm>
          <a:prstGeom prst="rect">
            <a:avLst/>
          </a:prstGeom>
          <a:solidFill>
            <a:srgbClr val="E0E0E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3" name="Group 2"/>
          <p:cNvGrpSpPr/>
          <p:nvPr/>
        </p:nvGrpSpPr>
        <p:grpSpPr>
          <a:xfrm>
            <a:off x="7046257" y="2832142"/>
            <a:ext cx="3425366" cy="3688282"/>
            <a:chOff x="4970463" y="2398275"/>
            <a:chExt cx="3956050" cy="4259700"/>
          </a:xfrm>
        </p:grpSpPr>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463" y="3573463"/>
              <a:ext cx="395605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3"/>
            <p:cNvSpPr txBox="1">
              <a:spLocks noChangeArrowheads="1"/>
            </p:cNvSpPr>
            <p:nvPr/>
          </p:nvSpPr>
          <p:spPr bwMode="auto">
            <a:xfrm>
              <a:off x="5765142" y="2398275"/>
              <a:ext cx="2579897" cy="11730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b="1" dirty="0">
                  <a:solidFill>
                    <a:srgbClr val="FF0000"/>
                  </a:solidFill>
                  <a:latin typeface="Calibri" pitchFamily="34" charset="0"/>
                </a:rPr>
                <a:t>Spread don’t</a:t>
              </a:r>
              <a:br>
                <a:rPr lang="en-GB" altLang="en-US" sz="3000" b="1" dirty="0">
                  <a:solidFill>
                    <a:srgbClr val="FF0000"/>
                  </a:solidFill>
                  <a:latin typeface="Calibri" pitchFamily="34" charset="0"/>
                </a:rPr>
              </a:br>
              <a:r>
                <a:rPr lang="en-GB" altLang="en-US" sz="3000" b="1" dirty="0">
                  <a:solidFill>
                    <a:srgbClr val="FF0000"/>
                  </a:solidFill>
                  <a:latin typeface="Calibri" pitchFamily="34" charset="0"/>
                </a:rPr>
                <a:t> gauge agar</a:t>
              </a:r>
            </a:p>
          </p:txBody>
        </p:sp>
      </p:grpSp>
      <p:sp>
        <p:nvSpPr>
          <p:cNvPr id="5" name="TextBox 4">
            <a:extLst>
              <a:ext uri="{FF2B5EF4-FFF2-40B4-BE49-F238E27FC236}">
                <a16:creationId xmlns:a16="http://schemas.microsoft.com/office/drawing/2014/main" id="{CE1A94F5-756A-4D7F-0062-6453FEC0786F}"/>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6" name="Group 5">
            <a:extLst>
              <a:ext uri="{FF2B5EF4-FFF2-40B4-BE49-F238E27FC236}">
                <a16:creationId xmlns:a16="http://schemas.microsoft.com/office/drawing/2014/main" id="{BD5ACC4A-D8CC-E917-F720-95057E7FCFA1}"/>
              </a:ext>
            </a:extLst>
          </p:cNvPr>
          <p:cNvGrpSpPr/>
          <p:nvPr/>
        </p:nvGrpSpPr>
        <p:grpSpPr>
          <a:xfrm>
            <a:off x="1714744" y="937195"/>
            <a:ext cx="6480000" cy="94217"/>
            <a:chOff x="1253158" y="1050894"/>
            <a:chExt cx="4853893" cy="73850"/>
          </a:xfrm>
        </p:grpSpPr>
        <p:cxnSp>
          <p:nvCxnSpPr>
            <p:cNvPr id="11" name="Straight Connector 10">
              <a:extLst>
                <a:ext uri="{FF2B5EF4-FFF2-40B4-BE49-F238E27FC236}">
                  <a16:creationId xmlns:a16="http://schemas.microsoft.com/office/drawing/2014/main" id="{00A2C958-F130-1017-3ADA-831C5D1B0BC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049346-413A-1117-7350-20C5CC5855D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1" name="Picture 20" descr="A black and white sign with white text&#10;&#10;AI-generated content may be incorrect.">
            <a:extLst>
              <a:ext uri="{FF2B5EF4-FFF2-40B4-BE49-F238E27FC236}">
                <a16:creationId xmlns:a16="http://schemas.microsoft.com/office/drawing/2014/main" id="{0D9EB565-8442-74A7-C3A8-DD84349FF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7379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78C885-D889-9C28-1F9B-FBD0DC4C7C16}"/>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5" descr="A picture containing circle, indoor, tableware&#10;&#10;Description automatically generated">
            <a:extLst>
              <a:ext uri="{FF2B5EF4-FFF2-40B4-BE49-F238E27FC236}">
                <a16:creationId xmlns:a16="http://schemas.microsoft.com/office/drawing/2014/main" id="{E5D50DF5-34E7-D31A-B192-DD1A290531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050" b="17451"/>
          <a:stretch/>
        </p:blipFill>
        <p:spPr>
          <a:xfrm rot="10800000">
            <a:off x="1507906" y="1988840"/>
            <a:ext cx="9144000" cy="3600400"/>
          </a:xfrm>
          <a:prstGeom prst="rect">
            <a:avLst/>
          </a:prstGeom>
        </p:spPr>
      </p:pic>
      <p:pic>
        <p:nvPicPr>
          <p:cNvPr id="9" name="Picture 8" descr="Icon&#10;&#10;Description automatically generated">
            <a:extLst>
              <a:ext uri="{FF2B5EF4-FFF2-40B4-BE49-F238E27FC236}">
                <a16:creationId xmlns:a16="http://schemas.microsoft.com/office/drawing/2014/main" id="{9E3D3CF3-6158-D902-4C46-F8C3602F1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952" y="5491507"/>
            <a:ext cx="1366493" cy="1366493"/>
          </a:xfrm>
          <a:prstGeom prst="rect">
            <a:avLst/>
          </a:prstGeom>
        </p:spPr>
      </p:pic>
      <p:sp>
        <p:nvSpPr>
          <p:cNvPr id="10" name="TextBox 9">
            <a:extLst>
              <a:ext uri="{FF2B5EF4-FFF2-40B4-BE49-F238E27FC236}">
                <a16:creationId xmlns:a16="http://schemas.microsoft.com/office/drawing/2014/main" id="{EC9FC2F4-C40C-A627-91FF-8670B2700CF2}"/>
              </a:ext>
            </a:extLst>
          </p:cNvPr>
          <p:cNvSpPr txBox="1"/>
          <p:nvPr/>
        </p:nvSpPr>
        <p:spPr>
          <a:xfrm>
            <a:off x="2669920" y="5937367"/>
            <a:ext cx="5704032" cy="646331"/>
          </a:xfrm>
          <a:prstGeom prst="rect">
            <a:avLst/>
          </a:prstGeom>
          <a:solidFill>
            <a:srgbClr val="FFFF00"/>
          </a:solidFill>
          <a:ln>
            <a:solidFill>
              <a:schemeClr val="accent1"/>
            </a:solidFill>
          </a:ln>
        </p:spPr>
        <p:txBody>
          <a:bodyPr wrap="square" rtlCol="0">
            <a:spAutoFit/>
          </a:bodyPr>
          <a:lstStyle/>
          <a:p>
            <a:pPr algn="ctr">
              <a:defRPr/>
            </a:pPr>
            <a:r>
              <a:rPr lang="en-GB" dirty="0">
                <a:solidFill>
                  <a:prstClr val="black"/>
                </a:solidFill>
                <a:latin typeface="+mj-lt"/>
              </a:rPr>
              <a:t>Follow good aseptic technique. Gloves do not need to be worn. All tips &amp; tubes into Virkon (or equivalent)</a:t>
            </a:r>
          </a:p>
        </p:txBody>
      </p:sp>
      <p:sp>
        <p:nvSpPr>
          <p:cNvPr id="4" name="TextBox 3">
            <a:extLst>
              <a:ext uri="{FF2B5EF4-FFF2-40B4-BE49-F238E27FC236}">
                <a16:creationId xmlns:a16="http://schemas.microsoft.com/office/drawing/2014/main" id="{9F1FE809-61A1-44D5-078E-A5C1446858C8}"/>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5" name="Group 4">
            <a:extLst>
              <a:ext uri="{FF2B5EF4-FFF2-40B4-BE49-F238E27FC236}">
                <a16:creationId xmlns:a16="http://schemas.microsoft.com/office/drawing/2014/main" id="{4FB62353-A933-E533-5043-2DC7BEE30120}"/>
              </a:ext>
            </a:extLst>
          </p:cNvPr>
          <p:cNvGrpSpPr/>
          <p:nvPr/>
        </p:nvGrpSpPr>
        <p:grpSpPr>
          <a:xfrm>
            <a:off x="1714744" y="937195"/>
            <a:ext cx="6480000" cy="94217"/>
            <a:chOff x="1253158" y="1050894"/>
            <a:chExt cx="4853893" cy="73850"/>
          </a:xfrm>
        </p:grpSpPr>
        <p:cxnSp>
          <p:nvCxnSpPr>
            <p:cNvPr id="11" name="Straight Connector 10">
              <a:extLst>
                <a:ext uri="{FF2B5EF4-FFF2-40B4-BE49-F238E27FC236}">
                  <a16:creationId xmlns:a16="http://schemas.microsoft.com/office/drawing/2014/main" id="{6117ECA9-9A76-B873-0E17-810E2A8A2F2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FF003-F676-EC5B-26A1-787BFFCCEA9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C627E424-8573-726F-B299-9C4D89FD0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99689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C887-16B0-8842-20A5-4511977A1263}"/>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AA76B9A5-85BA-1738-3283-00C5D96EA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31597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35C7AE-FAE0-FC1C-96CD-094EC858184C}"/>
              </a:ext>
            </a:extLst>
          </p:cNvPr>
          <p:cNvSpPr txBox="1"/>
          <p:nvPr/>
        </p:nvSpPr>
        <p:spPr>
          <a:xfrm>
            <a:off x="1007934" y="1539769"/>
            <a:ext cx="10089396" cy="4866467"/>
          </a:xfrm>
          <a:prstGeom prst="rect">
            <a:avLst/>
          </a:prstGeom>
          <a:solidFill>
            <a:schemeClr val="bg1"/>
          </a:solidFill>
        </p:spPr>
        <p:txBody>
          <a:bodyPr wrap="square" rtlCol="0">
            <a:spAutoFit/>
          </a:bodyPr>
          <a:lstStyle/>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643504456"/>
              </p:ext>
            </p:extLst>
          </p:nvPr>
        </p:nvGraphicFramePr>
        <p:xfrm>
          <a:off x="2069432" y="1803870"/>
          <a:ext cx="7799149" cy="4343213"/>
        </p:xfrm>
        <a:graphic>
          <a:graphicData uri="http://schemas.openxmlformats.org/drawingml/2006/table">
            <a:tbl>
              <a:tblPr firstRow="1" bandRow="1">
                <a:tableStyleId>{1E171933-4619-4E11-9A3F-F7608DF75F80}</a:tableStyleId>
              </a:tblPr>
              <a:tblGrid>
                <a:gridCol w="4090737">
                  <a:extLst>
                    <a:ext uri="{9D8B030D-6E8A-4147-A177-3AD203B41FA5}">
                      <a16:colId xmlns:a16="http://schemas.microsoft.com/office/drawing/2014/main" val="20000"/>
                    </a:ext>
                  </a:extLst>
                </a:gridCol>
                <a:gridCol w="3708412">
                  <a:extLst>
                    <a:ext uri="{9D8B030D-6E8A-4147-A177-3AD203B41FA5}">
                      <a16:colId xmlns:a16="http://schemas.microsoft.com/office/drawing/2014/main" val="20001"/>
                    </a:ext>
                  </a:extLst>
                </a:gridCol>
              </a:tblGrid>
              <a:tr h="370840">
                <a:tc>
                  <a:txBody>
                    <a:bodyPr/>
                    <a:lstStyle/>
                    <a:p>
                      <a:pPr algn="ctr">
                        <a:lnSpc>
                          <a:spcPct val="140000"/>
                        </a:lnSpc>
                        <a:spcBef>
                          <a:spcPts val="1200"/>
                        </a:spcBef>
                        <a:spcAft>
                          <a:spcPts val="600"/>
                        </a:spcAft>
                      </a:pPr>
                      <a:r>
                        <a:rPr lang="en-GB" sz="2800" dirty="0">
                          <a:solidFill>
                            <a:srgbClr val="5080A2"/>
                          </a:solidFill>
                        </a:rPr>
                        <a:t>Number of PCR cycles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gn="ctr">
                        <a:lnSpc>
                          <a:spcPct val="140000"/>
                        </a:lnSpc>
                        <a:spcBef>
                          <a:spcPts val="1200"/>
                        </a:spcBef>
                        <a:spcAft>
                          <a:spcPts val="600"/>
                        </a:spcAft>
                      </a:pPr>
                      <a:r>
                        <a:rPr lang="en-GB" sz="2800" dirty="0">
                          <a:solidFill>
                            <a:srgbClr val="5080A2"/>
                          </a:solidFill>
                        </a:rPr>
                        <a:t>Lengths of </a:t>
                      </a:r>
                      <a:r>
                        <a:rPr lang="en-GB" sz="2800" dirty="0" err="1">
                          <a:solidFill>
                            <a:srgbClr val="5080A2"/>
                          </a:solidFill>
                        </a:rPr>
                        <a:t>dsDNA</a:t>
                      </a:r>
                      <a:endParaRPr lang="en-GB" sz="2800" dirty="0">
                        <a:solidFill>
                          <a:srgbClr val="5080A2"/>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70840">
                <a:tc>
                  <a:txBody>
                    <a:bodyPr/>
                    <a:lstStyle/>
                    <a:p>
                      <a:pPr algn="ctr">
                        <a:lnSpc>
                          <a:spcPct val="140000"/>
                        </a:lnSpc>
                        <a:spcBef>
                          <a:spcPts val="1200"/>
                        </a:spcBef>
                        <a:spcAft>
                          <a:spcPts val="600"/>
                        </a:spcAft>
                      </a:pPr>
                      <a:r>
                        <a:rPr lang="en-GB" sz="2800" dirty="0">
                          <a:solidFill>
                            <a:srgbClr val="5080A2"/>
                          </a:solidFill>
                        </a:rPr>
                        <a:t>1</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2</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39656">
                <a:tc>
                  <a:txBody>
                    <a:bodyPr/>
                    <a:lstStyle/>
                    <a:p>
                      <a:pPr algn="ctr">
                        <a:lnSpc>
                          <a:spcPct val="140000"/>
                        </a:lnSpc>
                        <a:spcBef>
                          <a:spcPts val="1200"/>
                        </a:spcBef>
                        <a:spcAft>
                          <a:spcPts val="600"/>
                        </a:spcAft>
                      </a:pPr>
                      <a:r>
                        <a:rPr lang="en-GB" sz="2800" dirty="0">
                          <a:solidFill>
                            <a:srgbClr val="5080A2"/>
                          </a:solidFill>
                        </a:rPr>
                        <a:t>2</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4</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lnSpc>
                          <a:spcPct val="140000"/>
                        </a:lnSpc>
                        <a:spcBef>
                          <a:spcPts val="1200"/>
                        </a:spcBef>
                        <a:spcAft>
                          <a:spcPts val="600"/>
                        </a:spcAft>
                      </a:pPr>
                      <a:r>
                        <a:rPr lang="en-GB" sz="2800" dirty="0">
                          <a:solidFill>
                            <a:srgbClr val="5080A2"/>
                          </a:solidFill>
                        </a:rPr>
                        <a:t>5</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32</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lnSpc>
                          <a:spcPct val="140000"/>
                        </a:lnSpc>
                        <a:spcBef>
                          <a:spcPts val="1200"/>
                        </a:spcBef>
                        <a:spcAft>
                          <a:spcPts val="600"/>
                        </a:spcAft>
                      </a:pPr>
                      <a:r>
                        <a:rPr lang="en-GB" sz="2800" dirty="0">
                          <a:solidFill>
                            <a:srgbClr val="5080A2"/>
                          </a:solidFill>
                        </a:rPr>
                        <a:t>10</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1,024</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lnSpc>
                          <a:spcPct val="140000"/>
                        </a:lnSpc>
                        <a:spcBef>
                          <a:spcPts val="1200"/>
                        </a:spcBef>
                        <a:spcAft>
                          <a:spcPts val="600"/>
                        </a:spcAft>
                      </a:pPr>
                      <a:r>
                        <a:rPr lang="en-GB" sz="2800" dirty="0">
                          <a:solidFill>
                            <a:srgbClr val="5080A2"/>
                          </a:solidFill>
                        </a:rPr>
                        <a:t>20</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1,048,576</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lnSpc>
                          <a:spcPct val="140000"/>
                        </a:lnSpc>
                        <a:spcBef>
                          <a:spcPts val="1200"/>
                        </a:spcBef>
                        <a:spcAft>
                          <a:spcPts val="600"/>
                        </a:spcAft>
                      </a:pPr>
                      <a:r>
                        <a:rPr lang="en-GB" sz="2800" dirty="0">
                          <a:solidFill>
                            <a:srgbClr val="5080A2"/>
                          </a:solidFill>
                        </a:rPr>
                        <a:t>35</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40000"/>
                        </a:lnSpc>
                        <a:spcBef>
                          <a:spcPts val="1200"/>
                        </a:spcBef>
                        <a:spcAft>
                          <a:spcPts val="600"/>
                        </a:spcAft>
                      </a:pPr>
                      <a:r>
                        <a:rPr lang="en-GB" sz="2800" dirty="0">
                          <a:solidFill>
                            <a:srgbClr val="5080A2"/>
                          </a:solidFill>
                        </a:rPr>
                        <a:t>34,359,738,368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AEDE611C-0E8F-464D-C0CF-55D6DB2C303E}"/>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4CD8BF97-3557-8D09-F4F9-11661832ED6C}"/>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BE44854A-8881-A1B9-3E3D-4D0EF33F0F8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A7FD1E-62DC-84B2-2E74-2F133E47FC5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CC2F21FD-B02C-5AE6-C8A1-1A29F6F55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3413614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8B6F5-C294-2886-CE1A-440FE61950E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32" name="Rectangle 31"/>
          <p:cNvSpPr/>
          <p:nvPr/>
        </p:nvSpPr>
        <p:spPr>
          <a:xfrm>
            <a:off x="2078038" y="1537173"/>
            <a:ext cx="7762378" cy="2410693"/>
          </a:xfrm>
          <a:prstGeom prst="rect">
            <a:avLst/>
          </a:prstGeom>
          <a:solidFill>
            <a:srgbClr val="5080A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36"/>
          <p:cNvSpPr txBox="1">
            <a:spLocks noChangeArrowheads="1"/>
          </p:cNvSpPr>
          <p:nvPr/>
        </p:nvSpPr>
        <p:spPr bwMode="auto">
          <a:xfrm>
            <a:off x="2128838" y="1514278"/>
            <a:ext cx="1255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ea typeface="ＭＳ Ｐゴシック" pitchFamily="34" charset="-128"/>
              </a:rPr>
              <a:t>P-  plates</a:t>
            </a:r>
          </a:p>
        </p:txBody>
      </p:sp>
      <p:sp>
        <p:nvSpPr>
          <p:cNvPr id="24" name="Text Box 49"/>
          <p:cNvSpPr txBox="1">
            <a:spLocks noChangeArrowheads="1"/>
          </p:cNvSpPr>
          <p:nvPr/>
        </p:nvSpPr>
        <p:spPr bwMode="auto">
          <a:xfrm>
            <a:off x="4010025" y="3581153"/>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t>
            </a:r>
          </a:p>
        </p:txBody>
      </p:sp>
      <p:sp>
        <p:nvSpPr>
          <p:cNvPr id="25" name="Text Box 50"/>
          <p:cNvSpPr txBox="1">
            <a:spLocks noChangeArrowheads="1"/>
          </p:cNvSpPr>
          <p:nvPr/>
        </p:nvSpPr>
        <p:spPr bwMode="auto">
          <a:xfrm>
            <a:off x="5981700" y="3581153"/>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LB/amp</a:t>
            </a:r>
          </a:p>
        </p:txBody>
      </p:sp>
      <p:pic>
        <p:nvPicPr>
          <p:cNvPr id="27" name="Picture 52" descr="plat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1674466"/>
            <a:ext cx="182086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553075" y="1668215"/>
            <a:ext cx="1828800" cy="1828800"/>
            <a:chOff x="4029075" y="1668215"/>
            <a:chExt cx="1828800" cy="1828800"/>
          </a:xfrm>
        </p:grpSpPr>
        <p:pic>
          <p:nvPicPr>
            <p:cNvPr id="20" name="Picture 42" descr="plat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166821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55"/>
            <p:cNvSpPr txBox="1">
              <a:spLocks noChangeArrowheads="1"/>
            </p:cNvSpPr>
            <p:nvPr/>
          </p:nvSpPr>
          <p:spPr bwMode="auto">
            <a:xfrm>
              <a:off x="4375150" y="2436565"/>
              <a:ext cx="1109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i="1" dirty="0">
                  <a:solidFill>
                    <a:schemeClr val="bg1"/>
                  </a:solidFill>
                  <a:ea typeface="ＭＳ Ｐゴシック" pitchFamily="34" charset="-128"/>
                </a:rPr>
                <a:t>No growth</a:t>
              </a:r>
            </a:p>
          </p:txBody>
        </p:sp>
      </p:grpSp>
      <p:sp>
        <p:nvSpPr>
          <p:cNvPr id="31" name="Rectangle 30"/>
          <p:cNvSpPr/>
          <p:nvPr/>
        </p:nvSpPr>
        <p:spPr>
          <a:xfrm>
            <a:off x="2078038" y="4106565"/>
            <a:ext cx="7762378" cy="2462212"/>
          </a:xfrm>
          <a:prstGeom prst="rect">
            <a:avLst/>
          </a:prstGeom>
          <a:solidFill>
            <a:srgbClr val="5080A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6"/>
          <p:cNvSpPr txBox="1">
            <a:spLocks noChangeArrowheads="1"/>
          </p:cNvSpPr>
          <p:nvPr/>
        </p:nvSpPr>
        <p:spPr bwMode="auto">
          <a:xfrm>
            <a:off x="2128838" y="4106566"/>
            <a:ext cx="1319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ea typeface="ＭＳ Ｐゴシック" pitchFamily="34" charset="-128"/>
              </a:rPr>
              <a:t>P+  plates</a:t>
            </a:r>
          </a:p>
        </p:txBody>
      </p:sp>
      <p:sp>
        <p:nvSpPr>
          <p:cNvPr id="15" name="Line 35"/>
          <p:cNvSpPr>
            <a:spLocks noChangeShapeType="1"/>
          </p:cNvSpPr>
          <p:nvPr/>
        </p:nvSpPr>
        <p:spPr bwMode="auto">
          <a:xfrm>
            <a:off x="2078039" y="6597352"/>
            <a:ext cx="803433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Text Box 46"/>
          <p:cNvSpPr txBox="1">
            <a:spLocks noChangeArrowheads="1"/>
          </p:cNvSpPr>
          <p:nvPr/>
        </p:nvSpPr>
        <p:spPr bwMode="auto">
          <a:xfrm>
            <a:off x="3791744" y="6202065"/>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bg1"/>
                </a:solidFill>
                <a:ea typeface="ＭＳ Ｐゴシック" pitchFamily="34" charset="-128"/>
              </a:rPr>
              <a:t>LB</a:t>
            </a:r>
          </a:p>
        </p:txBody>
      </p:sp>
      <p:sp>
        <p:nvSpPr>
          <p:cNvPr id="22" name="Text Box 47"/>
          <p:cNvSpPr txBox="1">
            <a:spLocks noChangeArrowheads="1"/>
          </p:cNvSpPr>
          <p:nvPr/>
        </p:nvSpPr>
        <p:spPr bwMode="auto">
          <a:xfrm>
            <a:off x="5879976" y="6202065"/>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LB/amp</a:t>
            </a:r>
          </a:p>
        </p:txBody>
      </p:sp>
      <p:sp>
        <p:nvSpPr>
          <p:cNvPr id="23" name="Text Box 48"/>
          <p:cNvSpPr txBox="1">
            <a:spLocks noChangeArrowheads="1"/>
          </p:cNvSpPr>
          <p:nvPr/>
        </p:nvSpPr>
        <p:spPr bwMode="auto">
          <a:xfrm>
            <a:off x="8012113" y="6202065"/>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bg1"/>
                </a:solidFill>
                <a:ea typeface="ＭＳ Ｐゴシック" pitchFamily="34" charset="-128"/>
              </a:rPr>
              <a:t>LB/amp/</a:t>
            </a:r>
            <a:r>
              <a:rPr lang="en-US" altLang="en-US" dirty="0" err="1">
                <a:solidFill>
                  <a:schemeClr val="bg1"/>
                </a:solidFill>
                <a:ea typeface="ＭＳ Ｐゴシック" pitchFamily="34" charset="-128"/>
              </a:rPr>
              <a:t>ara</a:t>
            </a:r>
            <a:endParaRPr lang="en-US" altLang="en-US" dirty="0">
              <a:solidFill>
                <a:schemeClr val="bg1"/>
              </a:solidFill>
              <a:ea typeface="ＭＳ Ｐゴシック" pitchFamily="34" charset="-128"/>
            </a:endParaRPr>
          </a:p>
        </p:txBody>
      </p:sp>
      <p:pic>
        <p:nvPicPr>
          <p:cNvPr id="26" name="Picture 51" descr="plat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532" y="4271690"/>
            <a:ext cx="182086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plate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15" y="4263752"/>
            <a:ext cx="182086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6" descr="plate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592" y="426375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57B205B-C400-F794-BE6D-D4136AE39FB2}"/>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57CEEA25-0961-108E-92D0-F013C4214F2B}"/>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2C30B5F-E32F-7908-F7D4-8EA995132BA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B7E6162-D9AC-C6B6-30CD-66FDCA2DF1D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99162B67-ACF9-329E-8FB9-F6768AE44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8560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95A5CF-59EA-390B-86E0-68A72DCC7F5E}"/>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2" name="Rectangle 8"/>
          <p:cNvSpPr>
            <a:spLocks noChangeArrowheads="1"/>
          </p:cNvSpPr>
          <p:nvPr/>
        </p:nvSpPr>
        <p:spPr bwMode="auto">
          <a:xfrm>
            <a:off x="1597596" y="6608386"/>
            <a:ext cx="91789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200" dirty="0">
                <a:latin typeface="Calibri" pitchFamily="34" charset="0"/>
              </a:rPr>
              <a:t>Taken from; YAFFEE, M, WALTER, P., RICHTER, C. and MULLER, M. (1996) </a:t>
            </a:r>
            <a:r>
              <a:rPr lang="en-GB" altLang="en-US" sz="1200" i="1" dirty="0">
                <a:latin typeface="Calibri" pitchFamily="34" charset="0"/>
              </a:rPr>
              <a:t>PNAS of the USA 93</a:t>
            </a:r>
            <a:r>
              <a:rPr lang="en-GB" altLang="en-US" sz="1200" dirty="0">
                <a:latin typeface="Calibri" pitchFamily="34" charset="0"/>
              </a:rPr>
              <a:t>; pp. 5341-5346.</a:t>
            </a:r>
          </a:p>
        </p:txBody>
      </p:sp>
      <p:sp>
        <p:nvSpPr>
          <p:cNvPr id="7" name="Text Box 48"/>
          <p:cNvSpPr txBox="1">
            <a:spLocks noChangeArrowheads="1"/>
          </p:cNvSpPr>
          <p:nvPr/>
        </p:nvSpPr>
        <p:spPr bwMode="auto">
          <a:xfrm>
            <a:off x="3156969" y="6230510"/>
            <a:ext cx="1366348" cy="36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LB/amp/ara</a:t>
            </a:r>
          </a:p>
        </p:txBody>
      </p:sp>
      <p:grpSp>
        <p:nvGrpSpPr>
          <p:cNvPr id="55" name="Group 54"/>
          <p:cNvGrpSpPr/>
          <p:nvPr/>
        </p:nvGrpSpPr>
        <p:grpSpPr>
          <a:xfrm>
            <a:off x="2922376" y="4337787"/>
            <a:ext cx="1830780" cy="1826310"/>
            <a:chOff x="1398376" y="4337787"/>
            <a:chExt cx="1830780" cy="1826310"/>
          </a:xfrm>
        </p:grpSpPr>
        <p:pic>
          <p:nvPicPr>
            <p:cNvPr id="4" name="Picture 83"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131" y="4342531"/>
              <a:ext cx="1826025" cy="182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76" y="4337787"/>
              <a:ext cx="1826025" cy="182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8"/>
            <p:cNvSpPr>
              <a:spLocks noChangeArrowheads="1"/>
            </p:cNvSpPr>
            <p:nvPr/>
          </p:nvSpPr>
          <p:spPr bwMode="auto">
            <a:xfrm>
              <a:off x="1674182" y="525805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9" name="Oval 59"/>
            <p:cNvSpPr>
              <a:spLocks noChangeArrowheads="1"/>
            </p:cNvSpPr>
            <p:nvPr/>
          </p:nvSpPr>
          <p:spPr bwMode="auto">
            <a:xfrm>
              <a:off x="1851712" y="490386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0" name="Oval 60"/>
            <p:cNvSpPr>
              <a:spLocks noChangeArrowheads="1"/>
            </p:cNvSpPr>
            <p:nvPr/>
          </p:nvSpPr>
          <p:spPr bwMode="auto">
            <a:xfrm>
              <a:off x="2244815" y="5005063"/>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1" name="Oval 61"/>
            <p:cNvSpPr>
              <a:spLocks noChangeArrowheads="1"/>
            </p:cNvSpPr>
            <p:nvPr/>
          </p:nvSpPr>
          <p:spPr bwMode="auto">
            <a:xfrm>
              <a:off x="2244815" y="527070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2" name="Oval 62"/>
            <p:cNvSpPr>
              <a:spLocks noChangeArrowheads="1"/>
            </p:cNvSpPr>
            <p:nvPr/>
          </p:nvSpPr>
          <p:spPr bwMode="auto">
            <a:xfrm>
              <a:off x="2549152" y="53086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3" name="Oval 63"/>
            <p:cNvSpPr>
              <a:spLocks noChangeArrowheads="1"/>
            </p:cNvSpPr>
            <p:nvPr/>
          </p:nvSpPr>
          <p:spPr bwMode="auto">
            <a:xfrm>
              <a:off x="2701321" y="546045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4" name="Oval 64"/>
            <p:cNvSpPr>
              <a:spLocks noChangeArrowheads="1"/>
            </p:cNvSpPr>
            <p:nvPr/>
          </p:nvSpPr>
          <p:spPr bwMode="auto">
            <a:xfrm>
              <a:off x="2853490" y="524540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5" name="Oval 65"/>
            <p:cNvSpPr>
              <a:spLocks noChangeArrowheads="1"/>
            </p:cNvSpPr>
            <p:nvPr/>
          </p:nvSpPr>
          <p:spPr bwMode="auto">
            <a:xfrm>
              <a:off x="2092646" y="485326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6" name="Oval 66"/>
            <p:cNvSpPr>
              <a:spLocks noChangeArrowheads="1"/>
            </p:cNvSpPr>
            <p:nvPr/>
          </p:nvSpPr>
          <p:spPr bwMode="auto">
            <a:xfrm>
              <a:off x="2244815" y="5005063"/>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7" name="Oval 67"/>
            <p:cNvSpPr>
              <a:spLocks noChangeArrowheads="1"/>
            </p:cNvSpPr>
            <p:nvPr/>
          </p:nvSpPr>
          <p:spPr bwMode="auto">
            <a:xfrm>
              <a:off x="2396983" y="4638219"/>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8" name="Oval 68"/>
            <p:cNvSpPr>
              <a:spLocks noChangeArrowheads="1"/>
            </p:cNvSpPr>
            <p:nvPr/>
          </p:nvSpPr>
          <p:spPr bwMode="auto">
            <a:xfrm>
              <a:off x="2549152" y="53086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9" name="Oval 69"/>
            <p:cNvSpPr>
              <a:spLocks noChangeArrowheads="1"/>
            </p:cNvSpPr>
            <p:nvPr/>
          </p:nvSpPr>
          <p:spPr bwMode="auto">
            <a:xfrm>
              <a:off x="2701321" y="546045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0" name="Oval 70"/>
            <p:cNvSpPr>
              <a:spLocks noChangeArrowheads="1"/>
            </p:cNvSpPr>
            <p:nvPr/>
          </p:nvSpPr>
          <p:spPr bwMode="auto">
            <a:xfrm>
              <a:off x="1953158" y="52833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1" name="Oval 71"/>
            <p:cNvSpPr>
              <a:spLocks noChangeArrowheads="1"/>
            </p:cNvSpPr>
            <p:nvPr/>
          </p:nvSpPr>
          <p:spPr bwMode="auto">
            <a:xfrm>
              <a:off x="1978519" y="556165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2" name="Oval 72"/>
            <p:cNvSpPr>
              <a:spLocks noChangeArrowheads="1"/>
            </p:cNvSpPr>
            <p:nvPr/>
          </p:nvSpPr>
          <p:spPr bwMode="auto">
            <a:xfrm>
              <a:off x="2067284" y="580199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3" name="Oval 73"/>
            <p:cNvSpPr>
              <a:spLocks noChangeArrowheads="1"/>
            </p:cNvSpPr>
            <p:nvPr/>
          </p:nvSpPr>
          <p:spPr bwMode="auto">
            <a:xfrm>
              <a:off x="2282857" y="586524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4" name="Oval 74"/>
            <p:cNvSpPr>
              <a:spLocks noChangeArrowheads="1"/>
            </p:cNvSpPr>
            <p:nvPr/>
          </p:nvSpPr>
          <p:spPr bwMode="auto">
            <a:xfrm>
              <a:off x="2194092" y="5738749"/>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5" name="Oval 75"/>
            <p:cNvSpPr>
              <a:spLocks noChangeArrowheads="1"/>
            </p:cNvSpPr>
            <p:nvPr/>
          </p:nvSpPr>
          <p:spPr bwMode="auto">
            <a:xfrm>
              <a:off x="2726682" y="473941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6" name="Oval 76"/>
            <p:cNvSpPr>
              <a:spLocks noChangeArrowheads="1"/>
            </p:cNvSpPr>
            <p:nvPr/>
          </p:nvSpPr>
          <p:spPr bwMode="auto">
            <a:xfrm>
              <a:off x="2396983" y="449907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7" name="Oval 77"/>
            <p:cNvSpPr>
              <a:spLocks noChangeArrowheads="1"/>
            </p:cNvSpPr>
            <p:nvPr/>
          </p:nvSpPr>
          <p:spPr bwMode="auto">
            <a:xfrm>
              <a:off x="2511110" y="456232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8" name="Oval 78"/>
            <p:cNvSpPr>
              <a:spLocks noChangeArrowheads="1"/>
            </p:cNvSpPr>
            <p:nvPr/>
          </p:nvSpPr>
          <p:spPr bwMode="auto">
            <a:xfrm>
              <a:off x="1927796" y="510626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9" name="Oval 79"/>
            <p:cNvSpPr>
              <a:spLocks noChangeArrowheads="1"/>
            </p:cNvSpPr>
            <p:nvPr/>
          </p:nvSpPr>
          <p:spPr bwMode="auto">
            <a:xfrm>
              <a:off x="3005658" y="506831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0" name="Oval 80"/>
            <p:cNvSpPr>
              <a:spLocks noChangeArrowheads="1"/>
            </p:cNvSpPr>
            <p:nvPr/>
          </p:nvSpPr>
          <p:spPr bwMode="auto">
            <a:xfrm>
              <a:off x="2992978" y="543515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1" name="Oval 81"/>
            <p:cNvSpPr>
              <a:spLocks noChangeArrowheads="1"/>
            </p:cNvSpPr>
            <p:nvPr/>
          </p:nvSpPr>
          <p:spPr bwMode="auto">
            <a:xfrm>
              <a:off x="2396983" y="597909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2" name="Oval 82"/>
            <p:cNvSpPr>
              <a:spLocks noChangeArrowheads="1"/>
            </p:cNvSpPr>
            <p:nvPr/>
          </p:nvSpPr>
          <p:spPr bwMode="auto">
            <a:xfrm>
              <a:off x="2599875" y="559960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35" name="Picture 34"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433834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6" descr="plate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663" y="433834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44"/>
          <p:cNvGrpSpPr>
            <a:grpSpLocks/>
          </p:cNvGrpSpPr>
          <p:nvPr/>
        </p:nvGrpSpPr>
        <p:grpSpPr bwMode="auto">
          <a:xfrm>
            <a:off x="1703512" y="1489770"/>
            <a:ext cx="8809930" cy="2227262"/>
            <a:chOff x="22" y="774"/>
            <a:chExt cx="5708" cy="1428"/>
          </a:xfrm>
        </p:grpSpPr>
        <p:pic>
          <p:nvPicPr>
            <p:cNvPr id="38" name="Picture 5"/>
            <p:cNvPicPr>
              <a:picLocks noChangeAspect="1" noChangeArrowheads="1"/>
            </p:cNvPicPr>
            <p:nvPr/>
          </p:nvPicPr>
          <p:blipFill>
            <a:blip r:embed="rId5">
              <a:extLst>
                <a:ext uri="{28A0092B-C50C-407E-A947-70E740481C1C}">
                  <a14:useLocalDpi xmlns:a14="http://schemas.microsoft.com/office/drawing/2010/main" val="0"/>
                </a:ext>
              </a:extLst>
            </a:blip>
            <a:srcRect b="48315"/>
            <a:stretch>
              <a:fillRect/>
            </a:stretch>
          </p:blipFill>
          <p:spPr bwMode="auto">
            <a:xfrm>
              <a:off x="2925" y="799"/>
              <a:ext cx="1357"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 y="799"/>
              <a:ext cx="2858"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3"/>
            <p:cNvPicPr>
              <a:picLocks noChangeAspect="1" noChangeArrowheads="1"/>
            </p:cNvPicPr>
            <p:nvPr/>
          </p:nvPicPr>
          <p:blipFill>
            <a:blip r:embed="rId5">
              <a:extLst>
                <a:ext uri="{28A0092B-C50C-407E-A947-70E740481C1C}">
                  <a14:useLocalDpi xmlns:a14="http://schemas.microsoft.com/office/drawing/2010/main" val="0"/>
                </a:ext>
              </a:extLst>
            </a:blip>
            <a:srcRect t="51767"/>
            <a:stretch>
              <a:fillRect/>
            </a:stretch>
          </p:blipFill>
          <p:spPr bwMode="auto">
            <a:xfrm>
              <a:off x="4232" y="774"/>
              <a:ext cx="1498"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50"/>
          <p:cNvGrpSpPr>
            <a:grpSpLocks/>
          </p:cNvGrpSpPr>
          <p:nvPr/>
        </p:nvGrpSpPr>
        <p:grpSpPr bwMode="auto">
          <a:xfrm>
            <a:off x="1585914" y="3693818"/>
            <a:ext cx="4510087" cy="598488"/>
            <a:chOff x="39" y="2205"/>
            <a:chExt cx="2841" cy="377"/>
          </a:xfrm>
        </p:grpSpPr>
        <p:sp>
          <p:nvSpPr>
            <p:cNvPr id="42" name="AutoShape 46"/>
            <p:cNvSpPr>
              <a:spLocks/>
            </p:cNvSpPr>
            <p:nvPr/>
          </p:nvSpPr>
          <p:spPr bwMode="auto">
            <a:xfrm rot="-5400000">
              <a:off x="1408" y="836"/>
              <a:ext cx="103" cy="2841"/>
            </a:xfrm>
            <a:prstGeom prst="leftBrace">
              <a:avLst>
                <a:gd name="adj1" fmla="val 22985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3" name="Text Box 48"/>
            <p:cNvSpPr txBox="1">
              <a:spLocks noChangeArrowheads="1"/>
            </p:cNvSpPr>
            <p:nvPr/>
          </p:nvSpPr>
          <p:spPr bwMode="auto">
            <a:xfrm>
              <a:off x="431" y="2236"/>
              <a:ext cx="208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rgbClr val="92D050"/>
                  </a:solidFill>
                  <a:latin typeface="Calibri" pitchFamily="34" charset="0"/>
                </a:rPr>
                <a:t>Supercoiled plasmid</a:t>
              </a:r>
            </a:p>
          </p:txBody>
        </p:sp>
      </p:grpSp>
      <p:grpSp>
        <p:nvGrpSpPr>
          <p:cNvPr id="44" name="Group 51"/>
          <p:cNvGrpSpPr>
            <a:grpSpLocks/>
          </p:cNvGrpSpPr>
          <p:nvPr/>
        </p:nvGrpSpPr>
        <p:grpSpPr bwMode="auto">
          <a:xfrm>
            <a:off x="6194425" y="3693818"/>
            <a:ext cx="4421188" cy="598488"/>
            <a:chOff x="2942" y="2205"/>
            <a:chExt cx="2785" cy="377"/>
          </a:xfrm>
        </p:grpSpPr>
        <p:sp>
          <p:nvSpPr>
            <p:cNvPr id="45" name="AutoShape 47"/>
            <p:cNvSpPr>
              <a:spLocks/>
            </p:cNvSpPr>
            <p:nvPr/>
          </p:nvSpPr>
          <p:spPr bwMode="auto">
            <a:xfrm rot="-5400000">
              <a:off x="4283" y="864"/>
              <a:ext cx="103" cy="2785"/>
            </a:xfrm>
            <a:prstGeom prst="leftBrace">
              <a:avLst>
                <a:gd name="adj1" fmla="val 22532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6" name="Text Box 49"/>
            <p:cNvSpPr txBox="1">
              <a:spLocks noChangeArrowheads="1"/>
            </p:cNvSpPr>
            <p:nvPr/>
          </p:nvSpPr>
          <p:spPr bwMode="auto">
            <a:xfrm>
              <a:off x="3195" y="2236"/>
              <a:ext cx="227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rgbClr val="92D050"/>
                  </a:solidFill>
                  <a:latin typeface="Calibri" pitchFamily="34" charset="0"/>
                </a:rPr>
                <a:t>Relaxed circle plasmid</a:t>
              </a:r>
            </a:p>
          </p:txBody>
        </p:sp>
      </p:grpSp>
      <p:sp>
        <p:nvSpPr>
          <p:cNvPr id="33" name="TextBox 32">
            <a:extLst>
              <a:ext uri="{FF2B5EF4-FFF2-40B4-BE49-F238E27FC236}">
                <a16:creationId xmlns:a16="http://schemas.microsoft.com/office/drawing/2014/main" id="{CF3CFD96-10E7-2E24-BFBC-D18729AD267E}"/>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34" name="Group 33">
            <a:extLst>
              <a:ext uri="{FF2B5EF4-FFF2-40B4-BE49-F238E27FC236}">
                <a16:creationId xmlns:a16="http://schemas.microsoft.com/office/drawing/2014/main" id="{061CD5B1-A4C7-F99C-D721-9DDF3CFFBF65}"/>
              </a:ext>
            </a:extLst>
          </p:cNvPr>
          <p:cNvGrpSpPr/>
          <p:nvPr/>
        </p:nvGrpSpPr>
        <p:grpSpPr>
          <a:xfrm>
            <a:off x="1714744" y="937195"/>
            <a:ext cx="6480000" cy="94217"/>
            <a:chOff x="1253158" y="1050894"/>
            <a:chExt cx="4853893" cy="73850"/>
          </a:xfrm>
        </p:grpSpPr>
        <p:cxnSp>
          <p:nvCxnSpPr>
            <p:cNvPr id="47" name="Straight Connector 46">
              <a:extLst>
                <a:ext uri="{FF2B5EF4-FFF2-40B4-BE49-F238E27FC236}">
                  <a16:creationId xmlns:a16="http://schemas.microsoft.com/office/drawing/2014/main" id="{7086CBED-2F01-0794-9BAA-6C8ECF37BAD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67E6FB-99BA-9D30-AE17-80108244863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49" name="Picture 48" descr="A black and white sign with white text&#10;&#10;AI-generated content may be incorrect.">
            <a:extLst>
              <a:ext uri="{FF2B5EF4-FFF2-40B4-BE49-F238E27FC236}">
                <a16:creationId xmlns:a16="http://schemas.microsoft.com/office/drawing/2014/main" id="{419F7A9F-C157-7964-5200-EAD4E07ED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5476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5DE939-1755-3F4D-C0F1-6B1E3CBE513A}"/>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2" name="Group 16"/>
          <p:cNvGrpSpPr>
            <a:grpSpLocks/>
          </p:cNvGrpSpPr>
          <p:nvPr/>
        </p:nvGrpSpPr>
        <p:grpSpPr bwMode="auto">
          <a:xfrm>
            <a:off x="1631505" y="2276278"/>
            <a:ext cx="8802563" cy="4393083"/>
            <a:chOff x="431" y="845"/>
            <a:chExt cx="4978" cy="23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r="4855" b="6473"/>
            <a:stretch>
              <a:fillRect/>
            </a:stretch>
          </p:blipFill>
          <p:spPr bwMode="auto">
            <a:xfrm>
              <a:off x="2290" y="845"/>
              <a:ext cx="3119"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1"/>
            <p:cNvSpPr>
              <a:spLocks noChangeShapeType="1"/>
            </p:cNvSpPr>
            <p:nvPr/>
          </p:nvSpPr>
          <p:spPr bwMode="auto">
            <a:xfrm>
              <a:off x="1927" y="1480"/>
              <a:ext cx="1225" cy="181"/>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Freeform 12"/>
            <p:cNvSpPr>
              <a:spLocks/>
            </p:cNvSpPr>
            <p:nvPr/>
          </p:nvSpPr>
          <p:spPr bwMode="auto">
            <a:xfrm>
              <a:off x="3078" y="1665"/>
              <a:ext cx="166" cy="162"/>
            </a:xfrm>
            <a:custGeom>
              <a:avLst/>
              <a:gdLst>
                <a:gd name="T0" fmla="*/ 126 w 166"/>
                <a:gd name="T1" fmla="*/ 111 h 162"/>
                <a:gd name="T2" fmla="*/ 153 w 166"/>
                <a:gd name="T3" fmla="*/ 78 h 162"/>
                <a:gd name="T4" fmla="*/ 147 w 166"/>
                <a:gd name="T5" fmla="*/ 9 h 162"/>
                <a:gd name="T6" fmla="*/ 129 w 166"/>
                <a:gd name="T7" fmla="*/ 0 h 162"/>
                <a:gd name="T8" fmla="*/ 105 w 166"/>
                <a:gd name="T9" fmla="*/ 15 h 162"/>
                <a:gd name="T10" fmla="*/ 96 w 166"/>
                <a:gd name="T11" fmla="*/ 42 h 162"/>
                <a:gd name="T12" fmla="*/ 21 w 166"/>
                <a:gd name="T13" fmla="*/ 72 h 162"/>
                <a:gd name="T14" fmla="*/ 6 w 166"/>
                <a:gd name="T15" fmla="*/ 87 h 162"/>
                <a:gd name="T16" fmla="*/ 0 w 166"/>
                <a:gd name="T17" fmla="*/ 105 h 162"/>
                <a:gd name="T18" fmla="*/ 15 w 166"/>
                <a:gd name="T19" fmla="*/ 129 h 162"/>
                <a:gd name="T20" fmla="*/ 48 w 166"/>
                <a:gd name="T21" fmla="*/ 153 h 162"/>
                <a:gd name="T22" fmla="*/ 66 w 166"/>
                <a:gd name="T23" fmla="*/ 159 h 162"/>
                <a:gd name="T24" fmla="*/ 75 w 166"/>
                <a:gd name="T25" fmla="*/ 162 h 162"/>
                <a:gd name="T26" fmla="*/ 102 w 166"/>
                <a:gd name="T27" fmla="*/ 147 h 162"/>
                <a:gd name="T28" fmla="*/ 129 w 166"/>
                <a:gd name="T29" fmla="*/ 117 h 162"/>
                <a:gd name="T30" fmla="*/ 126 w 166"/>
                <a:gd name="T31" fmla="*/ 111 h 1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62">
                  <a:moveTo>
                    <a:pt x="126" y="111"/>
                  </a:moveTo>
                  <a:cubicBezTo>
                    <a:pt x="137" y="100"/>
                    <a:pt x="141" y="86"/>
                    <a:pt x="153" y="78"/>
                  </a:cubicBezTo>
                  <a:cubicBezTo>
                    <a:pt x="160" y="58"/>
                    <a:pt x="166" y="25"/>
                    <a:pt x="147" y="9"/>
                  </a:cubicBezTo>
                  <a:cubicBezTo>
                    <a:pt x="142" y="5"/>
                    <a:pt x="135" y="4"/>
                    <a:pt x="129" y="0"/>
                  </a:cubicBezTo>
                  <a:cubicBezTo>
                    <a:pt x="114" y="5"/>
                    <a:pt x="111" y="2"/>
                    <a:pt x="105" y="15"/>
                  </a:cubicBezTo>
                  <a:cubicBezTo>
                    <a:pt x="101" y="24"/>
                    <a:pt x="104" y="37"/>
                    <a:pt x="96" y="42"/>
                  </a:cubicBezTo>
                  <a:cubicBezTo>
                    <a:pt x="71" y="59"/>
                    <a:pt x="50" y="65"/>
                    <a:pt x="21" y="72"/>
                  </a:cubicBezTo>
                  <a:cubicBezTo>
                    <a:pt x="13" y="77"/>
                    <a:pt x="10" y="78"/>
                    <a:pt x="6" y="87"/>
                  </a:cubicBezTo>
                  <a:cubicBezTo>
                    <a:pt x="3" y="93"/>
                    <a:pt x="0" y="105"/>
                    <a:pt x="0" y="105"/>
                  </a:cubicBezTo>
                  <a:cubicBezTo>
                    <a:pt x="7" y="126"/>
                    <a:pt x="1" y="119"/>
                    <a:pt x="15" y="129"/>
                  </a:cubicBezTo>
                  <a:cubicBezTo>
                    <a:pt x="21" y="138"/>
                    <a:pt x="38" y="150"/>
                    <a:pt x="48" y="153"/>
                  </a:cubicBezTo>
                  <a:cubicBezTo>
                    <a:pt x="54" y="155"/>
                    <a:pt x="60" y="157"/>
                    <a:pt x="66" y="159"/>
                  </a:cubicBezTo>
                  <a:cubicBezTo>
                    <a:pt x="69" y="160"/>
                    <a:pt x="75" y="162"/>
                    <a:pt x="75" y="162"/>
                  </a:cubicBezTo>
                  <a:cubicBezTo>
                    <a:pt x="85" y="159"/>
                    <a:pt x="102" y="147"/>
                    <a:pt x="102" y="147"/>
                  </a:cubicBezTo>
                  <a:cubicBezTo>
                    <a:pt x="108" y="138"/>
                    <a:pt x="120" y="123"/>
                    <a:pt x="129" y="117"/>
                  </a:cubicBezTo>
                  <a:cubicBezTo>
                    <a:pt x="133" y="106"/>
                    <a:pt x="135" y="107"/>
                    <a:pt x="126" y="111"/>
                  </a:cubicBezTo>
                  <a:close/>
                </a:path>
              </a:pathLst>
            </a:custGeom>
            <a:noFill/>
            <a:ln w="952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13"/>
            <p:cNvSpPr txBox="1">
              <a:spLocks noChangeArrowheads="1"/>
            </p:cNvSpPr>
            <p:nvPr/>
          </p:nvSpPr>
          <p:spPr bwMode="auto">
            <a:xfrm>
              <a:off x="1156" y="1253"/>
              <a:ext cx="683"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chemeClr val="tx1">
                      <a:lumMod val="50000"/>
                      <a:lumOff val="50000"/>
                    </a:schemeClr>
                  </a:solidFill>
                  <a:latin typeface="Calibri" pitchFamily="34" charset="0"/>
                </a:rPr>
                <a:t>colony</a:t>
              </a:r>
            </a:p>
          </p:txBody>
        </p:sp>
        <p:sp>
          <p:nvSpPr>
            <p:cNvPr id="7" name="Text Box 14"/>
            <p:cNvSpPr txBox="1">
              <a:spLocks noChangeArrowheads="1"/>
            </p:cNvSpPr>
            <p:nvPr/>
          </p:nvSpPr>
          <p:spPr bwMode="auto">
            <a:xfrm>
              <a:off x="431" y="1706"/>
              <a:ext cx="1574"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a:solidFill>
                    <a:schemeClr val="tx1">
                      <a:lumMod val="50000"/>
                      <a:lumOff val="50000"/>
                    </a:schemeClr>
                  </a:solidFill>
                  <a:latin typeface="Calibri" pitchFamily="34" charset="0"/>
                </a:rPr>
                <a:t>satellite colonies</a:t>
              </a:r>
            </a:p>
          </p:txBody>
        </p:sp>
        <p:sp>
          <p:nvSpPr>
            <p:cNvPr id="8" name="Line 15"/>
            <p:cNvSpPr>
              <a:spLocks noChangeShapeType="1"/>
            </p:cNvSpPr>
            <p:nvPr/>
          </p:nvSpPr>
          <p:spPr bwMode="auto">
            <a:xfrm flipV="1">
              <a:off x="2200" y="1797"/>
              <a:ext cx="907" cy="91"/>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 name="TextBox 13">
            <a:extLst>
              <a:ext uri="{FF2B5EF4-FFF2-40B4-BE49-F238E27FC236}">
                <a16:creationId xmlns:a16="http://schemas.microsoft.com/office/drawing/2014/main" id="{B51CA7BB-8A33-705A-2515-4B849A196A6A}"/>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15" name="Group 14">
            <a:extLst>
              <a:ext uri="{FF2B5EF4-FFF2-40B4-BE49-F238E27FC236}">
                <a16:creationId xmlns:a16="http://schemas.microsoft.com/office/drawing/2014/main" id="{00486304-8B0F-5D7E-449F-B740C1689D76}"/>
              </a:ext>
            </a:extLst>
          </p:cNvPr>
          <p:cNvGrpSpPr/>
          <p:nvPr/>
        </p:nvGrpSpPr>
        <p:grpSpPr>
          <a:xfrm>
            <a:off x="1714744" y="937195"/>
            <a:ext cx="6480000" cy="94217"/>
            <a:chOff x="1253158" y="1050894"/>
            <a:chExt cx="4853893" cy="73850"/>
          </a:xfrm>
        </p:grpSpPr>
        <p:cxnSp>
          <p:nvCxnSpPr>
            <p:cNvPr id="16" name="Straight Connector 15">
              <a:extLst>
                <a:ext uri="{FF2B5EF4-FFF2-40B4-BE49-F238E27FC236}">
                  <a16:creationId xmlns:a16="http://schemas.microsoft.com/office/drawing/2014/main" id="{BC0BAF64-D084-1792-1AA4-38193DFA185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46AC92-082B-926C-7EE9-AA2D1EC0EA6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8" name="Picture 17" descr="A black and white sign with white text&#10;&#10;AI-generated content may be incorrect.">
            <a:extLst>
              <a:ext uri="{FF2B5EF4-FFF2-40B4-BE49-F238E27FC236}">
                <a16:creationId xmlns:a16="http://schemas.microsoft.com/office/drawing/2014/main" id="{9B6213D5-C23E-E7BC-EA7F-4069D13C5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154243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83417-0AD4-6410-F3F5-D4C608A9356C}"/>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9" name="Picture 25"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673" y="2630573"/>
            <a:ext cx="3471667" cy="347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plate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673" y="2630573"/>
            <a:ext cx="3471667" cy="347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descr="testtube01_yl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576" y="3076575"/>
            <a:ext cx="72866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innoc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63845">
            <a:off x="6245226" y="-406400"/>
            <a:ext cx="2525713"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2894013" y="1624013"/>
            <a:ext cx="299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tx1">
                    <a:lumMod val="65000"/>
                    <a:lumOff val="35000"/>
                  </a:schemeClr>
                </a:solidFill>
              </a:rPr>
              <a:t>Colony isolation and culture</a:t>
            </a:r>
            <a:endParaRPr lang="en-US" altLang="en-US" b="1" dirty="0">
              <a:solidFill>
                <a:schemeClr val="tx1">
                  <a:lumMod val="65000"/>
                  <a:lumOff val="35000"/>
                </a:schemeClr>
              </a:solidFill>
            </a:endParaRPr>
          </a:p>
        </p:txBody>
      </p:sp>
      <p:pic>
        <p:nvPicPr>
          <p:cNvPr id="15" name="Picture 34" descr="testtube02_yl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9" y="4097338"/>
            <a:ext cx="7254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5" descr="testtube0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8988" y="3071813"/>
            <a:ext cx="7286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7848600" y="3616326"/>
            <a:ext cx="1677988" cy="854075"/>
            <a:chOff x="6324600" y="3616325"/>
            <a:chExt cx="1677988" cy="854075"/>
          </a:xfrm>
        </p:grpSpPr>
        <p:sp>
          <p:nvSpPr>
            <p:cNvPr id="18" name="Text Box 38"/>
            <p:cNvSpPr txBox="1">
              <a:spLocks noChangeArrowheads="1"/>
            </p:cNvSpPr>
            <p:nvPr/>
          </p:nvSpPr>
          <p:spPr bwMode="auto">
            <a:xfrm>
              <a:off x="6767513" y="3616325"/>
              <a:ext cx="1235075" cy="581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LB/amp/ara</a:t>
              </a:r>
            </a:p>
            <a:p>
              <a:pPr algn="ctr" eaLnBrk="1" hangingPunct="1"/>
              <a:r>
                <a:rPr lang="en-US" altLang="en-US" sz="1600">
                  <a:solidFill>
                    <a:schemeClr val="tx1">
                      <a:lumMod val="65000"/>
                      <a:lumOff val="35000"/>
                    </a:schemeClr>
                  </a:solidFill>
                </a:rPr>
                <a:t>broth</a:t>
              </a:r>
            </a:p>
          </p:txBody>
        </p:sp>
        <p:sp>
          <p:nvSpPr>
            <p:cNvPr id="19" name="Line 39"/>
            <p:cNvSpPr>
              <a:spLocks noChangeShapeType="1"/>
            </p:cNvSpPr>
            <p:nvPr/>
          </p:nvSpPr>
          <p:spPr bwMode="auto">
            <a:xfrm flipH="1">
              <a:off x="6324600" y="3975100"/>
              <a:ext cx="596900" cy="495300"/>
            </a:xfrm>
            <a:prstGeom prst="line">
              <a:avLst/>
            </a:prstGeom>
            <a:noFill/>
            <a:ln w="3810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chemeClr val="tx1">
                    <a:lumMod val="65000"/>
                    <a:lumOff val="35000"/>
                  </a:schemeClr>
                </a:solidFill>
              </a:endParaRPr>
            </a:p>
          </p:txBody>
        </p:sp>
      </p:grpSp>
      <p:sp>
        <p:nvSpPr>
          <p:cNvPr id="7" name="TextBox 6">
            <a:extLst>
              <a:ext uri="{FF2B5EF4-FFF2-40B4-BE49-F238E27FC236}">
                <a16:creationId xmlns:a16="http://schemas.microsoft.com/office/drawing/2014/main" id="{4A603EB5-2D9E-E5C7-F83B-302EA0F57F86}"/>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8" name="Group 7">
            <a:extLst>
              <a:ext uri="{FF2B5EF4-FFF2-40B4-BE49-F238E27FC236}">
                <a16:creationId xmlns:a16="http://schemas.microsoft.com/office/drawing/2014/main" id="{4034096D-B7DA-8724-2CB6-49ED890EB962}"/>
              </a:ext>
            </a:extLst>
          </p:cNvPr>
          <p:cNvGrpSpPr/>
          <p:nvPr/>
        </p:nvGrpSpPr>
        <p:grpSpPr>
          <a:xfrm>
            <a:off x="1714744" y="937195"/>
            <a:ext cx="6480000" cy="94217"/>
            <a:chOff x="1253158" y="1050894"/>
            <a:chExt cx="4853893" cy="73850"/>
          </a:xfrm>
        </p:grpSpPr>
        <p:cxnSp>
          <p:nvCxnSpPr>
            <p:cNvPr id="14" name="Straight Connector 13">
              <a:extLst>
                <a:ext uri="{FF2B5EF4-FFF2-40B4-BE49-F238E27FC236}">
                  <a16:creationId xmlns:a16="http://schemas.microsoft.com/office/drawing/2014/main" id="{58C4AF33-F344-0080-F1DC-47F90E70486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22E17F-7981-EF56-A245-93D62135F07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1" name="Picture 20" descr="A black and white sign with white text&#10;&#10;AI-generated content may be incorrect.">
            <a:extLst>
              <a:ext uri="{FF2B5EF4-FFF2-40B4-BE49-F238E27FC236}">
                <a16:creationId xmlns:a16="http://schemas.microsoft.com/office/drawing/2014/main" id="{6E9BDA1A-E7AD-E5FE-CC9D-4785BC2F2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289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5"/>
                                        </p:tgtEl>
                                        <p:attrNameLst>
                                          <p:attrName>style.opacity</p:attrName>
                                        </p:attrNameLst>
                                      </p:cBhvr>
                                      <p:to>
                                        <p:strVal val="0.65"/>
                                      </p:to>
                                    </p:set>
                                    <p:animEffect filter="image" prLst="opacity: 0.65">
                                      <p:cBhvr rctx="IE">
                                        <p:cTn id="7" dur="indefinite"/>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autoRev="1" fill="hold" nodeType="clickEffect">
                                  <p:stCondLst>
                                    <p:cond delay="0"/>
                                  </p:stCondLst>
                                  <p:childTnLst>
                                    <p:animMotion origin="layout" path="M -2.77778E-7 2.22222E-6 L -0.20556 0.23703 " pathEditMode="relative" rAng="0" ptsTypes="AA">
                                      <p:cBhvr>
                                        <p:cTn id="11" dur="2000" fill="hold"/>
                                        <p:tgtEl>
                                          <p:spTgt spid="12"/>
                                        </p:tgtEl>
                                        <p:attrNameLst>
                                          <p:attrName>ppt_x</p:attrName>
                                          <p:attrName>ppt_y</p:attrName>
                                        </p:attrNameLst>
                                      </p:cBhvr>
                                      <p:rCtr x="-10278" y="11852"/>
                                    </p:animMotion>
                                  </p:childTnLst>
                                </p:cTn>
                              </p:par>
                            </p:childTnLst>
                          </p:cTn>
                        </p:par>
                        <p:par>
                          <p:cTn id="12" fill="hold">
                            <p:stCondLst>
                              <p:cond delay="4000"/>
                            </p:stCondLst>
                            <p:childTnLst>
                              <p:par>
                                <p:cTn id="13" presetID="8" presetClass="emph" presetSubtype="0" fill="hold" nodeType="afterEffect">
                                  <p:stCondLst>
                                    <p:cond delay="0"/>
                                  </p:stCondLst>
                                  <p:childTnLst>
                                    <p:animRot by="-2880000">
                                      <p:cBhvr>
                                        <p:cTn id="14" dur="1000" fill="hold"/>
                                        <p:tgtEl>
                                          <p:spTgt spid="12"/>
                                        </p:tgtEl>
                                        <p:attrNameLst>
                                          <p:attrName>r</p:attrName>
                                        </p:attrNameLst>
                                      </p:cBhvr>
                                    </p:animRot>
                                  </p:childTnLst>
                                </p:cTn>
                              </p:par>
                            </p:childTnLst>
                          </p:cTn>
                        </p:par>
                        <p:par>
                          <p:cTn id="15" fill="hold">
                            <p:stCondLst>
                              <p:cond delay="5000"/>
                            </p:stCondLst>
                            <p:childTnLst>
                              <p:par>
                                <p:cTn id="16" presetID="42" presetClass="path" presetSubtype="0" accel="50000" decel="50000" fill="hold" nodeType="afterEffect">
                                  <p:stCondLst>
                                    <p:cond delay="0"/>
                                  </p:stCondLst>
                                  <p:childTnLst>
                                    <p:animMotion origin="layout" path="M -2.77778E-7 2.22222E-6 L -2.77778E-7 0.41852 " pathEditMode="relative" rAng="0" ptsTypes="AA">
                                      <p:cBhvr>
                                        <p:cTn id="17" dur="2000" fill="hold"/>
                                        <p:tgtEl>
                                          <p:spTgt spid="12"/>
                                        </p:tgtEl>
                                        <p:attrNameLst>
                                          <p:attrName>ppt_x</p:attrName>
                                          <p:attrName>ppt_y</p:attrName>
                                        </p:attrNameLst>
                                      </p:cBhvr>
                                      <p:rCtr x="0" y="2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72E02-37A7-D657-61E3-76F143C02CE5}"/>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2" descr="C:\Documents and Settings\User\My Documents\My Pictures\amgen workshop july 2009\2009_07_09\IMG_029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557338"/>
            <a:ext cx="65151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FEB169C-CF55-18C2-826C-77DB8CB70546}"/>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F3318F35-6A06-B015-F15C-C5E7AAC5F56D}"/>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82B1613-792D-66D4-C5E5-32196895388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D2CEFD8-C9B8-E662-E5F8-8233CAF1D61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EB2C9166-B62F-2FF7-0EEA-3F71F51D6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244075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20BD3-0CA3-EAC3-1039-8DFE00DE938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7" name="Picture 62" descr="3dtub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325" y="3802064"/>
            <a:ext cx="7683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1" descr="3dtuber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301" y="4514851"/>
            <a:ext cx="8413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2" descr="3dtuber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7301" y="4514851"/>
            <a:ext cx="8413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descr="3dtub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23"/>
          <p:cNvSpPr>
            <a:spLocks noChangeShapeType="1"/>
          </p:cNvSpPr>
          <p:nvPr/>
        </p:nvSpPr>
        <p:spPr bwMode="auto">
          <a:xfrm>
            <a:off x="29845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2" name="Group 25"/>
          <p:cNvGrpSpPr>
            <a:grpSpLocks/>
          </p:cNvGrpSpPr>
          <p:nvPr/>
        </p:nvGrpSpPr>
        <p:grpSpPr bwMode="auto">
          <a:xfrm>
            <a:off x="3465514" y="3190876"/>
            <a:ext cx="809625" cy="504825"/>
            <a:chOff x="1224" y="1500"/>
            <a:chExt cx="510" cy="318"/>
          </a:xfrm>
        </p:grpSpPr>
        <p:sp>
          <p:nvSpPr>
            <p:cNvPr id="13" name="AutoShape 26"/>
            <p:cNvSpPr>
              <a:spLocks noChangeArrowheads="1"/>
            </p:cNvSpPr>
            <p:nvPr/>
          </p:nvSpPr>
          <p:spPr bwMode="auto">
            <a:xfrm>
              <a:off x="1518" y="1518"/>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4" name="AutoShape 27"/>
            <p:cNvSpPr>
              <a:spLocks noChangeArrowheads="1"/>
            </p:cNvSpPr>
            <p:nvPr/>
          </p:nvSpPr>
          <p:spPr bwMode="auto">
            <a:xfrm rot="10800000">
              <a:off x="1224" y="1500"/>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15" name="Picture 28" descr="3dtub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29"/>
          <p:cNvSpPr>
            <a:spLocks noChangeShapeType="1"/>
          </p:cNvSpPr>
          <p:nvPr/>
        </p:nvSpPr>
        <p:spPr bwMode="auto">
          <a:xfrm>
            <a:off x="42037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 name="Picture 30" descr="3dtub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31"/>
          <p:cNvSpPr>
            <a:spLocks noChangeShapeType="1"/>
          </p:cNvSpPr>
          <p:nvPr/>
        </p:nvSpPr>
        <p:spPr bwMode="auto">
          <a:xfrm>
            <a:off x="54356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9" name="Picture 32" descr="3dtube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9950" y="3802064"/>
            <a:ext cx="7683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33"/>
          <p:cNvGrpSpPr>
            <a:grpSpLocks/>
          </p:cNvGrpSpPr>
          <p:nvPr/>
        </p:nvGrpSpPr>
        <p:grpSpPr bwMode="auto">
          <a:xfrm>
            <a:off x="5929314" y="3173414"/>
            <a:ext cx="809625" cy="504825"/>
            <a:chOff x="1224" y="1500"/>
            <a:chExt cx="510" cy="318"/>
          </a:xfrm>
        </p:grpSpPr>
        <p:sp>
          <p:nvSpPr>
            <p:cNvPr id="21" name="AutoShape 34"/>
            <p:cNvSpPr>
              <a:spLocks noChangeArrowheads="1"/>
            </p:cNvSpPr>
            <p:nvPr/>
          </p:nvSpPr>
          <p:spPr bwMode="auto">
            <a:xfrm>
              <a:off x="1518" y="1518"/>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2" name="AutoShape 35"/>
            <p:cNvSpPr>
              <a:spLocks noChangeArrowheads="1"/>
            </p:cNvSpPr>
            <p:nvPr/>
          </p:nvSpPr>
          <p:spPr bwMode="auto">
            <a:xfrm rot="10800000">
              <a:off x="1224" y="1500"/>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23" name="Picture 36" descr="3dtube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99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37"/>
          <p:cNvSpPr>
            <a:spLocks noChangeShapeType="1"/>
          </p:cNvSpPr>
          <p:nvPr/>
        </p:nvSpPr>
        <p:spPr bwMode="auto">
          <a:xfrm>
            <a:off x="66929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5" name="Picture 38" descr="3dtub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9" descr="3dcolumn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0" descr="3dcolum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1" descr="3dcolumn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2" descr="3dcolum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3dcolumn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4" descr="3dcolumn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5" descr="3dcolumn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6" descr="3dcolumn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descr="3dcolumn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8" descr="3dcolumn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3dcolumn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0" descr="3dcolumn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01100" y="1587500"/>
            <a:ext cx="7127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9" descr="3dcolumn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58"/>
          <p:cNvGrpSpPr>
            <a:grpSpLocks/>
          </p:cNvGrpSpPr>
          <p:nvPr/>
        </p:nvGrpSpPr>
        <p:grpSpPr bwMode="auto">
          <a:xfrm>
            <a:off x="7504114" y="1574800"/>
            <a:ext cx="1665287" cy="2046288"/>
            <a:chOff x="3791" y="968"/>
            <a:chExt cx="1049" cy="1289"/>
          </a:xfrm>
        </p:grpSpPr>
        <p:sp>
          <p:nvSpPr>
            <p:cNvPr id="40" name="Arc 55"/>
            <p:cNvSpPr>
              <a:spLocks/>
            </p:cNvSpPr>
            <p:nvPr/>
          </p:nvSpPr>
          <p:spPr bwMode="auto">
            <a:xfrm>
              <a:off x="4576" y="968"/>
              <a:ext cx="264" cy="2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tx1">
                  <a:lumMod val="65000"/>
                  <a:lumOff val="35000"/>
                </a:schemeClr>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1" name="Arc 56"/>
            <p:cNvSpPr>
              <a:spLocks/>
            </p:cNvSpPr>
            <p:nvPr/>
          </p:nvSpPr>
          <p:spPr bwMode="auto">
            <a:xfrm flipH="1">
              <a:off x="4367" y="968"/>
              <a:ext cx="211" cy="264"/>
            </a:xfrm>
            <a:custGeom>
              <a:avLst/>
              <a:gdLst>
                <a:gd name="T0" fmla="*/ 0 w 17280"/>
                <a:gd name="T1" fmla="*/ 0 h 21600"/>
                <a:gd name="T2" fmla="*/ 0 w 17280"/>
                <a:gd name="T3" fmla="*/ 0 h 21600"/>
                <a:gd name="T4" fmla="*/ 0 w 17280"/>
                <a:gd name="T5" fmla="*/ 0 h 21600"/>
                <a:gd name="T6" fmla="*/ 0 60000 65536"/>
                <a:gd name="T7" fmla="*/ 0 60000 65536"/>
                <a:gd name="T8" fmla="*/ 0 60000 65536"/>
                <a:gd name="T9" fmla="*/ 0 w 17280"/>
                <a:gd name="T10" fmla="*/ 0 h 21600"/>
                <a:gd name="T11" fmla="*/ 17280 w 17280"/>
                <a:gd name="T12" fmla="*/ 21600 h 21600"/>
              </a:gdLst>
              <a:ahLst/>
              <a:cxnLst>
                <a:cxn ang="T6">
                  <a:pos x="T0" y="T1"/>
                </a:cxn>
                <a:cxn ang="T7">
                  <a:pos x="T2" y="T3"/>
                </a:cxn>
                <a:cxn ang="T8">
                  <a:pos x="T4" y="T5"/>
                </a:cxn>
              </a:cxnLst>
              <a:rect l="T9" t="T10" r="T11" b="T12"/>
              <a:pathLst>
                <a:path w="17280" h="21600" fill="none" extrusionOk="0">
                  <a:moveTo>
                    <a:pt x="-1" y="0"/>
                  </a:moveTo>
                  <a:cubicBezTo>
                    <a:pt x="6798" y="0"/>
                    <a:pt x="13200" y="3200"/>
                    <a:pt x="17279" y="8639"/>
                  </a:cubicBezTo>
                </a:path>
                <a:path w="17280" h="21600" stroke="0" extrusionOk="0">
                  <a:moveTo>
                    <a:pt x="-1" y="0"/>
                  </a:moveTo>
                  <a:cubicBezTo>
                    <a:pt x="6798" y="0"/>
                    <a:pt x="13200" y="3200"/>
                    <a:pt x="17279" y="8639"/>
                  </a:cubicBezTo>
                  <a:lnTo>
                    <a:pt x="0" y="21600"/>
                  </a:lnTo>
                  <a:lnTo>
                    <a:pt x="-1" y="0"/>
                  </a:lnTo>
                  <a:close/>
                </a:path>
              </a:pathLst>
            </a:custGeom>
            <a:noFill/>
            <a:ln w="50800">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2" name="Freeform 57"/>
            <p:cNvSpPr>
              <a:spLocks/>
            </p:cNvSpPr>
            <p:nvPr/>
          </p:nvSpPr>
          <p:spPr bwMode="auto">
            <a:xfrm>
              <a:off x="3791" y="1073"/>
              <a:ext cx="576" cy="1184"/>
            </a:xfrm>
            <a:custGeom>
              <a:avLst/>
              <a:gdLst>
                <a:gd name="T0" fmla="*/ 576 w 576"/>
                <a:gd name="T1" fmla="*/ 0 h 1184"/>
                <a:gd name="T2" fmla="*/ 264 w 576"/>
                <a:gd name="T3" fmla="*/ 384 h 1184"/>
                <a:gd name="T4" fmla="*/ 48 w 576"/>
                <a:gd name="T5" fmla="*/ 760 h 1184"/>
                <a:gd name="T6" fmla="*/ 0 w 576"/>
                <a:gd name="T7" fmla="*/ 1184 h 1184"/>
                <a:gd name="T8" fmla="*/ 0 60000 65536"/>
                <a:gd name="T9" fmla="*/ 0 60000 65536"/>
                <a:gd name="T10" fmla="*/ 0 60000 65536"/>
                <a:gd name="T11" fmla="*/ 0 60000 65536"/>
                <a:gd name="T12" fmla="*/ 0 w 576"/>
                <a:gd name="T13" fmla="*/ 0 h 1184"/>
                <a:gd name="T14" fmla="*/ 576 w 576"/>
                <a:gd name="T15" fmla="*/ 1184 h 1184"/>
              </a:gdLst>
              <a:ahLst/>
              <a:cxnLst>
                <a:cxn ang="T8">
                  <a:pos x="T0" y="T1"/>
                </a:cxn>
                <a:cxn ang="T9">
                  <a:pos x="T2" y="T3"/>
                </a:cxn>
                <a:cxn ang="T10">
                  <a:pos x="T4" y="T5"/>
                </a:cxn>
                <a:cxn ang="T11">
                  <a:pos x="T6" y="T7"/>
                </a:cxn>
              </a:cxnLst>
              <a:rect l="T12" t="T13" r="T14" b="T15"/>
              <a:pathLst>
                <a:path w="576" h="1184">
                  <a:moveTo>
                    <a:pt x="576" y="0"/>
                  </a:moveTo>
                  <a:cubicBezTo>
                    <a:pt x="464" y="128"/>
                    <a:pt x="352" y="257"/>
                    <a:pt x="264" y="384"/>
                  </a:cubicBezTo>
                  <a:cubicBezTo>
                    <a:pt x="176" y="511"/>
                    <a:pt x="92" y="627"/>
                    <a:pt x="48" y="760"/>
                  </a:cubicBezTo>
                  <a:cubicBezTo>
                    <a:pt x="4" y="893"/>
                    <a:pt x="2" y="1038"/>
                    <a:pt x="0" y="1184"/>
                  </a:cubicBezTo>
                </a:path>
              </a:pathLst>
            </a:custGeom>
            <a:noFill/>
            <a:ln w="50800">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3" name="Text Box 64"/>
          <p:cNvSpPr txBox="1">
            <a:spLocks noChangeArrowheads="1"/>
          </p:cNvSpPr>
          <p:nvPr/>
        </p:nvSpPr>
        <p:spPr bwMode="auto">
          <a:xfrm>
            <a:off x="2124076" y="5661026"/>
            <a:ext cx="1065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Overnight</a:t>
            </a:r>
          </a:p>
          <a:p>
            <a:pPr algn="ctr" eaLnBrk="1" hangingPunct="1"/>
            <a:r>
              <a:rPr lang="en-US" altLang="en-US" sz="1600">
                <a:solidFill>
                  <a:schemeClr val="tx1">
                    <a:lumMod val="65000"/>
                    <a:lumOff val="35000"/>
                  </a:schemeClr>
                </a:solidFill>
              </a:rPr>
              <a:t>culture</a:t>
            </a:r>
            <a:endParaRPr lang="en-US" altLang="en-US" sz="1600" b="1">
              <a:solidFill>
                <a:schemeClr val="tx1">
                  <a:lumMod val="65000"/>
                  <a:lumOff val="35000"/>
                </a:schemeClr>
              </a:solidFill>
            </a:endParaRPr>
          </a:p>
        </p:txBody>
      </p:sp>
      <p:sp>
        <p:nvSpPr>
          <p:cNvPr id="44" name="Text Box 65"/>
          <p:cNvSpPr txBox="1">
            <a:spLocks noChangeArrowheads="1"/>
          </p:cNvSpPr>
          <p:nvPr/>
        </p:nvSpPr>
        <p:spPr bwMode="auto">
          <a:xfrm>
            <a:off x="3354388" y="5661026"/>
            <a:ext cx="1073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Cell pellet</a:t>
            </a:r>
          </a:p>
          <a:p>
            <a:pPr algn="ctr" eaLnBrk="1" hangingPunct="1"/>
            <a:r>
              <a:rPr lang="en-US" altLang="en-US" sz="1600">
                <a:solidFill>
                  <a:schemeClr val="tx1">
                    <a:lumMod val="65000"/>
                    <a:lumOff val="35000"/>
                  </a:schemeClr>
                </a:solidFill>
              </a:rPr>
              <a:t>with RFP</a:t>
            </a:r>
            <a:endParaRPr lang="en-US" altLang="en-US" sz="1600" b="1">
              <a:solidFill>
                <a:schemeClr val="tx1">
                  <a:lumMod val="65000"/>
                  <a:lumOff val="35000"/>
                </a:schemeClr>
              </a:solidFill>
            </a:endParaRPr>
          </a:p>
        </p:txBody>
      </p:sp>
      <p:sp>
        <p:nvSpPr>
          <p:cNvPr id="45" name="Text Box 66"/>
          <p:cNvSpPr txBox="1">
            <a:spLocks noChangeArrowheads="1"/>
          </p:cNvSpPr>
          <p:nvPr/>
        </p:nvSpPr>
        <p:spPr bwMode="auto">
          <a:xfrm>
            <a:off x="4746625" y="5661026"/>
            <a:ext cx="725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Lysed</a:t>
            </a:r>
          </a:p>
          <a:p>
            <a:pPr algn="ctr" eaLnBrk="1" hangingPunct="1"/>
            <a:r>
              <a:rPr lang="en-US" altLang="en-US" sz="1600">
                <a:solidFill>
                  <a:schemeClr val="tx1">
                    <a:lumMod val="65000"/>
                    <a:lumOff val="35000"/>
                  </a:schemeClr>
                </a:solidFill>
              </a:rPr>
              <a:t>cells</a:t>
            </a:r>
            <a:endParaRPr lang="en-US" altLang="en-US" sz="1600" b="1">
              <a:solidFill>
                <a:schemeClr val="tx1">
                  <a:lumMod val="65000"/>
                  <a:lumOff val="35000"/>
                </a:schemeClr>
              </a:solidFill>
            </a:endParaRPr>
          </a:p>
        </p:txBody>
      </p:sp>
      <p:sp>
        <p:nvSpPr>
          <p:cNvPr id="46" name="Text Box 67"/>
          <p:cNvSpPr txBox="1">
            <a:spLocks noChangeArrowheads="1"/>
          </p:cNvSpPr>
          <p:nvPr/>
        </p:nvSpPr>
        <p:spPr bwMode="auto">
          <a:xfrm>
            <a:off x="5795963" y="5661026"/>
            <a:ext cx="10969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Pellet</a:t>
            </a:r>
          </a:p>
          <a:p>
            <a:pPr algn="ctr" eaLnBrk="1" hangingPunct="1"/>
            <a:r>
              <a:rPr lang="en-US" altLang="en-US" sz="1600">
                <a:solidFill>
                  <a:schemeClr val="tx1">
                    <a:lumMod val="65000"/>
                    <a:lumOff val="35000"/>
                  </a:schemeClr>
                </a:solidFill>
              </a:rPr>
              <a:t>cell debris</a:t>
            </a:r>
            <a:endParaRPr lang="en-US" altLang="en-US" sz="1600" b="1">
              <a:solidFill>
                <a:schemeClr val="tx1">
                  <a:lumMod val="65000"/>
                  <a:lumOff val="35000"/>
                </a:schemeClr>
              </a:solidFill>
            </a:endParaRPr>
          </a:p>
        </p:txBody>
      </p:sp>
      <p:sp>
        <p:nvSpPr>
          <p:cNvPr id="47" name="Text Box 68"/>
          <p:cNvSpPr txBox="1">
            <a:spLocks noChangeArrowheads="1"/>
          </p:cNvSpPr>
          <p:nvPr/>
        </p:nvSpPr>
        <p:spPr bwMode="auto">
          <a:xfrm>
            <a:off x="6880226" y="5661026"/>
            <a:ext cx="1414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RFP with</a:t>
            </a:r>
          </a:p>
          <a:p>
            <a:pPr algn="ctr" eaLnBrk="1" hangingPunct="1"/>
            <a:r>
              <a:rPr lang="en-US" altLang="en-US" sz="1600">
                <a:solidFill>
                  <a:schemeClr val="tx1">
                    <a:lumMod val="65000"/>
                    <a:lumOff val="35000"/>
                  </a:schemeClr>
                </a:solidFill>
              </a:rPr>
              <a:t>binding buffer</a:t>
            </a:r>
            <a:endParaRPr lang="en-US" altLang="en-US" sz="1600" b="1">
              <a:solidFill>
                <a:schemeClr val="tx1">
                  <a:lumMod val="65000"/>
                  <a:lumOff val="35000"/>
                </a:schemeClr>
              </a:solidFill>
            </a:endParaRPr>
          </a:p>
        </p:txBody>
      </p:sp>
      <p:sp>
        <p:nvSpPr>
          <p:cNvPr id="48" name="TextBox 47">
            <a:extLst>
              <a:ext uri="{FF2B5EF4-FFF2-40B4-BE49-F238E27FC236}">
                <a16:creationId xmlns:a16="http://schemas.microsoft.com/office/drawing/2014/main" id="{623C0F65-6BE5-AD09-19F4-4344AA7FAEC7}"/>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49" name="Group 48">
            <a:extLst>
              <a:ext uri="{FF2B5EF4-FFF2-40B4-BE49-F238E27FC236}">
                <a16:creationId xmlns:a16="http://schemas.microsoft.com/office/drawing/2014/main" id="{614E9E9E-9E24-5761-E351-42CFACAB844D}"/>
              </a:ext>
            </a:extLst>
          </p:cNvPr>
          <p:cNvGrpSpPr/>
          <p:nvPr/>
        </p:nvGrpSpPr>
        <p:grpSpPr>
          <a:xfrm>
            <a:off x="1714744" y="937195"/>
            <a:ext cx="6480000" cy="94217"/>
            <a:chOff x="1253158" y="1050894"/>
            <a:chExt cx="4853893" cy="73850"/>
          </a:xfrm>
        </p:grpSpPr>
        <p:cxnSp>
          <p:nvCxnSpPr>
            <p:cNvPr id="50" name="Straight Connector 49">
              <a:extLst>
                <a:ext uri="{FF2B5EF4-FFF2-40B4-BE49-F238E27FC236}">
                  <a16:creationId xmlns:a16="http://schemas.microsoft.com/office/drawing/2014/main" id="{1C6C6B65-6625-4C1C-653D-A2CF82245E6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4B9D50-BC15-45A3-462F-FD27E19157A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52" name="Picture 51" descr="A black and white sign with white text&#10;&#10;AI-generated content may be incorrect.">
            <a:extLst>
              <a:ext uri="{FF2B5EF4-FFF2-40B4-BE49-F238E27FC236}">
                <a16:creationId xmlns:a16="http://schemas.microsoft.com/office/drawing/2014/main" id="{F8537B8D-3A4E-D8B7-132F-07B9B3E5B63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7168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1" presetClass="entr" presetSubtype="0" fill="hold" nodeType="afterEffect">
                                  <p:stCondLst>
                                    <p:cond delay="300"/>
                                  </p:stCondLst>
                                  <p:childTnLst>
                                    <p:set>
                                      <p:cBhvr>
                                        <p:cTn id="11" dur="1000">
                                          <p:stCondLst>
                                            <p:cond delay="0"/>
                                          </p:stCondLst>
                                        </p:cTn>
                                        <p:tgtEl>
                                          <p:spTgt spid="12"/>
                                        </p:tgtEl>
                                        <p:attrNameLst>
                                          <p:attrName>style.visibility</p:attrName>
                                        </p:attrNameLst>
                                      </p:cBhvr>
                                      <p:to>
                                        <p:strVal val="visible"/>
                                      </p:to>
                                    </p:set>
                                  </p:childTnLst>
                                </p:cTn>
                              </p:par>
                            </p:childTnLst>
                          </p:cTn>
                        </p:par>
                        <p:par>
                          <p:cTn id="12" fill="hold">
                            <p:stCondLst>
                              <p:cond delay="1300"/>
                            </p:stCondLst>
                            <p:childTnLst>
                              <p:par>
                                <p:cTn id="13" presetID="1" presetClass="exit" presetSubtype="0" fill="hold" nodeType="afterEffect">
                                  <p:stCondLst>
                                    <p:cond delay="30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30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30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par>
                          <p:cTn id="35" fill="hold">
                            <p:stCondLst>
                              <p:cond delay="0"/>
                            </p:stCondLst>
                            <p:childTnLst>
                              <p:par>
                                <p:cTn id="36" presetID="11" presetClass="entr" presetSubtype="0" fill="hold" nodeType="afterEffect">
                                  <p:stCondLst>
                                    <p:cond delay="300"/>
                                  </p:stCondLst>
                                  <p:childTnLst>
                                    <p:set>
                                      <p:cBhvr>
                                        <p:cTn id="37" dur="1000">
                                          <p:stCondLst>
                                            <p:cond delay="0"/>
                                          </p:stCondLst>
                                        </p:cTn>
                                        <p:tgtEl>
                                          <p:spTgt spid="20"/>
                                        </p:tgtEl>
                                        <p:attrNameLst>
                                          <p:attrName>style.visibility</p:attrName>
                                        </p:attrNameLst>
                                      </p:cBhvr>
                                      <p:to>
                                        <p:strVal val="visible"/>
                                      </p:to>
                                    </p:set>
                                  </p:childTnLst>
                                </p:cTn>
                              </p:par>
                            </p:childTnLst>
                          </p:cTn>
                        </p:par>
                        <p:par>
                          <p:cTn id="38" fill="hold">
                            <p:stCondLst>
                              <p:cond delay="1300"/>
                            </p:stCondLst>
                            <p:childTnLst>
                              <p:par>
                                <p:cTn id="39" presetID="1" presetClass="exit" presetSubtype="0" fill="hold" nodeType="afterEffect">
                                  <p:stCondLst>
                                    <p:cond delay="30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30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nodeType="withEffect">
                                  <p:stCondLst>
                                    <p:cond delay="3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30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5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2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700"/>
                            </p:stCondLst>
                            <p:childTnLst>
                              <p:par>
                                <p:cTn id="70" presetID="1" presetClass="entr" presetSubtype="0" fill="hold" nodeType="afterEffect">
                                  <p:stCondLst>
                                    <p:cond delay="2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900"/>
                            </p:stCondLst>
                            <p:childTnLst>
                              <p:par>
                                <p:cTn id="73" presetID="1" presetClass="entr" presetSubtype="0" fill="hold" nodeType="afterEffect">
                                  <p:stCondLst>
                                    <p:cond delay="2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1100"/>
                            </p:stCondLst>
                            <p:childTnLst>
                              <p:par>
                                <p:cTn id="76" presetID="1" presetClass="entr" presetSubtype="0" fill="hold" nodeType="afterEffect">
                                  <p:stCondLst>
                                    <p:cond delay="2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1300"/>
                            </p:stCondLst>
                            <p:childTnLst>
                              <p:par>
                                <p:cTn id="79" presetID="1" presetClass="entr" presetSubtype="0" fill="hold" nodeType="afterEffect">
                                  <p:stCondLst>
                                    <p:cond delay="2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1500"/>
                            </p:stCondLst>
                            <p:childTnLst>
                              <p:par>
                                <p:cTn id="82" presetID="1" presetClass="entr" presetSubtype="0" fill="hold" nodeType="afterEffect">
                                  <p:stCondLst>
                                    <p:cond delay="2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1700"/>
                            </p:stCondLst>
                            <p:childTnLst>
                              <p:par>
                                <p:cTn id="85" presetID="1" presetClass="entr" presetSubtype="0" fill="hold" nodeType="afterEffect">
                                  <p:stCondLst>
                                    <p:cond delay="2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1900"/>
                            </p:stCondLst>
                            <p:childTnLst>
                              <p:par>
                                <p:cTn id="88" presetID="1" presetClass="entr" presetSubtype="0" fill="hold" nodeType="afterEffect">
                                  <p:stCondLst>
                                    <p:cond delay="2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100"/>
                            </p:stCondLst>
                            <p:childTnLst>
                              <p:par>
                                <p:cTn id="91" presetID="1" presetClass="entr" presetSubtype="0" fill="hold" nodeType="afterEffect">
                                  <p:stCondLst>
                                    <p:cond delay="2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300"/>
                            </p:stCondLst>
                            <p:childTnLst>
                              <p:par>
                                <p:cTn id="94" presetID="1" presetClass="exit" presetSubtype="0" fill="hold" nodeType="afterEffect">
                                  <p:stCondLst>
                                    <p:cond delay="200"/>
                                  </p:stCondLst>
                                  <p:childTnLst>
                                    <p:set>
                                      <p:cBhvr>
                                        <p:cTn id="95" dur="1" fill="hold">
                                          <p:stCondLst>
                                            <p:cond delay="0"/>
                                          </p:stCondLst>
                                        </p:cTn>
                                        <p:tgtEl>
                                          <p:spTgt spid="36"/>
                                        </p:tgtEl>
                                        <p:attrNameLst>
                                          <p:attrName>style.visibility</p:attrName>
                                        </p:attrNameLst>
                                      </p:cBhvr>
                                      <p:to>
                                        <p:strVal val="hidden"/>
                                      </p:to>
                                    </p:set>
                                  </p:childTnLst>
                                </p:cTn>
                              </p:par>
                              <p:par>
                                <p:cTn id="96" presetID="1" presetClass="entr" presetSubtype="0" fill="hold" nodeType="withEffect">
                                  <p:stCondLst>
                                    <p:cond delay="200"/>
                                  </p:stCondLst>
                                  <p:childTnLst>
                                    <p:set>
                                      <p:cBhvr>
                                        <p:cTn id="97" dur="1" fill="hold">
                                          <p:stCondLst>
                                            <p:cond delay="0"/>
                                          </p:stCondLst>
                                        </p:cTn>
                                        <p:tgtEl>
                                          <p:spTgt spid="37"/>
                                        </p:tgtEl>
                                        <p:attrNameLst>
                                          <p:attrName>style.visibility</p:attrName>
                                        </p:attrNameLst>
                                      </p:cBhvr>
                                      <p:to>
                                        <p:strVal val="visible"/>
                                      </p:to>
                                    </p:set>
                                  </p:childTnLst>
                                </p:cTn>
                              </p:par>
                            </p:childTnLst>
                          </p:cTn>
                        </p:par>
                        <p:par>
                          <p:cTn id="98" fill="hold">
                            <p:stCondLst>
                              <p:cond delay="2500"/>
                            </p:stCondLst>
                            <p:childTnLst>
                              <p:par>
                                <p:cTn id="99" presetID="1" presetClass="exit" presetSubtype="0" fill="hold" nodeType="afterEffect">
                                  <p:stCondLst>
                                    <p:cond delay="200"/>
                                  </p:stCondLst>
                                  <p:childTnLst>
                                    <p:set>
                                      <p:cBhvr>
                                        <p:cTn id="100" dur="1" fill="hold">
                                          <p:stCondLst>
                                            <p:cond delay="0"/>
                                          </p:stCondLst>
                                        </p:cTn>
                                        <p:tgtEl>
                                          <p:spTgt spid="37"/>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ntr" presetSubtype="0" fill="hold" nodeType="withEffect">
                                  <p:stCondLst>
                                    <p:cond delay="20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24" grpId="0" animBg="1"/>
      <p:bldP spid="44" grpId="0"/>
      <p:bldP spid="45" grpId="0"/>
      <p:bldP spid="46" grpId="0"/>
      <p:bldP spid="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4C25F3-AEA9-7B08-602D-5D6A102A813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6" descr="HPIM4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1468439"/>
            <a:ext cx="6769100"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405686-2448-48FE-41E9-6B6188660B2E}"/>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A10D76FB-4C4A-D8B8-AF84-212A4F643619}"/>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6E286CA-F401-9487-F739-19BAA076651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6D9453-FA54-288B-F4B9-46524FDE99C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4539F9F6-61E0-4230-4797-626A11998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05956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DED4A6C-FDA8-8FD8-AFCC-FEF662207B0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1631505" y="260648"/>
            <a:ext cx="6489277" cy="707886"/>
          </a:xfrm>
          <a:prstGeom prst="rect">
            <a:avLst/>
          </a:prstGeom>
          <a:noFill/>
        </p:spPr>
        <p:txBody>
          <a:bodyPr wrap="none" rtlCol="0">
            <a:spAutoFit/>
          </a:bodyPr>
          <a:lstStyle/>
          <a:p>
            <a:r>
              <a:rPr lang="en-GB" sz="4000" dirty="0">
                <a:solidFill>
                  <a:schemeClr val="bg1"/>
                </a:solidFill>
                <a:latin typeface="+mj-lt"/>
              </a:rPr>
              <a:t>Making protein therapeutics</a:t>
            </a:r>
          </a:p>
        </p:txBody>
      </p:sp>
      <p:pic>
        <p:nvPicPr>
          <p:cNvPr id="5" name="Picture 1">
            <a:extLst>
              <a:ext uri="{FF2B5EF4-FFF2-40B4-BE49-F238E27FC236}">
                <a16:creationId xmlns:a16="http://schemas.microsoft.com/office/drawing/2014/main" id="{EB4B97FF-9656-C22B-E7FC-94F40D86B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 t="27576" r="72821" b="31650"/>
          <a:stretch/>
        </p:blipFill>
        <p:spPr bwMode="auto">
          <a:xfrm>
            <a:off x="1850764" y="3176672"/>
            <a:ext cx="1620491" cy="3536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006B68C9-BB8C-9DB0-9D0D-B963B97E9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458" r="70196"/>
          <a:stretch/>
        </p:blipFill>
        <p:spPr bwMode="auto">
          <a:xfrm>
            <a:off x="4942991" y="4611387"/>
            <a:ext cx="1898676" cy="2101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8E6C1C46-7F91-98D0-8DE4-24302469A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1" t="78344" b="3332"/>
          <a:stretch/>
        </p:blipFill>
        <p:spPr bwMode="auto">
          <a:xfrm>
            <a:off x="8686044" y="5219849"/>
            <a:ext cx="1929824" cy="1520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14542DCE-C640-7D05-D6E7-CC1CD4657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50" r="3048" b="81902"/>
          <a:stretch/>
        </p:blipFill>
        <p:spPr bwMode="auto">
          <a:xfrm>
            <a:off x="6541236" y="1412776"/>
            <a:ext cx="1568000"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a:extLst>
              <a:ext uri="{FF2B5EF4-FFF2-40B4-BE49-F238E27FC236}">
                <a16:creationId xmlns:a16="http://schemas.microsoft.com/office/drawing/2014/main" id="{657AA8A2-7A66-3754-BC98-1DB696B22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7" r="38824" b="81695"/>
          <a:stretch/>
        </p:blipFill>
        <p:spPr bwMode="auto">
          <a:xfrm>
            <a:off x="4508836" y="1412776"/>
            <a:ext cx="1296144"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a:extLst>
              <a:ext uri="{FF2B5EF4-FFF2-40B4-BE49-F238E27FC236}">
                <a16:creationId xmlns:a16="http://schemas.microsoft.com/office/drawing/2014/main" id="{CE71DA09-1B8D-0B3E-5ADB-38E2C04CB6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34" b="81902"/>
          <a:stretch/>
        </p:blipFill>
        <p:spPr bwMode="auto">
          <a:xfrm>
            <a:off x="1863775" y="1412776"/>
            <a:ext cx="1852973" cy="15107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00954315-71C4-A706-6A98-F442C7FE0DFE}"/>
              </a:ext>
            </a:extLst>
          </p:cNvPr>
          <p:cNvCxnSpPr>
            <a:stCxn id="22" idx="3"/>
          </p:cNvCxnSpPr>
          <p:nvPr/>
        </p:nvCxnSpPr>
        <p:spPr>
          <a:xfrm>
            <a:off x="3716748" y="2168158"/>
            <a:ext cx="936104"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53CD241-D0A7-2C49-A1B1-F2461A93E107}"/>
              </a:ext>
            </a:extLst>
          </p:cNvPr>
          <p:cNvCxnSpPr/>
          <p:nvPr/>
        </p:nvCxnSpPr>
        <p:spPr>
          <a:xfrm>
            <a:off x="5732972" y="2166767"/>
            <a:ext cx="936104" cy="139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2A3B8C-2513-27A4-1FFF-8E992BD7D1F4}"/>
              </a:ext>
            </a:extLst>
          </p:cNvPr>
          <p:cNvSpPr txBox="1"/>
          <p:nvPr/>
        </p:nvSpPr>
        <p:spPr>
          <a:xfrm>
            <a:off x="1969151" y="1512640"/>
            <a:ext cx="1420069" cy="369332"/>
          </a:xfrm>
          <a:prstGeom prst="rect">
            <a:avLst/>
          </a:prstGeom>
          <a:solidFill>
            <a:srgbClr val="F6F5EE"/>
          </a:solidFill>
        </p:spPr>
        <p:txBody>
          <a:bodyPr wrap="none" rtlCol="0">
            <a:spAutoFit/>
          </a:bodyPr>
          <a:lstStyle/>
          <a:p>
            <a:r>
              <a:rPr lang="en-GB" dirty="0"/>
              <a:t>chromosome</a:t>
            </a:r>
          </a:p>
        </p:txBody>
      </p:sp>
      <p:cxnSp>
        <p:nvCxnSpPr>
          <p:cNvPr id="26" name="Straight Connector 25">
            <a:extLst>
              <a:ext uri="{FF2B5EF4-FFF2-40B4-BE49-F238E27FC236}">
                <a16:creationId xmlns:a16="http://schemas.microsoft.com/office/drawing/2014/main" id="{F3A7549C-2AB2-EC44-4FAE-532BC26AB611}"/>
              </a:ext>
            </a:extLst>
          </p:cNvPr>
          <p:cNvCxnSpPr>
            <a:endCxn id="25" idx="2"/>
          </p:cNvCxnSpPr>
          <p:nvPr/>
        </p:nvCxnSpPr>
        <p:spPr>
          <a:xfrm flipH="1" flipV="1">
            <a:off x="2710057" y="1817914"/>
            <a:ext cx="54428" cy="174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E1992-F2D7-88D2-3724-25067F57878F}"/>
              </a:ext>
            </a:extLst>
          </p:cNvPr>
          <p:cNvSpPr txBox="1"/>
          <p:nvPr/>
        </p:nvSpPr>
        <p:spPr>
          <a:xfrm>
            <a:off x="2101754" y="2470583"/>
            <a:ext cx="1537514" cy="323165"/>
          </a:xfrm>
          <a:prstGeom prst="rect">
            <a:avLst/>
          </a:prstGeom>
          <a:solidFill>
            <a:srgbClr val="F6F5EE"/>
          </a:solidFill>
        </p:spPr>
        <p:txBody>
          <a:bodyPr wrap="square" rtlCol="0">
            <a:spAutoFit/>
          </a:bodyPr>
          <a:lstStyle/>
          <a:p>
            <a:pPr algn="r"/>
            <a:r>
              <a:rPr lang="en-GB" sz="1500" b="1" i="1" dirty="0"/>
              <a:t>E. coli </a:t>
            </a:r>
          </a:p>
        </p:txBody>
      </p:sp>
      <p:sp>
        <p:nvSpPr>
          <p:cNvPr id="30" name="TextBox 29">
            <a:extLst>
              <a:ext uri="{FF2B5EF4-FFF2-40B4-BE49-F238E27FC236}">
                <a16:creationId xmlns:a16="http://schemas.microsoft.com/office/drawing/2014/main" id="{39C36150-37E2-260D-32D9-609DAC5AD117}"/>
              </a:ext>
            </a:extLst>
          </p:cNvPr>
          <p:cNvSpPr txBox="1"/>
          <p:nvPr/>
        </p:nvSpPr>
        <p:spPr>
          <a:xfrm>
            <a:off x="1986607" y="2288338"/>
            <a:ext cx="953171" cy="323165"/>
          </a:xfrm>
          <a:prstGeom prst="rect">
            <a:avLst/>
          </a:prstGeom>
          <a:solidFill>
            <a:srgbClr val="F6F5EE"/>
          </a:solidFill>
        </p:spPr>
        <p:txBody>
          <a:bodyPr wrap="square" rtlCol="0">
            <a:spAutoFit/>
          </a:bodyPr>
          <a:lstStyle/>
          <a:p>
            <a:r>
              <a:rPr lang="en-GB" sz="1500" dirty="0"/>
              <a:t>plasmids</a:t>
            </a:r>
          </a:p>
        </p:txBody>
      </p:sp>
      <p:cxnSp>
        <p:nvCxnSpPr>
          <p:cNvPr id="33" name="Straight Connector 32">
            <a:extLst>
              <a:ext uri="{FF2B5EF4-FFF2-40B4-BE49-F238E27FC236}">
                <a16:creationId xmlns:a16="http://schemas.microsoft.com/office/drawing/2014/main" id="{F9FF9D2E-AFD3-CF6A-E26B-5631CAE348CD}"/>
              </a:ext>
            </a:extLst>
          </p:cNvPr>
          <p:cNvCxnSpPr/>
          <p:nvPr/>
        </p:nvCxnSpPr>
        <p:spPr>
          <a:xfrm flipH="1">
            <a:off x="2873342" y="2035629"/>
            <a:ext cx="195943" cy="315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979753-2156-60EA-609E-A04C1B6074BC}"/>
              </a:ext>
            </a:extLst>
          </p:cNvPr>
          <p:cNvCxnSpPr/>
          <p:nvPr/>
        </p:nvCxnSpPr>
        <p:spPr>
          <a:xfrm flipH="1">
            <a:off x="2922328" y="2209800"/>
            <a:ext cx="157846" cy="180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66E99EE-670E-E068-46CF-C7064B116CA8}"/>
              </a:ext>
            </a:extLst>
          </p:cNvPr>
          <p:cNvSpPr txBox="1"/>
          <p:nvPr/>
        </p:nvSpPr>
        <p:spPr>
          <a:xfrm>
            <a:off x="4724860" y="2432188"/>
            <a:ext cx="918841" cy="369332"/>
          </a:xfrm>
          <a:prstGeom prst="rect">
            <a:avLst/>
          </a:prstGeom>
          <a:solidFill>
            <a:srgbClr val="F6F5EE"/>
          </a:solidFill>
        </p:spPr>
        <p:txBody>
          <a:bodyPr wrap="none" rtlCol="0">
            <a:spAutoFit/>
          </a:bodyPr>
          <a:lstStyle/>
          <a:p>
            <a:r>
              <a:rPr lang="en-GB" dirty="0"/>
              <a:t>plasmid</a:t>
            </a:r>
          </a:p>
        </p:txBody>
      </p:sp>
      <p:sp>
        <p:nvSpPr>
          <p:cNvPr id="36" name="Rounded Rectangle 1031">
            <a:extLst>
              <a:ext uri="{FF2B5EF4-FFF2-40B4-BE49-F238E27FC236}">
                <a16:creationId xmlns:a16="http://schemas.microsoft.com/office/drawing/2014/main" id="{EF50990F-0539-9218-62DF-7E5DB55EDCFB}"/>
              </a:ext>
            </a:extLst>
          </p:cNvPr>
          <p:cNvSpPr/>
          <p:nvPr/>
        </p:nvSpPr>
        <p:spPr>
          <a:xfrm rot="18900912">
            <a:off x="6885100" y="1697306"/>
            <a:ext cx="216024" cy="18466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B7CC0E44-D21E-A550-8027-EF8A2FAC268D}"/>
              </a:ext>
            </a:extLst>
          </p:cNvPr>
          <p:cNvSpPr txBox="1"/>
          <p:nvPr/>
        </p:nvSpPr>
        <p:spPr>
          <a:xfrm>
            <a:off x="6731731" y="1556792"/>
            <a:ext cx="585417" cy="461665"/>
          </a:xfrm>
          <a:prstGeom prst="rect">
            <a:avLst/>
          </a:prstGeom>
          <a:noFill/>
        </p:spPr>
        <p:txBody>
          <a:bodyPr wrap="none" rtlCol="0">
            <a:spAutoFit/>
          </a:bodyPr>
          <a:lstStyle/>
          <a:p>
            <a:r>
              <a:rPr lang="en-GB" sz="2400" dirty="0">
                <a:sym typeface="Wingdings"/>
              </a:rPr>
              <a:t></a:t>
            </a:r>
            <a:endParaRPr lang="en-GB" sz="2400" dirty="0"/>
          </a:p>
        </p:txBody>
      </p:sp>
      <p:sp>
        <p:nvSpPr>
          <p:cNvPr id="38" name="TextBox 37">
            <a:extLst>
              <a:ext uri="{FF2B5EF4-FFF2-40B4-BE49-F238E27FC236}">
                <a16:creationId xmlns:a16="http://schemas.microsoft.com/office/drawing/2014/main" id="{40DC3D1E-D6EF-2926-3DC4-E53B67A6AC3F}"/>
              </a:ext>
            </a:extLst>
          </p:cNvPr>
          <p:cNvSpPr txBox="1"/>
          <p:nvPr/>
        </p:nvSpPr>
        <p:spPr>
          <a:xfrm>
            <a:off x="6669076" y="2492896"/>
            <a:ext cx="1307794" cy="323165"/>
          </a:xfrm>
          <a:prstGeom prst="rect">
            <a:avLst/>
          </a:prstGeom>
          <a:solidFill>
            <a:srgbClr val="F6F5EE"/>
          </a:solidFill>
        </p:spPr>
        <p:txBody>
          <a:bodyPr wrap="none" rtlCol="0">
            <a:spAutoFit/>
          </a:bodyPr>
          <a:lstStyle/>
          <a:p>
            <a:r>
              <a:rPr lang="en-GB" sz="1500" dirty="0"/>
              <a:t>digest plasmid</a:t>
            </a:r>
          </a:p>
        </p:txBody>
      </p:sp>
      <p:pic>
        <p:nvPicPr>
          <p:cNvPr id="40" name="Picture 1">
            <a:extLst>
              <a:ext uri="{FF2B5EF4-FFF2-40B4-BE49-F238E27FC236}">
                <a16:creationId xmlns:a16="http://schemas.microsoft.com/office/drawing/2014/main" id="{B36A2347-4DFF-9EE7-B626-6F5375C3D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9" t="36283" r="3048" b="39702"/>
          <a:stretch/>
        </p:blipFill>
        <p:spPr bwMode="auto">
          <a:xfrm>
            <a:off x="8973332" y="1412775"/>
            <a:ext cx="1649338" cy="21204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A367E1D-1768-5B60-DDE8-D6709688285F}"/>
              </a:ext>
            </a:extLst>
          </p:cNvPr>
          <p:cNvSpPr txBox="1"/>
          <p:nvPr/>
        </p:nvSpPr>
        <p:spPr>
          <a:xfrm>
            <a:off x="9128250" y="1531209"/>
            <a:ext cx="1161002" cy="615553"/>
          </a:xfrm>
          <a:prstGeom prst="rect">
            <a:avLst/>
          </a:prstGeom>
          <a:solidFill>
            <a:srgbClr val="F6F5EE"/>
          </a:solidFill>
        </p:spPr>
        <p:txBody>
          <a:bodyPr wrap="square" rtlCol="0">
            <a:spAutoFit/>
          </a:bodyPr>
          <a:lstStyle/>
          <a:p>
            <a:r>
              <a:rPr lang="en-GB" sz="1700" dirty="0"/>
              <a:t>gene of interest</a:t>
            </a:r>
          </a:p>
        </p:txBody>
      </p:sp>
      <p:cxnSp>
        <p:nvCxnSpPr>
          <p:cNvPr id="43" name="Straight Connector 42">
            <a:extLst>
              <a:ext uri="{FF2B5EF4-FFF2-40B4-BE49-F238E27FC236}">
                <a16:creationId xmlns:a16="http://schemas.microsoft.com/office/drawing/2014/main" id="{FD41E277-0682-5033-50DE-B26D7F529ABD}"/>
              </a:ext>
            </a:extLst>
          </p:cNvPr>
          <p:cNvCxnSpPr/>
          <p:nvPr/>
        </p:nvCxnSpPr>
        <p:spPr>
          <a:xfrm flipH="1" flipV="1">
            <a:off x="9686566" y="2030692"/>
            <a:ext cx="54428" cy="174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B7C0C4-9936-82D6-A228-1B2549D7A676}"/>
              </a:ext>
            </a:extLst>
          </p:cNvPr>
          <p:cNvSpPr txBox="1"/>
          <p:nvPr/>
        </p:nvSpPr>
        <p:spPr>
          <a:xfrm>
            <a:off x="9182510" y="2875002"/>
            <a:ext cx="1278396" cy="553998"/>
          </a:xfrm>
          <a:prstGeom prst="rect">
            <a:avLst/>
          </a:prstGeom>
          <a:solidFill>
            <a:srgbClr val="F6F5EE"/>
          </a:solidFill>
        </p:spPr>
        <p:txBody>
          <a:bodyPr wrap="square" rtlCol="0">
            <a:spAutoFit/>
          </a:bodyPr>
          <a:lstStyle/>
          <a:p>
            <a:pPr algn="ctr"/>
            <a:r>
              <a:rPr lang="en-GB" sz="1500" dirty="0"/>
              <a:t>recombinant plasmid</a:t>
            </a:r>
          </a:p>
        </p:txBody>
      </p:sp>
      <p:cxnSp>
        <p:nvCxnSpPr>
          <p:cNvPr id="46" name="Straight Arrow Connector 45">
            <a:extLst>
              <a:ext uri="{FF2B5EF4-FFF2-40B4-BE49-F238E27FC236}">
                <a16:creationId xmlns:a16="http://schemas.microsoft.com/office/drawing/2014/main" id="{89F1DF08-0E15-9ED8-FF95-2EB6959220C6}"/>
              </a:ext>
            </a:extLst>
          </p:cNvPr>
          <p:cNvCxnSpPr/>
          <p:nvPr/>
        </p:nvCxnSpPr>
        <p:spPr>
          <a:xfrm>
            <a:off x="8037228" y="2203473"/>
            <a:ext cx="1091022" cy="632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8C7DFE8-14CE-3AFB-E78D-BB47DF47237B}"/>
              </a:ext>
            </a:extLst>
          </p:cNvPr>
          <p:cNvSpPr/>
          <p:nvPr/>
        </p:nvSpPr>
        <p:spPr>
          <a:xfrm>
            <a:off x="9592829" y="1259235"/>
            <a:ext cx="340645" cy="197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B588976-011E-D889-D108-A2F31CE0D6B1}"/>
              </a:ext>
            </a:extLst>
          </p:cNvPr>
          <p:cNvSpPr/>
          <p:nvPr/>
        </p:nvSpPr>
        <p:spPr>
          <a:xfrm>
            <a:off x="7211718" y="2905894"/>
            <a:ext cx="276330" cy="8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3A25A69-F759-002F-D909-0227C35D9BA2}"/>
              </a:ext>
            </a:extLst>
          </p:cNvPr>
          <p:cNvSpPr/>
          <p:nvPr/>
        </p:nvSpPr>
        <p:spPr>
          <a:xfrm>
            <a:off x="2547406" y="6685438"/>
            <a:ext cx="189865" cy="172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Arrow Connector 49">
            <a:extLst>
              <a:ext uri="{FF2B5EF4-FFF2-40B4-BE49-F238E27FC236}">
                <a16:creationId xmlns:a16="http://schemas.microsoft.com/office/drawing/2014/main" id="{12FD5B7F-5F68-B2C5-C095-323B08FB3801}"/>
              </a:ext>
            </a:extLst>
          </p:cNvPr>
          <p:cNvCxnSpPr/>
          <p:nvPr/>
        </p:nvCxnSpPr>
        <p:spPr>
          <a:xfrm flipH="1">
            <a:off x="9664604" y="3458817"/>
            <a:ext cx="140572" cy="191439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2ECC49E-0567-8343-AB94-2ED4AAB81D37}"/>
              </a:ext>
            </a:extLst>
          </p:cNvPr>
          <p:cNvCxnSpPr/>
          <p:nvPr/>
        </p:nvCxnSpPr>
        <p:spPr>
          <a:xfrm flipH="1" flipV="1">
            <a:off x="6677295" y="5644444"/>
            <a:ext cx="2111023"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730A199-2490-9141-865A-AAA7C7D27598}"/>
              </a:ext>
            </a:extLst>
          </p:cNvPr>
          <p:cNvSpPr/>
          <p:nvPr/>
        </p:nvSpPr>
        <p:spPr>
          <a:xfrm>
            <a:off x="5765977" y="4548123"/>
            <a:ext cx="288032" cy="10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Arrow Connector 53">
            <a:extLst>
              <a:ext uri="{FF2B5EF4-FFF2-40B4-BE49-F238E27FC236}">
                <a16:creationId xmlns:a16="http://schemas.microsoft.com/office/drawing/2014/main" id="{7C14490E-F45C-39A3-039C-0C2C09DEAFC7}"/>
              </a:ext>
            </a:extLst>
          </p:cNvPr>
          <p:cNvCxnSpPr/>
          <p:nvPr/>
        </p:nvCxnSpPr>
        <p:spPr>
          <a:xfrm flipH="1" flipV="1">
            <a:off x="3212692" y="5232104"/>
            <a:ext cx="1836217"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F6C79E7-276F-2154-4512-4BC3BB20401A}"/>
              </a:ext>
            </a:extLst>
          </p:cNvPr>
          <p:cNvSpPr txBox="1"/>
          <p:nvPr/>
        </p:nvSpPr>
        <p:spPr>
          <a:xfrm>
            <a:off x="5142270" y="5926668"/>
            <a:ext cx="1476164" cy="646331"/>
          </a:xfrm>
          <a:prstGeom prst="rect">
            <a:avLst/>
          </a:prstGeom>
          <a:solidFill>
            <a:srgbClr val="F6F5EE"/>
          </a:solidFill>
        </p:spPr>
        <p:txBody>
          <a:bodyPr wrap="square" rtlCol="0">
            <a:spAutoFit/>
          </a:bodyPr>
          <a:lstStyle/>
          <a:p>
            <a:pPr algn="ctr"/>
            <a:r>
              <a:rPr lang="en-GB" dirty="0"/>
              <a:t>protein produced</a:t>
            </a:r>
          </a:p>
        </p:txBody>
      </p:sp>
      <p:sp>
        <p:nvSpPr>
          <p:cNvPr id="57" name="TextBox 56">
            <a:extLst>
              <a:ext uri="{FF2B5EF4-FFF2-40B4-BE49-F238E27FC236}">
                <a16:creationId xmlns:a16="http://schemas.microsoft.com/office/drawing/2014/main" id="{F45BED49-E83A-A06C-DAA2-3D05A8201D55}"/>
              </a:ext>
            </a:extLst>
          </p:cNvPr>
          <p:cNvSpPr txBox="1"/>
          <p:nvPr/>
        </p:nvSpPr>
        <p:spPr>
          <a:xfrm>
            <a:off x="8788318" y="6100888"/>
            <a:ext cx="1718223" cy="492443"/>
          </a:xfrm>
          <a:prstGeom prst="rect">
            <a:avLst/>
          </a:prstGeom>
          <a:solidFill>
            <a:srgbClr val="F6F5EE"/>
          </a:solidFill>
        </p:spPr>
        <p:txBody>
          <a:bodyPr wrap="square" rtlCol="0">
            <a:spAutoFit/>
          </a:bodyPr>
          <a:lstStyle/>
          <a:p>
            <a:pPr algn="ctr"/>
            <a:r>
              <a:rPr lang="en-GB" sz="1300" i="1" dirty="0"/>
              <a:t>E. coli </a:t>
            </a:r>
            <a:r>
              <a:rPr lang="en-GB" sz="1300" dirty="0"/>
              <a:t>with </a:t>
            </a:r>
            <a:r>
              <a:rPr lang="en-GB" sz="1300" dirty="0" err="1"/>
              <a:t>recomb-inant</a:t>
            </a:r>
            <a:r>
              <a:rPr lang="en-GB" sz="1300" dirty="0"/>
              <a:t> plasmid </a:t>
            </a:r>
          </a:p>
        </p:txBody>
      </p:sp>
      <p:sp>
        <p:nvSpPr>
          <p:cNvPr id="58" name="TextBox 57">
            <a:extLst>
              <a:ext uri="{FF2B5EF4-FFF2-40B4-BE49-F238E27FC236}">
                <a16:creationId xmlns:a16="http://schemas.microsoft.com/office/drawing/2014/main" id="{D152745A-9367-320D-8F15-714D1CF1121D}"/>
              </a:ext>
            </a:extLst>
          </p:cNvPr>
          <p:cNvSpPr txBox="1"/>
          <p:nvPr/>
        </p:nvSpPr>
        <p:spPr>
          <a:xfrm>
            <a:off x="2060564" y="5991547"/>
            <a:ext cx="1224136" cy="646331"/>
          </a:xfrm>
          <a:prstGeom prst="rect">
            <a:avLst/>
          </a:prstGeom>
          <a:solidFill>
            <a:srgbClr val="F6F5EE"/>
          </a:solidFill>
        </p:spPr>
        <p:txBody>
          <a:bodyPr wrap="square" rtlCol="0">
            <a:spAutoFit/>
          </a:bodyPr>
          <a:lstStyle/>
          <a:p>
            <a:pPr algn="ctr"/>
            <a:r>
              <a:rPr lang="en-GB" dirty="0"/>
              <a:t>protein purified</a:t>
            </a:r>
          </a:p>
        </p:txBody>
      </p:sp>
      <p:grpSp>
        <p:nvGrpSpPr>
          <p:cNvPr id="60" name="Group 59">
            <a:extLst>
              <a:ext uri="{FF2B5EF4-FFF2-40B4-BE49-F238E27FC236}">
                <a16:creationId xmlns:a16="http://schemas.microsoft.com/office/drawing/2014/main" id="{3309B4DB-0BC3-E8AE-11D3-DADD4E334027}"/>
              </a:ext>
            </a:extLst>
          </p:cNvPr>
          <p:cNvGrpSpPr/>
          <p:nvPr/>
        </p:nvGrpSpPr>
        <p:grpSpPr>
          <a:xfrm>
            <a:off x="1714744" y="937195"/>
            <a:ext cx="6480000" cy="94217"/>
            <a:chOff x="1253158" y="1050894"/>
            <a:chExt cx="4853893" cy="73850"/>
          </a:xfrm>
        </p:grpSpPr>
        <p:cxnSp>
          <p:nvCxnSpPr>
            <p:cNvPr id="61" name="Straight Connector 60">
              <a:extLst>
                <a:ext uri="{FF2B5EF4-FFF2-40B4-BE49-F238E27FC236}">
                  <a16:creationId xmlns:a16="http://schemas.microsoft.com/office/drawing/2014/main" id="{166B5BA5-EFE9-275A-6954-1A55AF5AF13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312DA7-3EED-ECFC-424E-88FD5A2482F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3" name="Picture 62" descr="A black and white sign with white text&#10;&#10;AI-generated content may be incorrect.">
            <a:extLst>
              <a:ext uri="{FF2B5EF4-FFF2-40B4-BE49-F238E27FC236}">
                <a16:creationId xmlns:a16="http://schemas.microsoft.com/office/drawing/2014/main" id="{7E4BF7FF-9680-FA54-D58A-BD861BD1A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51487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1505" y="210670"/>
            <a:ext cx="3060453" cy="830997"/>
          </a:xfrm>
          <a:prstGeom prst="rect">
            <a:avLst/>
          </a:prstGeom>
          <a:noFill/>
        </p:spPr>
        <p:txBody>
          <a:bodyPr wrap="none" rtlCol="0">
            <a:spAutoFit/>
          </a:bodyPr>
          <a:lstStyle/>
          <a:p>
            <a:r>
              <a:rPr lang="en-GB" sz="4800" dirty="0">
                <a:solidFill>
                  <a:schemeClr val="bg1"/>
                </a:solidFill>
                <a:latin typeface="+mj-lt"/>
                <a:ea typeface="Calibri" panose="020F0502020204030204" pitchFamily="34" charset="0"/>
                <a:cs typeface="Calibri" panose="020F0502020204030204" pitchFamily="34" charset="0"/>
              </a:rPr>
              <a:t>Objectives</a:t>
            </a:r>
          </a:p>
        </p:txBody>
      </p:sp>
      <p:sp>
        <p:nvSpPr>
          <p:cNvPr id="2" name="TextBox 1"/>
          <p:cNvSpPr txBox="1"/>
          <p:nvPr/>
        </p:nvSpPr>
        <p:spPr>
          <a:xfrm>
            <a:off x="1631504" y="1628800"/>
            <a:ext cx="8820472" cy="3831818"/>
          </a:xfrm>
          <a:prstGeom prst="rect">
            <a:avLst/>
          </a:prstGeom>
          <a:noFill/>
        </p:spPr>
        <p:txBody>
          <a:bodyPr wrap="square" rtlCol="0">
            <a:spAutoFit/>
          </a:bodyPr>
          <a:lstStyle/>
          <a:p>
            <a:pPr>
              <a:spcAft>
                <a:spcPts val="1800"/>
              </a:spcAft>
            </a:pPr>
            <a:r>
              <a:rPr lang="en-GB" sz="2800" dirty="0">
                <a:solidFill>
                  <a:srgbClr val="F0F8FE"/>
                </a:solidFill>
              </a:rPr>
              <a:t>By the end of this course you will:</a:t>
            </a:r>
          </a:p>
          <a:p>
            <a:pPr marL="457200" indent="-457200">
              <a:spcAft>
                <a:spcPts val="1800"/>
              </a:spcAft>
              <a:buFont typeface="Arial" panose="020B0604020202020204" pitchFamily="34" charset="0"/>
              <a:buChar char="•"/>
            </a:pPr>
            <a:r>
              <a:rPr lang="en-GB" sz="2800" dirty="0">
                <a:solidFill>
                  <a:schemeClr val="bg1"/>
                </a:solidFill>
              </a:rPr>
              <a:t>Feel confident preparing for labs 4/4a, 5, 6/6a, 7/7a</a:t>
            </a:r>
          </a:p>
          <a:p>
            <a:pPr marL="457200" indent="-457200">
              <a:spcAft>
                <a:spcPts val="1800"/>
              </a:spcAft>
              <a:buFont typeface="Arial" panose="020B0604020202020204" pitchFamily="34" charset="0"/>
              <a:buChar char="•"/>
            </a:pPr>
            <a:r>
              <a:rPr lang="en-GB" sz="2800" dirty="0">
                <a:solidFill>
                  <a:schemeClr val="bg1"/>
                </a:solidFill>
              </a:rPr>
              <a:t>Feel confident carrying out labs 4/4a, 5, 6/6a, 7/7a</a:t>
            </a:r>
          </a:p>
          <a:p>
            <a:pPr marL="457200" indent="-457200">
              <a:spcAft>
                <a:spcPts val="1800"/>
              </a:spcAft>
              <a:buFont typeface="Arial" panose="020B0604020202020204" pitchFamily="34" charset="0"/>
              <a:buChar char="•"/>
            </a:pPr>
            <a:r>
              <a:rPr lang="en-GB" sz="2800" dirty="0">
                <a:solidFill>
                  <a:schemeClr val="bg1"/>
                </a:solidFill>
              </a:rPr>
              <a:t>Be aware of Health and Safety requirements</a:t>
            </a:r>
          </a:p>
          <a:p>
            <a:pPr marL="457200" indent="-457200">
              <a:spcAft>
                <a:spcPts val="1800"/>
              </a:spcAft>
              <a:buFont typeface="Arial" panose="020B0604020202020204" pitchFamily="34" charset="0"/>
              <a:buChar char="•"/>
            </a:pPr>
            <a:r>
              <a:rPr lang="en-GB" sz="2800" dirty="0">
                <a:solidFill>
                  <a:schemeClr val="bg1"/>
                </a:solidFill>
              </a:rPr>
              <a:t>Know where to access resources</a:t>
            </a:r>
          </a:p>
          <a:p>
            <a:pPr marL="457200" indent="-457200">
              <a:spcAft>
                <a:spcPts val="1800"/>
              </a:spcAft>
              <a:buFont typeface="Arial" panose="020B0604020202020204" pitchFamily="34" charset="0"/>
              <a:buChar char="•"/>
            </a:pPr>
            <a:r>
              <a:rPr lang="en-GB" sz="2800" dirty="0">
                <a:solidFill>
                  <a:schemeClr val="bg1"/>
                </a:solidFill>
              </a:rPr>
              <a:t>Know who to contact for support</a:t>
            </a:r>
          </a:p>
        </p:txBody>
      </p:sp>
      <p:grpSp>
        <p:nvGrpSpPr>
          <p:cNvPr id="5" name="Group 4">
            <a:extLst>
              <a:ext uri="{FF2B5EF4-FFF2-40B4-BE49-F238E27FC236}">
                <a16:creationId xmlns:a16="http://schemas.microsoft.com/office/drawing/2014/main" id="{E146E357-5C59-9C41-4A07-2F6A5E20345F}"/>
              </a:ext>
            </a:extLst>
          </p:cNvPr>
          <p:cNvGrpSpPr/>
          <p:nvPr/>
        </p:nvGrpSpPr>
        <p:grpSpPr>
          <a:xfrm>
            <a:off x="1714744" y="937195"/>
            <a:ext cx="3240000" cy="94217"/>
            <a:chOff x="1253158" y="1050894"/>
            <a:chExt cx="4853893" cy="73850"/>
          </a:xfrm>
        </p:grpSpPr>
        <p:cxnSp>
          <p:nvCxnSpPr>
            <p:cNvPr id="6" name="Straight Connector 5">
              <a:extLst>
                <a:ext uri="{FF2B5EF4-FFF2-40B4-BE49-F238E27FC236}">
                  <a16:creationId xmlns:a16="http://schemas.microsoft.com/office/drawing/2014/main" id="{D4111735-7212-81ED-8351-5F5DDCD3561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7BFE99-3694-F0D1-2223-C8E21BAF083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38F28BE2-9E96-6ABF-78CB-2097D8D82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604933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3D58-4B64-04F3-1D00-1A360A092471}"/>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F802AFEC-A645-7C2A-6B64-27EB82333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01792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153" y="2556922"/>
            <a:ext cx="2784737" cy="1569660"/>
          </a:xfrm>
          <a:prstGeom prst="rect">
            <a:avLst/>
          </a:prstGeom>
          <a:noFill/>
        </p:spPr>
        <p:txBody>
          <a:bodyPr wrap="none" lIns="91440" tIns="45720" rIns="91440" bIns="45720">
            <a:spAutoFit/>
          </a:bodyPr>
          <a:lstStyle/>
          <a:p>
            <a:pPr algn="ctr"/>
            <a:r>
              <a:rPr lang="en-US" sz="9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rPr>
              <a:t>PCR</a:t>
            </a:r>
          </a:p>
        </p:txBody>
      </p:sp>
      <p:sp>
        <p:nvSpPr>
          <p:cNvPr id="11" name="TextBox 10"/>
          <p:cNvSpPr txBox="1"/>
          <p:nvPr/>
        </p:nvSpPr>
        <p:spPr>
          <a:xfrm>
            <a:off x="2253308" y="1855714"/>
            <a:ext cx="2690160" cy="492443"/>
          </a:xfrm>
          <a:prstGeom prst="rect">
            <a:avLst/>
          </a:prstGeom>
          <a:solidFill>
            <a:schemeClr val="accent6">
              <a:lumMod val="75000"/>
            </a:schemeClr>
          </a:solidFill>
        </p:spPr>
        <p:txBody>
          <a:bodyPr wrap="none" rtlCol="0">
            <a:spAutoFit/>
          </a:bodyPr>
          <a:lstStyle/>
          <a:p>
            <a:r>
              <a:rPr lang="en-GB" sz="2600" dirty="0">
                <a:solidFill>
                  <a:schemeClr val="bg1"/>
                </a:solidFill>
              </a:rPr>
              <a:t>Detect mutations</a:t>
            </a:r>
          </a:p>
        </p:txBody>
      </p:sp>
      <p:sp>
        <p:nvSpPr>
          <p:cNvPr id="12" name="TextBox 11"/>
          <p:cNvSpPr txBox="1"/>
          <p:nvPr/>
        </p:nvSpPr>
        <p:spPr>
          <a:xfrm>
            <a:off x="7636089" y="5732533"/>
            <a:ext cx="2579552" cy="492443"/>
          </a:xfrm>
          <a:prstGeom prst="rect">
            <a:avLst/>
          </a:prstGeom>
          <a:solidFill>
            <a:schemeClr val="accent6">
              <a:lumMod val="75000"/>
            </a:schemeClr>
          </a:solidFill>
        </p:spPr>
        <p:txBody>
          <a:bodyPr wrap="none" rtlCol="0">
            <a:spAutoFit/>
          </a:bodyPr>
          <a:lstStyle/>
          <a:p>
            <a:r>
              <a:rPr lang="en-GB" sz="2600" dirty="0">
                <a:solidFill>
                  <a:schemeClr val="bg1"/>
                </a:solidFill>
              </a:rPr>
              <a:t>Paternity testing</a:t>
            </a:r>
          </a:p>
        </p:txBody>
      </p:sp>
      <p:sp>
        <p:nvSpPr>
          <p:cNvPr id="13" name="TextBox 12"/>
          <p:cNvSpPr txBox="1"/>
          <p:nvPr/>
        </p:nvSpPr>
        <p:spPr>
          <a:xfrm>
            <a:off x="4465500" y="6184131"/>
            <a:ext cx="2762295" cy="492443"/>
          </a:xfrm>
          <a:prstGeom prst="rect">
            <a:avLst/>
          </a:prstGeom>
          <a:solidFill>
            <a:schemeClr val="accent6">
              <a:lumMod val="75000"/>
            </a:schemeClr>
          </a:solidFill>
        </p:spPr>
        <p:txBody>
          <a:bodyPr wrap="none" rtlCol="0">
            <a:spAutoFit/>
          </a:bodyPr>
          <a:lstStyle/>
          <a:p>
            <a:r>
              <a:rPr lang="en-GB" sz="2600" dirty="0">
                <a:solidFill>
                  <a:schemeClr val="bg1"/>
                </a:solidFill>
              </a:rPr>
              <a:t>Forensic analysis</a:t>
            </a:r>
          </a:p>
        </p:txBody>
      </p:sp>
      <p:sp>
        <p:nvSpPr>
          <p:cNvPr id="14" name="TextBox 13"/>
          <p:cNvSpPr txBox="1"/>
          <p:nvPr/>
        </p:nvSpPr>
        <p:spPr>
          <a:xfrm>
            <a:off x="8202010" y="3427765"/>
            <a:ext cx="2042547" cy="492443"/>
          </a:xfrm>
          <a:prstGeom prst="rect">
            <a:avLst/>
          </a:prstGeom>
          <a:solidFill>
            <a:schemeClr val="accent6">
              <a:lumMod val="75000"/>
            </a:schemeClr>
          </a:solidFill>
        </p:spPr>
        <p:txBody>
          <a:bodyPr wrap="none" rtlCol="0">
            <a:spAutoFit/>
          </a:bodyPr>
          <a:lstStyle/>
          <a:p>
            <a:r>
              <a:rPr lang="en-GB" sz="2600" dirty="0">
                <a:solidFill>
                  <a:schemeClr val="bg1"/>
                </a:solidFill>
              </a:rPr>
              <a:t>Sequencing </a:t>
            </a:r>
          </a:p>
        </p:txBody>
      </p:sp>
      <p:sp>
        <p:nvSpPr>
          <p:cNvPr id="15" name="TextBox 14"/>
          <p:cNvSpPr txBox="1"/>
          <p:nvPr/>
        </p:nvSpPr>
        <p:spPr>
          <a:xfrm>
            <a:off x="6375545" y="4768676"/>
            <a:ext cx="3488455" cy="492443"/>
          </a:xfrm>
          <a:prstGeom prst="rect">
            <a:avLst/>
          </a:prstGeom>
          <a:solidFill>
            <a:schemeClr val="accent6">
              <a:lumMod val="75000"/>
            </a:schemeClr>
          </a:solidFill>
        </p:spPr>
        <p:txBody>
          <a:bodyPr wrap="none" rtlCol="0">
            <a:spAutoFit/>
          </a:bodyPr>
          <a:lstStyle/>
          <a:p>
            <a:r>
              <a:rPr lang="en-GB" sz="2600" dirty="0">
                <a:solidFill>
                  <a:schemeClr val="bg1"/>
                </a:solidFill>
              </a:rPr>
              <a:t>Phylogenetic research</a:t>
            </a:r>
          </a:p>
        </p:txBody>
      </p:sp>
      <p:sp>
        <p:nvSpPr>
          <p:cNvPr id="16" name="TextBox 15"/>
          <p:cNvSpPr txBox="1"/>
          <p:nvPr/>
        </p:nvSpPr>
        <p:spPr>
          <a:xfrm>
            <a:off x="5388489" y="1347297"/>
            <a:ext cx="2265364" cy="492443"/>
          </a:xfrm>
          <a:prstGeom prst="rect">
            <a:avLst/>
          </a:prstGeom>
          <a:solidFill>
            <a:schemeClr val="accent6">
              <a:lumMod val="75000"/>
            </a:schemeClr>
          </a:solidFill>
        </p:spPr>
        <p:txBody>
          <a:bodyPr wrap="none" rtlCol="0">
            <a:spAutoFit/>
          </a:bodyPr>
          <a:lstStyle/>
          <a:p>
            <a:r>
              <a:rPr lang="en-GB" sz="2600" dirty="0">
                <a:solidFill>
                  <a:schemeClr val="bg1"/>
                </a:solidFill>
              </a:rPr>
              <a:t>Gene function</a:t>
            </a:r>
          </a:p>
        </p:txBody>
      </p:sp>
      <p:sp>
        <p:nvSpPr>
          <p:cNvPr id="17" name="TextBox 16"/>
          <p:cNvSpPr txBox="1"/>
          <p:nvPr/>
        </p:nvSpPr>
        <p:spPr>
          <a:xfrm>
            <a:off x="7996247" y="2094398"/>
            <a:ext cx="2411238" cy="492443"/>
          </a:xfrm>
          <a:prstGeom prst="rect">
            <a:avLst/>
          </a:prstGeom>
          <a:solidFill>
            <a:schemeClr val="accent6">
              <a:lumMod val="75000"/>
            </a:schemeClr>
          </a:solidFill>
        </p:spPr>
        <p:txBody>
          <a:bodyPr wrap="none" rtlCol="0">
            <a:spAutoFit/>
          </a:bodyPr>
          <a:lstStyle/>
          <a:p>
            <a:r>
              <a:rPr lang="en-GB" sz="2600" dirty="0">
                <a:solidFill>
                  <a:schemeClr val="bg1"/>
                </a:solidFill>
              </a:rPr>
              <a:t>Recombination</a:t>
            </a:r>
          </a:p>
        </p:txBody>
      </p:sp>
      <p:sp>
        <p:nvSpPr>
          <p:cNvPr id="18" name="TextBox 17"/>
          <p:cNvSpPr txBox="1"/>
          <p:nvPr/>
        </p:nvSpPr>
        <p:spPr>
          <a:xfrm>
            <a:off x="1844816" y="3007152"/>
            <a:ext cx="2766731" cy="1292662"/>
          </a:xfrm>
          <a:prstGeom prst="rect">
            <a:avLst/>
          </a:prstGeom>
          <a:solidFill>
            <a:schemeClr val="accent6">
              <a:lumMod val="75000"/>
            </a:schemeClr>
          </a:solidFill>
        </p:spPr>
        <p:txBody>
          <a:bodyPr wrap="square" rtlCol="0">
            <a:spAutoFit/>
          </a:bodyPr>
          <a:lstStyle/>
          <a:p>
            <a:pPr algn="ctr"/>
            <a:r>
              <a:rPr lang="en-GB" sz="2600" dirty="0">
                <a:solidFill>
                  <a:schemeClr val="bg1"/>
                </a:solidFill>
              </a:rPr>
              <a:t>Diagnosis of hereditary disease</a:t>
            </a:r>
          </a:p>
        </p:txBody>
      </p:sp>
      <p:sp>
        <p:nvSpPr>
          <p:cNvPr id="19" name="TextBox 18"/>
          <p:cNvSpPr txBox="1"/>
          <p:nvPr/>
        </p:nvSpPr>
        <p:spPr>
          <a:xfrm>
            <a:off x="1842873" y="4568621"/>
            <a:ext cx="2622627" cy="1292662"/>
          </a:xfrm>
          <a:prstGeom prst="rect">
            <a:avLst/>
          </a:prstGeom>
          <a:solidFill>
            <a:schemeClr val="accent6">
              <a:lumMod val="75000"/>
            </a:schemeClr>
          </a:solidFill>
        </p:spPr>
        <p:txBody>
          <a:bodyPr wrap="square" rtlCol="0">
            <a:spAutoFit/>
          </a:bodyPr>
          <a:lstStyle/>
          <a:p>
            <a:pPr algn="ctr"/>
            <a:r>
              <a:rPr lang="en-GB" sz="2600" dirty="0">
                <a:solidFill>
                  <a:schemeClr val="bg1"/>
                </a:solidFill>
              </a:rPr>
              <a:t>Diagnosis of infectious disease</a:t>
            </a:r>
          </a:p>
        </p:txBody>
      </p:sp>
      <p:sp>
        <p:nvSpPr>
          <p:cNvPr id="3" name="TextBox 2">
            <a:extLst>
              <a:ext uri="{FF2B5EF4-FFF2-40B4-BE49-F238E27FC236}">
                <a16:creationId xmlns:a16="http://schemas.microsoft.com/office/drawing/2014/main" id="{5E9CFF65-B1AA-D703-AA5A-B31CBD14F6FC}"/>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35100D26-2F5A-DFBB-D573-FDE258004E13}"/>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EE3CA755-83CA-BFCE-F5E3-39CC811136B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95457D-F95F-8AE4-3F4A-CFA28430FCC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4B675734-82BD-0122-007C-A05F6445D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924125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2C9A0B-8B0A-09B6-CCD0-E0DBE4E15DD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6" name="Group 5">
            <a:extLst>
              <a:ext uri="{FF2B5EF4-FFF2-40B4-BE49-F238E27FC236}">
                <a16:creationId xmlns:a16="http://schemas.microsoft.com/office/drawing/2014/main" id="{26D328A6-2D88-0FB9-CD4A-5B45B9BDE7E8}"/>
              </a:ext>
            </a:extLst>
          </p:cNvPr>
          <p:cNvGrpSpPr/>
          <p:nvPr/>
        </p:nvGrpSpPr>
        <p:grpSpPr>
          <a:xfrm>
            <a:off x="1714744" y="937195"/>
            <a:ext cx="3240000" cy="94217"/>
            <a:chOff x="1253158" y="1050894"/>
            <a:chExt cx="4853893" cy="73850"/>
          </a:xfrm>
        </p:grpSpPr>
        <p:cxnSp>
          <p:nvCxnSpPr>
            <p:cNvPr id="7" name="Straight Connector 6">
              <a:extLst>
                <a:ext uri="{FF2B5EF4-FFF2-40B4-BE49-F238E27FC236}">
                  <a16:creationId xmlns:a16="http://schemas.microsoft.com/office/drawing/2014/main" id="{5017F855-9C26-4771-B4BC-AD5BDEA0C7C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C872ED-C37D-2F6D-6086-D3DD793E1B2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A242C6A4-1243-D51A-39D1-23DDF2476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pic>
        <p:nvPicPr>
          <p:cNvPr id="2" name="Content Placeholder 4">
            <a:extLst>
              <a:ext uri="{FF2B5EF4-FFF2-40B4-BE49-F238E27FC236}">
                <a16:creationId xmlns:a16="http://schemas.microsoft.com/office/drawing/2014/main" id="{DA5D37F7-822D-D18D-E546-A93E68DD6B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42" r="20273"/>
          <a:stretch/>
        </p:blipFill>
        <p:spPr>
          <a:xfrm rot="10800000">
            <a:off x="4244085" y="1392201"/>
            <a:ext cx="5732428" cy="5008128"/>
          </a:xfrm>
          <a:prstGeom prst="rect">
            <a:avLst/>
          </a:prstGeom>
        </p:spPr>
      </p:pic>
      <p:sp>
        <p:nvSpPr>
          <p:cNvPr id="3" name="Rectangle 2">
            <a:extLst>
              <a:ext uri="{FF2B5EF4-FFF2-40B4-BE49-F238E27FC236}">
                <a16:creationId xmlns:a16="http://schemas.microsoft.com/office/drawing/2014/main" id="{D836F66D-9616-7BC3-1D29-86B4F1821C30}"/>
              </a:ext>
            </a:extLst>
          </p:cNvPr>
          <p:cNvSpPr/>
          <p:nvPr/>
        </p:nvSpPr>
        <p:spPr>
          <a:xfrm rot="19747948">
            <a:off x="227498" y="2795432"/>
            <a:ext cx="7365606" cy="646331"/>
          </a:xfrm>
          <a:prstGeom prst="rect">
            <a:avLst/>
          </a:prstGeom>
          <a:noFill/>
        </p:spPr>
        <p:txBody>
          <a:bodyPr wrap="none" lIns="91440" tIns="45720" rIns="91440" bIns="45720">
            <a:spAutoFit/>
          </a:bodyPr>
          <a:lstStyle/>
          <a:p>
            <a:pPr algn="ctr"/>
            <a:r>
              <a:rPr lang="en-US" sz="3600" b="1" dirty="0">
                <a:ln w="12700" cmpd="sng">
                  <a:solidFill>
                    <a:schemeClr val="tx1"/>
                  </a:solidFill>
                  <a:prstDash val="solid"/>
                </a:ln>
                <a:solidFill>
                  <a:srgbClr val="FFC000"/>
                </a:solidFill>
              </a:rPr>
              <a:t>ONLINE FOLLOW-UP - RESULTS</a:t>
            </a:r>
          </a:p>
        </p:txBody>
      </p:sp>
      <p:sp>
        <p:nvSpPr>
          <p:cNvPr id="4" name="TextBox 3">
            <a:extLst>
              <a:ext uri="{FF2B5EF4-FFF2-40B4-BE49-F238E27FC236}">
                <a16:creationId xmlns:a16="http://schemas.microsoft.com/office/drawing/2014/main" id="{CEA7D9BB-AB3A-4DCC-F11B-2FDC58A47752}"/>
              </a:ext>
            </a:extLst>
          </p:cNvPr>
          <p:cNvSpPr txBox="1"/>
          <p:nvPr/>
        </p:nvSpPr>
        <p:spPr>
          <a:xfrm>
            <a:off x="1631504" y="120730"/>
            <a:ext cx="2651688"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Lab 6/6a ’</a:t>
            </a:r>
          </a:p>
        </p:txBody>
      </p:sp>
    </p:spTree>
    <p:extLst>
      <p:ext uri="{BB962C8B-B14F-4D97-AF65-F5344CB8AC3E}">
        <p14:creationId xmlns:p14="http://schemas.microsoft.com/office/powerpoint/2010/main" val="1813469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8E61B0-6E91-2EE0-DE39-46868416591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2" name="TextBox 1"/>
          <p:cNvSpPr txBox="1"/>
          <p:nvPr/>
        </p:nvSpPr>
        <p:spPr>
          <a:xfrm>
            <a:off x="1631504" y="120730"/>
            <a:ext cx="6114174" cy="830997"/>
          </a:xfrm>
          <a:prstGeom prst="rect">
            <a:avLst/>
          </a:prstGeom>
          <a:noFill/>
        </p:spPr>
        <p:txBody>
          <a:bodyPr wrap="none" rtlCol="0">
            <a:spAutoFit/>
          </a:bodyPr>
          <a:lstStyle/>
          <a:p>
            <a:pPr>
              <a:defRPr/>
            </a:pPr>
            <a:r>
              <a:rPr lang="en-GB" sz="4800" dirty="0">
                <a:solidFill>
                  <a:schemeClr val="bg1"/>
                </a:solidFill>
                <a:latin typeface="+mj-lt"/>
              </a:rPr>
              <a:t>Lab 4/7 – Finding ‘</a:t>
            </a:r>
            <a:r>
              <a:rPr lang="en-GB" sz="4800" dirty="0" err="1">
                <a:solidFill>
                  <a:schemeClr val="bg1"/>
                </a:solidFill>
                <a:latin typeface="+mj-lt"/>
              </a:rPr>
              <a:t>rfp</a:t>
            </a:r>
            <a:r>
              <a:rPr lang="en-GB" sz="4800" dirty="0">
                <a:solidFill>
                  <a:schemeClr val="bg1"/>
                </a:solidFill>
                <a:latin typeface="+mj-lt"/>
              </a:rPr>
              <a:t>’</a:t>
            </a:r>
          </a:p>
        </p:txBody>
      </p:sp>
      <p:grpSp>
        <p:nvGrpSpPr>
          <p:cNvPr id="5" name="Group 21">
            <a:extLst>
              <a:ext uri="{FF2B5EF4-FFF2-40B4-BE49-F238E27FC236}">
                <a16:creationId xmlns:a16="http://schemas.microsoft.com/office/drawing/2014/main" id="{1ECE61A6-F580-409C-857A-E1A6753FDFA4}"/>
              </a:ext>
            </a:extLst>
          </p:cNvPr>
          <p:cNvGrpSpPr/>
          <p:nvPr/>
        </p:nvGrpSpPr>
        <p:grpSpPr>
          <a:xfrm rot="16200000">
            <a:off x="3441963" y="1550622"/>
            <a:ext cx="5363826" cy="4975685"/>
            <a:chOff x="1400438" y="1607678"/>
            <a:chExt cx="5363826" cy="4975685"/>
          </a:xfrm>
        </p:grpSpPr>
        <p:pic>
          <p:nvPicPr>
            <p:cNvPr id="23" name="Content Placeholder 5">
              <a:extLst>
                <a:ext uri="{FF2B5EF4-FFF2-40B4-BE49-F238E27FC236}">
                  <a16:creationId xmlns:a16="http://schemas.microsoft.com/office/drawing/2014/main" id="{F847EE7A-5C2C-4B74-970B-61D9DABB2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72" t="18382" r="21501" b="18382"/>
            <a:stretch/>
          </p:blipFill>
          <p:spPr>
            <a:xfrm>
              <a:off x="1400438" y="1607678"/>
              <a:ext cx="5363826" cy="4975685"/>
            </a:xfrm>
            <a:prstGeom prst="rect">
              <a:avLst/>
            </a:prstGeom>
          </p:spPr>
        </p:pic>
        <p:sp>
          <p:nvSpPr>
            <p:cNvPr id="24" name="TextBox 23">
              <a:extLst>
                <a:ext uri="{FF2B5EF4-FFF2-40B4-BE49-F238E27FC236}">
                  <a16:creationId xmlns:a16="http://schemas.microsoft.com/office/drawing/2014/main" id="{D5BDC11B-69B3-4EFE-93B5-F8B56A35694B}"/>
                </a:ext>
              </a:extLst>
            </p:cNvPr>
            <p:cNvSpPr txBox="1"/>
            <p:nvPr/>
          </p:nvSpPr>
          <p:spPr>
            <a:xfrm>
              <a:off x="5692921" y="5320401"/>
              <a:ext cx="762226" cy="400110"/>
            </a:xfrm>
            <a:prstGeom prst="rect">
              <a:avLst/>
            </a:prstGeom>
            <a:noFill/>
          </p:spPr>
          <p:txBody>
            <a:bodyPr wrap="square" rtlCol="0">
              <a:spAutoFit/>
            </a:bodyPr>
            <a:lstStyle/>
            <a:p>
              <a:pPr>
                <a:defRPr/>
              </a:pPr>
              <a:r>
                <a:rPr lang="en-US" sz="2000" dirty="0">
                  <a:solidFill>
                    <a:srgbClr val="FFFF00"/>
                  </a:solidFill>
                  <a:latin typeface="Calibri"/>
                </a:rPr>
                <a:t>1 kb </a:t>
              </a:r>
            </a:p>
          </p:txBody>
        </p:sp>
      </p:grpSp>
      <p:sp>
        <p:nvSpPr>
          <p:cNvPr id="7" name="TextBox 6">
            <a:extLst>
              <a:ext uri="{FF2B5EF4-FFF2-40B4-BE49-F238E27FC236}">
                <a16:creationId xmlns:a16="http://schemas.microsoft.com/office/drawing/2014/main" id="{A53D0576-8DC0-C06D-5557-CFB669D45EC1}"/>
              </a:ext>
            </a:extLst>
          </p:cNvPr>
          <p:cNvSpPr txBox="1"/>
          <p:nvPr/>
        </p:nvSpPr>
        <p:spPr>
          <a:xfrm rot="16200000">
            <a:off x="4709273" y="1831366"/>
            <a:ext cx="923600" cy="369332"/>
          </a:xfrm>
          <a:prstGeom prst="rect">
            <a:avLst/>
          </a:prstGeom>
          <a:noFill/>
        </p:spPr>
        <p:txBody>
          <a:bodyPr wrap="square">
            <a:spAutoFit/>
          </a:bodyPr>
          <a:lstStyle/>
          <a:p>
            <a:pPr>
              <a:defRPr/>
            </a:pPr>
            <a:r>
              <a:rPr lang="en-US" dirty="0">
                <a:solidFill>
                  <a:srgbClr val="FFFF00"/>
                </a:solidFill>
                <a:latin typeface="Calibri"/>
              </a:rPr>
              <a:t>Red</a:t>
            </a:r>
          </a:p>
        </p:txBody>
      </p:sp>
      <p:sp>
        <p:nvSpPr>
          <p:cNvPr id="9" name="TextBox 8">
            <a:extLst>
              <a:ext uri="{FF2B5EF4-FFF2-40B4-BE49-F238E27FC236}">
                <a16:creationId xmlns:a16="http://schemas.microsoft.com/office/drawing/2014/main" id="{51AB505E-B949-4458-A845-918900BB405D}"/>
              </a:ext>
            </a:extLst>
          </p:cNvPr>
          <p:cNvSpPr txBox="1"/>
          <p:nvPr/>
        </p:nvSpPr>
        <p:spPr>
          <a:xfrm rot="16200000">
            <a:off x="5141545" y="1831366"/>
            <a:ext cx="855134" cy="369332"/>
          </a:xfrm>
          <a:prstGeom prst="rect">
            <a:avLst/>
          </a:prstGeom>
          <a:noFill/>
        </p:spPr>
        <p:txBody>
          <a:bodyPr wrap="square">
            <a:spAutoFit/>
          </a:bodyPr>
          <a:lstStyle/>
          <a:p>
            <a:pPr>
              <a:defRPr/>
            </a:pPr>
            <a:r>
              <a:rPr lang="en-US" dirty="0">
                <a:solidFill>
                  <a:srgbClr val="FFFF00"/>
                </a:solidFill>
                <a:latin typeface="Calibri"/>
              </a:rPr>
              <a:t>White</a:t>
            </a:r>
          </a:p>
        </p:txBody>
      </p:sp>
      <p:sp>
        <p:nvSpPr>
          <p:cNvPr id="11" name="TextBox 10">
            <a:extLst>
              <a:ext uri="{FF2B5EF4-FFF2-40B4-BE49-F238E27FC236}">
                <a16:creationId xmlns:a16="http://schemas.microsoft.com/office/drawing/2014/main" id="{92615913-9DCA-A4E1-DA82-97D90A5B2715}"/>
              </a:ext>
            </a:extLst>
          </p:cNvPr>
          <p:cNvSpPr txBox="1"/>
          <p:nvPr/>
        </p:nvSpPr>
        <p:spPr>
          <a:xfrm rot="16200000">
            <a:off x="5463725" y="1742876"/>
            <a:ext cx="1018430" cy="369332"/>
          </a:xfrm>
          <a:prstGeom prst="rect">
            <a:avLst/>
          </a:prstGeom>
          <a:noFill/>
        </p:spPr>
        <p:txBody>
          <a:bodyPr wrap="square">
            <a:spAutoFit/>
          </a:bodyPr>
          <a:lstStyle/>
          <a:p>
            <a:pPr>
              <a:defRPr/>
            </a:pPr>
            <a:r>
              <a:rPr lang="en-US" dirty="0">
                <a:solidFill>
                  <a:srgbClr val="FFFF00"/>
                </a:solidFill>
                <a:latin typeface="Calibri"/>
              </a:rPr>
              <a:t>Ligation</a:t>
            </a:r>
          </a:p>
        </p:txBody>
      </p:sp>
      <p:sp>
        <p:nvSpPr>
          <p:cNvPr id="13" name="TextBox 12">
            <a:extLst>
              <a:ext uri="{FF2B5EF4-FFF2-40B4-BE49-F238E27FC236}">
                <a16:creationId xmlns:a16="http://schemas.microsoft.com/office/drawing/2014/main" id="{5EB57252-45FB-6DF4-C03C-6FA0393F706B}"/>
              </a:ext>
            </a:extLst>
          </p:cNvPr>
          <p:cNvSpPr txBox="1"/>
          <p:nvPr/>
        </p:nvSpPr>
        <p:spPr>
          <a:xfrm rot="16200000">
            <a:off x="5812795" y="1710387"/>
            <a:ext cx="1116371" cy="369332"/>
          </a:xfrm>
          <a:prstGeom prst="rect">
            <a:avLst/>
          </a:prstGeom>
          <a:noFill/>
        </p:spPr>
        <p:txBody>
          <a:bodyPr wrap="square">
            <a:spAutoFit/>
          </a:bodyPr>
          <a:lstStyle/>
          <a:p>
            <a:pPr>
              <a:defRPr/>
            </a:pPr>
            <a:r>
              <a:rPr lang="en-US" dirty="0">
                <a:solidFill>
                  <a:srgbClr val="FFFF00"/>
                </a:solidFill>
                <a:latin typeface="Calibri"/>
              </a:rPr>
              <a:t>R-plasmid</a:t>
            </a:r>
          </a:p>
        </p:txBody>
      </p:sp>
      <p:sp>
        <p:nvSpPr>
          <p:cNvPr id="15" name="TextBox 14">
            <a:extLst>
              <a:ext uri="{FF2B5EF4-FFF2-40B4-BE49-F238E27FC236}">
                <a16:creationId xmlns:a16="http://schemas.microsoft.com/office/drawing/2014/main" id="{A2235408-224F-AF18-C6E4-EB3A75163C11}"/>
              </a:ext>
            </a:extLst>
          </p:cNvPr>
          <p:cNvSpPr txBox="1"/>
          <p:nvPr/>
        </p:nvSpPr>
        <p:spPr>
          <a:xfrm rot="16200000">
            <a:off x="6143824" y="1643383"/>
            <a:ext cx="1211201" cy="369332"/>
          </a:xfrm>
          <a:prstGeom prst="rect">
            <a:avLst/>
          </a:prstGeom>
          <a:noFill/>
        </p:spPr>
        <p:txBody>
          <a:bodyPr wrap="square">
            <a:spAutoFit/>
          </a:bodyPr>
          <a:lstStyle/>
          <a:p>
            <a:pPr>
              <a:defRPr/>
            </a:pPr>
            <a:r>
              <a:rPr lang="en-US" dirty="0">
                <a:solidFill>
                  <a:srgbClr val="FFFF00"/>
                </a:solidFill>
                <a:latin typeface="Calibri"/>
              </a:rPr>
              <a:t>A-plasmid</a:t>
            </a:r>
            <a:endParaRPr lang="en-GB" dirty="0">
              <a:solidFill>
                <a:prstClr val="black"/>
              </a:solidFill>
              <a:latin typeface="Calibri"/>
            </a:endParaRPr>
          </a:p>
        </p:txBody>
      </p:sp>
      <p:sp>
        <p:nvSpPr>
          <p:cNvPr id="17" name="TextBox 16">
            <a:extLst>
              <a:ext uri="{FF2B5EF4-FFF2-40B4-BE49-F238E27FC236}">
                <a16:creationId xmlns:a16="http://schemas.microsoft.com/office/drawing/2014/main" id="{332A3221-3756-5BD8-8F86-0F74C38FAF88}"/>
              </a:ext>
            </a:extLst>
          </p:cNvPr>
          <p:cNvSpPr txBox="1"/>
          <p:nvPr/>
        </p:nvSpPr>
        <p:spPr>
          <a:xfrm rot="16200000">
            <a:off x="6717086" y="1806021"/>
            <a:ext cx="874414" cy="369332"/>
          </a:xfrm>
          <a:prstGeom prst="rect">
            <a:avLst/>
          </a:prstGeom>
          <a:noFill/>
        </p:spPr>
        <p:txBody>
          <a:bodyPr wrap="square">
            <a:spAutoFit/>
          </a:bodyPr>
          <a:lstStyle/>
          <a:p>
            <a:pPr>
              <a:defRPr/>
            </a:pPr>
            <a:r>
              <a:rPr lang="en-US" dirty="0">
                <a:solidFill>
                  <a:srgbClr val="FFFF00"/>
                </a:solidFill>
                <a:latin typeface="Calibri"/>
              </a:rPr>
              <a:t>Water</a:t>
            </a:r>
          </a:p>
        </p:txBody>
      </p:sp>
      <p:grpSp>
        <p:nvGrpSpPr>
          <p:cNvPr id="8" name="Group 7">
            <a:extLst>
              <a:ext uri="{FF2B5EF4-FFF2-40B4-BE49-F238E27FC236}">
                <a16:creationId xmlns:a16="http://schemas.microsoft.com/office/drawing/2014/main" id="{CBFBC679-2108-AAA0-215A-FCF138A99CA1}"/>
              </a:ext>
            </a:extLst>
          </p:cNvPr>
          <p:cNvGrpSpPr/>
          <p:nvPr/>
        </p:nvGrpSpPr>
        <p:grpSpPr>
          <a:xfrm>
            <a:off x="1714744" y="937195"/>
            <a:ext cx="6120000" cy="94217"/>
            <a:chOff x="1253158" y="1050894"/>
            <a:chExt cx="4853893" cy="73850"/>
          </a:xfrm>
        </p:grpSpPr>
        <p:cxnSp>
          <p:nvCxnSpPr>
            <p:cNvPr id="10" name="Straight Connector 9">
              <a:extLst>
                <a:ext uri="{FF2B5EF4-FFF2-40B4-BE49-F238E27FC236}">
                  <a16:creationId xmlns:a16="http://schemas.microsoft.com/office/drawing/2014/main" id="{6514C56D-8968-4C4D-F1D5-C135CA75254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0E0A9-F948-3ECB-5DBB-007CC85CE49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B29C3DC7-95C4-A014-11FE-EC458E6C4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7168299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6FA2BC-B8AD-D7B3-D318-EF79796D2FCD}"/>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6" name="Rectangle 15"/>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20000"/>
                  <a:lumOff val="80000"/>
                </a:schemeClr>
              </a:solidFill>
            </a:endParaRPr>
          </a:p>
        </p:txBody>
      </p:sp>
      <p:sp>
        <p:nvSpPr>
          <p:cNvPr id="18" name="Rectangle 17"/>
          <p:cNvSpPr/>
          <p:nvPr/>
        </p:nvSpPr>
        <p:spPr>
          <a:xfrm>
            <a:off x="3743430"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0" name="Rectangle 19"/>
          <p:cNvSpPr/>
          <p:nvPr/>
        </p:nvSpPr>
        <p:spPr>
          <a:xfrm>
            <a:off x="2162909"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1" name="Rectangle 20"/>
          <p:cNvSpPr/>
          <p:nvPr/>
        </p:nvSpPr>
        <p:spPr>
          <a:xfrm>
            <a:off x="2427243"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2" name="Rectangle 21"/>
          <p:cNvSpPr/>
          <p:nvPr/>
        </p:nvSpPr>
        <p:spPr>
          <a:xfrm>
            <a:off x="2691577"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3" name="Rectangle 22"/>
          <p:cNvSpPr/>
          <p:nvPr/>
        </p:nvSpPr>
        <p:spPr>
          <a:xfrm>
            <a:off x="2955911"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4" name="Rectangle 23"/>
          <p:cNvSpPr/>
          <p:nvPr/>
        </p:nvSpPr>
        <p:spPr>
          <a:xfrm>
            <a:off x="3220245"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5" name="Rectangle 24"/>
          <p:cNvSpPr/>
          <p:nvPr/>
        </p:nvSpPr>
        <p:spPr>
          <a:xfrm>
            <a:off x="3484579"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grpSp>
        <p:nvGrpSpPr>
          <p:cNvPr id="43" name="Group 42"/>
          <p:cNvGrpSpPr/>
          <p:nvPr/>
        </p:nvGrpSpPr>
        <p:grpSpPr>
          <a:xfrm>
            <a:off x="3719737" y="3789040"/>
            <a:ext cx="174725" cy="2736304"/>
            <a:chOff x="3995936" y="3212976"/>
            <a:chExt cx="174725" cy="2736304"/>
          </a:xfrm>
        </p:grpSpPr>
        <p:cxnSp>
          <p:nvCxnSpPr>
            <p:cNvPr id="33" name="Straight Connector 3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166570" y="3789040"/>
            <a:ext cx="174725" cy="2736304"/>
            <a:chOff x="3995936" y="3212976"/>
            <a:chExt cx="174725" cy="2736304"/>
          </a:xfrm>
        </p:grpSpPr>
        <p:cxnSp>
          <p:nvCxnSpPr>
            <p:cNvPr id="45" name="Straight Connector 4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958658" y="3789040"/>
            <a:ext cx="174725" cy="2736304"/>
            <a:chOff x="3995936" y="3212976"/>
            <a:chExt cx="174725" cy="2736304"/>
          </a:xfrm>
        </p:grpSpPr>
        <p:cxnSp>
          <p:nvCxnSpPr>
            <p:cNvPr id="56" name="Straight Connector 55"/>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81" name="TextBox 8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82" name="TextBox 8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83" name="TextBox 8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84" name="TextBox 8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85" name="TextBox 8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86" name="TextBox 8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115" name="TextBox 114"/>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116" name="TextBox 115"/>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117" name="TextBox 116"/>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118" name="TextBox 117"/>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119" name="TextBox 118"/>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120" name="TextBox 119"/>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121" name="TextBox 120"/>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122" name="TextBox 121"/>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123" name="TextBox 122"/>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124" name="TextBox 123"/>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146" name="TextBox 145"/>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147" name="TextBox 146"/>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148" name="TextBox 147"/>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149" name="TextBox 148"/>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150" name="TextBox 149"/>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151" name="TextBox 150"/>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152" name="TextBox 151"/>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153" name="TextBox 152"/>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154" name="TextBox 153"/>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155" name="TextBox 154"/>
          <p:cNvSpPr txBox="1"/>
          <p:nvPr/>
        </p:nvSpPr>
        <p:spPr>
          <a:xfrm>
            <a:off x="4025920" y="3938904"/>
            <a:ext cx="360996" cy="246221"/>
          </a:xfrm>
          <a:prstGeom prst="rect">
            <a:avLst/>
          </a:prstGeom>
          <a:noFill/>
        </p:spPr>
        <p:txBody>
          <a:bodyPr wrap="none" rtlCol="0">
            <a:spAutoFit/>
          </a:bodyPr>
          <a:lstStyle/>
          <a:p>
            <a:r>
              <a:rPr lang="en-GB" sz="1000" dirty="0"/>
              <a:t>5.0</a:t>
            </a:r>
          </a:p>
        </p:txBody>
      </p:sp>
      <p:sp>
        <p:nvSpPr>
          <p:cNvPr id="137" name="TextBox 136"/>
          <p:cNvSpPr txBox="1"/>
          <p:nvPr/>
        </p:nvSpPr>
        <p:spPr>
          <a:xfrm>
            <a:off x="1631505" y="188641"/>
            <a:ext cx="3506088" cy="830997"/>
          </a:xfrm>
          <a:prstGeom prst="rect">
            <a:avLst/>
          </a:prstGeom>
          <a:noFill/>
        </p:spPr>
        <p:txBody>
          <a:bodyPr wrap="none" rtlCol="0">
            <a:spAutoFit/>
          </a:bodyPr>
          <a:lstStyle/>
          <a:p>
            <a:r>
              <a:rPr lang="en-GB" sz="4800" dirty="0">
                <a:solidFill>
                  <a:schemeClr val="bg1"/>
                </a:solidFill>
                <a:latin typeface="+mj-lt"/>
              </a:rPr>
              <a:t>PCR: lab 4a</a:t>
            </a:r>
          </a:p>
        </p:txBody>
      </p:sp>
      <p:pic>
        <p:nvPicPr>
          <p:cNvPr id="1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3" y="1427598"/>
            <a:ext cx="2657617" cy="25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1" y="4107396"/>
            <a:ext cx="5461487" cy="155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54601" y="2476604"/>
            <a:ext cx="2559326" cy="1528461"/>
            <a:chOff x="930601" y="2476603"/>
            <a:chExt cx="2559326" cy="1528461"/>
          </a:xfrm>
        </p:grpSpPr>
        <p:cxnSp>
          <p:nvCxnSpPr>
            <p:cNvPr id="69" name="Straight Connector 68"/>
            <p:cNvCxnSpPr/>
            <p:nvPr/>
          </p:nvCxnSpPr>
          <p:spPr>
            <a:xfrm>
              <a:off x="930601"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1023582" y="2476603"/>
              <a:ext cx="2466345" cy="146760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11924" y="4121625"/>
            <a:ext cx="2241776" cy="153657"/>
            <a:chOff x="1187924" y="4121624"/>
            <a:chExt cx="2241776" cy="153657"/>
          </a:xfrm>
        </p:grpSpPr>
        <p:cxnSp>
          <p:nvCxnSpPr>
            <p:cNvPr id="71" name="Straight Connector 70"/>
            <p:cNvCxnSpPr/>
            <p:nvPr/>
          </p:nvCxnSpPr>
          <p:spPr>
            <a:xfrm>
              <a:off x="1187924"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1351128" y="4121624"/>
              <a:ext cx="2078572" cy="153657"/>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711924" y="5165928"/>
            <a:ext cx="2251532" cy="711345"/>
            <a:chOff x="1187924" y="5165927"/>
            <a:chExt cx="2251532" cy="711345"/>
          </a:xfrm>
        </p:grpSpPr>
        <p:cxnSp>
          <p:nvCxnSpPr>
            <p:cNvPr id="72" name="Straight Connector 71"/>
            <p:cNvCxnSpPr/>
            <p:nvPr/>
          </p:nvCxnSpPr>
          <p:spPr>
            <a:xfrm>
              <a:off x="1187924"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1269242" y="5165927"/>
              <a:ext cx="2170214" cy="67531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1569C5A0-05A2-8813-C99D-F7A6DFE03322}"/>
              </a:ext>
            </a:extLst>
          </p:cNvPr>
          <p:cNvGrpSpPr/>
          <p:nvPr/>
        </p:nvGrpSpPr>
        <p:grpSpPr>
          <a:xfrm>
            <a:off x="1714744" y="937195"/>
            <a:ext cx="3600000" cy="94217"/>
            <a:chOff x="1253158" y="1050894"/>
            <a:chExt cx="4853893" cy="73850"/>
          </a:xfrm>
        </p:grpSpPr>
        <p:cxnSp>
          <p:nvCxnSpPr>
            <p:cNvPr id="7" name="Straight Connector 6">
              <a:extLst>
                <a:ext uri="{FF2B5EF4-FFF2-40B4-BE49-F238E27FC236}">
                  <a16:creationId xmlns:a16="http://schemas.microsoft.com/office/drawing/2014/main" id="{9DCCBE94-9A3C-026C-F7E1-DED9199E934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91D779-8C69-5330-0777-FF2DB3F67D4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AC5838E-821B-F253-D7FF-1DE938B0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7150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18AF50-E636-FA4A-62F4-BB07497031DB}"/>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5" name="Group 4">
            <a:extLst>
              <a:ext uri="{FF2B5EF4-FFF2-40B4-BE49-F238E27FC236}">
                <a16:creationId xmlns:a16="http://schemas.microsoft.com/office/drawing/2014/main" id="{9BECE23C-C77A-F7CD-7960-A2D52A0809AF}"/>
              </a:ext>
            </a:extLst>
          </p:cNvPr>
          <p:cNvGrpSpPr/>
          <p:nvPr/>
        </p:nvGrpSpPr>
        <p:grpSpPr>
          <a:xfrm>
            <a:off x="1714744" y="937195"/>
            <a:ext cx="3240000" cy="94217"/>
            <a:chOff x="1253158" y="1050894"/>
            <a:chExt cx="4853893" cy="73850"/>
          </a:xfrm>
        </p:grpSpPr>
        <p:cxnSp>
          <p:nvCxnSpPr>
            <p:cNvPr id="9" name="Straight Connector 8">
              <a:extLst>
                <a:ext uri="{FF2B5EF4-FFF2-40B4-BE49-F238E27FC236}">
                  <a16:creationId xmlns:a16="http://schemas.microsoft.com/office/drawing/2014/main" id="{41295B53-9AC8-D51D-5190-664B06C3877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E671D8-2CAA-1567-FE44-0283FD0DE45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D498F2C4-32DB-8302-16C6-FC1C244D7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
        <p:nvSpPr>
          <p:cNvPr id="16" name="Rectangle 15"/>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743430"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16290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427243"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691577"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955911"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220245"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48457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3719737" y="3789040"/>
            <a:ext cx="174725" cy="2736304"/>
            <a:chOff x="3995936" y="3212976"/>
            <a:chExt cx="174725" cy="2736304"/>
          </a:xfrm>
        </p:grpSpPr>
        <p:cxnSp>
          <p:nvCxnSpPr>
            <p:cNvPr id="33" name="Straight Connector 3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166570" y="3789040"/>
            <a:ext cx="174725" cy="2736304"/>
            <a:chOff x="3995936" y="3212976"/>
            <a:chExt cx="174725" cy="2736304"/>
          </a:xfrm>
        </p:grpSpPr>
        <p:cxnSp>
          <p:nvCxnSpPr>
            <p:cNvPr id="45" name="Straight Connector 4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958658" y="3789040"/>
            <a:ext cx="174725" cy="2736304"/>
            <a:chOff x="3995936" y="3212976"/>
            <a:chExt cx="174725" cy="2736304"/>
          </a:xfrm>
        </p:grpSpPr>
        <p:cxnSp>
          <p:nvCxnSpPr>
            <p:cNvPr id="56" name="Straight Connector 55"/>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p:nvPr/>
        </p:nvCxnSpPr>
        <p:spPr>
          <a:xfrm>
            <a:off x="2454602"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711925"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11925"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81" name="TextBox 8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82" name="TextBox 8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83" name="TextBox 8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84" name="TextBox 8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85" name="TextBox 8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86" name="TextBox 8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115" name="TextBox 114"/>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116" name="TextBox 115"/>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117" name="TextBox 116"/>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118" name="TextBox 117"/>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119" name="TextBox 118"/>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120" name="TextBox 119"/>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121" name="TextBox 120"/>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122" name="TextBox 121"/>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123" name="TextBox 122"/>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124" name="TextBox 123"/>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146" name="TextBox 145"/>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147" name="TextBox 146"/>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148" name="TextBox 147"/>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149" name="TextBox 148"/>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150" name="TextBox 149"/>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151" name="TextBox 150"/>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152" name="TextBox 151"/>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153" name="TextBox 152"/>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154" name="TextBox 153"/>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155" name="TextBox 154"/>
          <p:cNvSpPr txBox="1"/>
          <p:nvPr/>
        </p:nvSpPr>
        <p:spPr>
          <a:xfrm>
            <a:off x="4025920" y="3938904"/>
            <a:ext cx="360996" cy="246221"/>
          </a:xfrm>
          <a:prstGeom prst="rect">
            <a:avLst/>
          </a:prstGeom>
          <a:noFill/>
        </p:spPr>
        <p:txBody>
          <a:bodyPr wrap="none" rtlCol="0">
            <a:spAutoFit/>
          </a:bodyPr>
          <a:lstStyle/>
          <a:p>
            <a:r>
              <a:rPr lang="en-GB" sz="1000" dirty="0"/>
              <a:t>5.0</a:t>
            </a:r>
          </a:p>
        </p:txBody>
      </p:sp>
      <p:grpSp>
        <p:nvGrpSpPr>
          <p:cNvPr id="8" name="Group 7"/>
          <p:cNvGrpSpPr/>
          <p:nvPr/>
        </p:nvGrpSpPr>
        <p:grpSpPr>
          <a:xfrm>
            <a:off x="5619116" y="1412776"/>
            <a:ext cx="4797365" cy="5400600"/>
            <a:chOff x="4095115" y="1412776"/>
            <a:chExt cx="4797365" cy="540060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115" y="1412776"/>
              <a:ext cx="479736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716016" y="5661248"/>
              <a:ext cx="45719" cy="749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3246690" y="2729552"/>
            <a:ext cx="2603651" cy="2801104"/>
            <a:chOff x="1722689" y="2729552"/>
            <a:chExt cx="2603651" cy="2801104"/>
          </a:xfrm>
        </p:grpSpPr>
        <p:cxnSp>
          <p:nvCxnSpPr>
            <p:cNvPr id="73" name="Straight Connector 72"/>
            <p:cNvCxnSpPr/>
            <p:nvPr/>
          </p:nvCxnSpPr>
          <p:spPr>
            <a:xfrm>
              <a:off x="1722689"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H="1">
              <a:off x="1801505" y="2729552"/>
              <a:ext cx="2524835" cy="275684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507365" y="5530656"/>
            <a:ext cx="2497280" cy="410200"/>
            <a:chOff x="1983365" y="5530656"/>
            <a:chExt cx="2497280" cy="410200"/>
          </a:xfrm>
        </p:grpSpPr>
        <p:cxnSp>
          <p:nvCxnSpPr>
            <p:cNvPr id="74" name="Straight Connector 73"/>
            <p:cNvCxnSpPr/>
            <p:nvPr/>
          </p:nvCxnSpPr>
          <p:spPr>
            <a:xfrm>
              <a:off x="1983365"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2129051" y="5554639"/>
              <a:ext cx="2351594" cy="386217"/>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1631505" y="188641"/>
            <a:ext cx="3506088" cy="830997"/>
          </a:xfrm>
          <a:prstGeom prst="rect">
            <a:avLst/>
          </a:prstGeom>
          <a:noFill/>
        </p:spPr>
        <p:txBody>
          <a:bodyPr wrap="none" rtlCol="0">
            <a:spAutoFit/>
          </a:bodyPr>
          <a:lstStyle/>
          <a:p>
            <a:r>
              <a:rPr lang="en-GB" sz="4800" dirty="0">
                <a:solidFill>
                  <a:schemeClr val="bg1"/>
                </a:solidFill>
                <a:latin typeface="+mj-lt"/>
              </a:rPr>
              <a:t>PCR: lab 7a</a:t>
            </a:r>
          </a:p>
        </p:txBody>
      </p:sp>
    </p:spTree>
    <p:extLst>
      <p:ext uri="{BB962C8B-B14F-4D97-AF65-F5344CB8AC3E}">
        <p14:creationId xmlns:p14="http://schemas.microsoft.com/office/powerpoint/2010/main" val="41877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90C99-0968-DD56-D535-36D1908079D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64" name="Rectangle 163"/>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p:cNvSpPr/>
          <p:nvPr/>
        </p:nvSpPr>
        <p:spPr>
          <a:xfrm>
            <a:off x="3743430"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p:cNvSpPr/>
          <p:nvPr/>
        </p:nvSpPr>
        <p:spPr>
          <a:xfrm>
            <a:off x="216290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p:cNvSpPr/>
          <p:nvPr/>
        </p:nvSpPr>
        <p:spPr>
          <a:xfrm>
            <a:off x="2427243"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p:cNvSpPr/>
          <p:nvPr/>
        </p:nvSpPr>
        <p:spPr>
          <a:xfrm>
            <a:off x="2691577"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p:cNvSpPr/>
          <p:nvPr/>
        </p:nvSpPr>
        <p:spPr>
          <a:xfrm>
            <a:off x="2955911"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p:cNvSpPr/>
          <p:nvPr/>
        </p:nvSpPr>
        <p:spPr>
          <a:xfrm>
            <a:off x="3220245"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p:cNvSpPr/>
          <p:nvPr/>
        </p:nvSpPr>
        <p:spPr>
          <a:xfrm>
            <a:off x="348457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p:cNvGrpSpPr/>
          <p:nvPr/>
        </p:nvGrpSpPr>
        <p:grpSpPr>
          <a:xfrm>
            <a:off x="3719737" y="3789040"/>
            <a:ext cx="174725" cy="2736304"/>
            <a:chOff x="3995936" y="3212976"/>
            <a:chExt cx="174725" cy="2736304"/>
          </a:xfrm>
        </p:grpSpPr>
        <p:cxnSp>
          <p:nvCxnSpPr>
            <p:cNvPr id="173" name="Straight Connector 17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166570" y="3789040"/>
            <a:ext cx="174725" cy="2736304"/>
            <a:chOff x="3995936" y="3212976"/>
            <a:chExt cx="174725" cy="2736304"/>
          </a:xfrm>
        </p:grpSpPr>
        <p:cxnSp>
          <p:nvCxnSpPr>
            <p:cNvPr id="184" name="Straight Connector 183"/>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958658" y="3789040"/>
            <a:ext cx="174725" cy="2736304"/>
            <a:chOff x="3995936" y="3212976"/>
            <a:chExt cx="174725" cy="2736304"/>
          </a:xfrm>
        </p:grpSpPr>
        <p:cxnSp>
          <p:nvCxnSpPr>
            <p:cNvPr id="195" name="Straight Connector 19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p:cNvCxnSpPr/>
          <p:nvPr/>
        </p:nvCxnSpPr>
        <p:spPr>
          <a:xfrm>
            <a:off x="2454602"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2711925"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2711925"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3246690"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3507366"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211" name="TextBox 21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212" name="TextBox 21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213" name="TextBox 21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214" name="TextBox 21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215" name="TextBox 21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216" name="TextBox 21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217" name="TextBox 216"/>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218" name="TextBox 217"/>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219" name="TextBox 218"/>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220" name="TextBox 219"/>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221" name="TextBox 220"/>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222" name="TextBox 221"/>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223" name="TextBox 222"/>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224" name="TextBox 223"/>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225" name="TextBox 224"/>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226" name="TextBox 225"/>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227" name="TextBox 226"/>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228" name="TextBox 227"/>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229" name="TextBox 228"/>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230" name="TextBox 229"/>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231" name="TextBox 230"/>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232" name="TextBox 231"/>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233" name="TextBox 232"/>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234" name="TextBox 233"/>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235" name="TextBox 234"/>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236" name="TextBox 235"/>
          <p:cNvSpPr txBox="1"/>
          <p:nvPr/>
        </p:nvSpPr>
        <p:spPr>
          <a:xfrm>
            <a:off x="4025920" y="3938904"/>
            <a:ext cx="360996" cy="246221"/>
          </a:xfrm>
          <a:prstGeom prst="rect">
            <a:avLst/>
          </a:prstGeom>
          <a:noFill/>
        </p:spPr>
        <p:txBody>
          <a:bodyPr wrap="none" rtlCol="0">
            <a:spAutoFit/>
          </a:bodyPr>
          <a:lstStyle/>
          <a:p>
            <a:r>
              <a:rPr lang="en-GB" sz="1000" dirty="0"/>
              <a:t>5.0</a:t>
            </a:r>
          </a:p>
        </p:txBody>
      </p:sp>
      <p:grpSp>
        <p:nvGrpSpPr>
          <p:cNvPr id="260" name="Group 259"/>
          <p:cNvGrpSpPr/>
          <p:nvPr/>
        </p:nvGrpSpPr>
        <p:grpSpPr>
          <a:xfrm>
            <a:off x="6906240" y="1148662"/>
            <a:ext cx="3023816" cy="5664714"/>
            <a:chOff x="5382240" y="1148662"/>
            <a:chExt cx="3023816" cy="5664714"/>
          </a:xfrm>
        </p:grpSpPr>
        <p:grpSp>
          <p:nvGrpSpPr>
            <p:cNvPr id="95" name="Group 94"/>
            <p:cNvGrpSpPr/>
            <p:nvPr/>
          </p:nvGrpSpPr>
          <p:grpSpPr>
            <a:xfrm>
              <a:off x="5382240" y="3614827"/>
              <a:ext cx="431528" cy="3012722"/>
              <a:chOff x="5382240" y="3614827"/>
              <a:chExt cx="431528" cy="3012722"/>
            </a:xfrm>
          </p:grpSpPr>
          <p:sp>
            <p:nvSpPr>
              <p:cNvPr id="113" name="TextBox 112"/>
              <p:cNvSpPr txBox="1"/>
              <p:nvPr/>
            </p:nvSpPr>
            <p:spPr>
              <a:xfrm>
                <a:off x="5382240" y="3614827"/>
                <a:ext cx="431528" cy="246221"/>
              </a:xfrm>
              <a:prstGeom prst="rect">
                <a:avLst/>
              </a:prstGeom>
              <a:noFill/>
            </p:spPr>
            <p:txBody>
              <a:bodyPr wrap="none" rtlCol="0">
                <a:spAutoFit/>
              </a:bodyPr>
              <a:lstStyle/>
              <a:p>
                <a:r>
                  <a:rPr lang="en-GB" sz="1000" dirty="0"/>
                  <a:t>10.0</a:t>
                </a:r>
              </a:p>
            </p:txBody>
          </p:sp>
          <p:sp>
            <p:nvSpPr>
              <p:cNvPr id="92" name="TextBox 91"/>
              <p:cNvSpPr txBox="1"/>
              <p:nvPr/>
            </p:nvSpPr>
            <p:spPr>
              <a:xfrm>
                <a:off x="5447964" y="6381328"/>
                <a:ext cx="360996" cy="246221"/>
              </a:xfrm>
              <a:prstGeom prst="rect">
                <a:avLst/>
              </a:prstGeom>
              <a:noFill/>
            </p:spPr>
            <p:txBody>
              <a:bodyPr wrap="none" rtlCol="0">
                <a:spAutoFit/>
              </a:bodyPr>
              <a:lstStyle/>
              <a:p>
                <a:r>
                  <a:rPr lang="en-GB" sz="1000" dirty="0"/>
                  <a:t>0.5</a:t>
                </a:r>
              </a:p>
            </p:txBody>
          </p:sp>
          <p:sp>
            <p:nvSpPr>
              <p:cNvPr id="105" name="TextBox 104"/>
              <p:cNvSpPr txBox="1"/>
              <p:nvPr/>
            </p:nvSpPr>
            <p:spPr>
              <a:xfrm>
                <a:off x="5447964" y="5517232"/>
                <a:ext cx="360996" cy="246221"/>
              </a:xfrm>
              <a:prstGeom prst="rect">
                <a:avLst/>
              </a:prstGeom>
              <a:noFill/>
            </p:spPr>
            <p:txBody>
              <a:bodyPr wrap="none" rtlCol="0">
                <a:spAutoFit/>
              </a:bodyPr>
              <a:lstStyle/>
              <a:p>
                <a:r>
                  <a:rPr lang="en-GB" sz="1000" dirty="0"/>
                  <a:t>1.0</a:t>
                </a:r>
              </a:p>
            </p:txBody>
          </p:sp>
          <p:sp>
            <p:nvSpPr>
              <p:cNvPr id="106" name="TextBox 105"/>
              <p:cNvSpPr txBox="1"/>
              <p:nvPr/>
            </p:nvSpPr>
            <p:spPr>
              <a:xfrm>
                <a:off x="5447964" y="5013176"/>
                <a:ext cx="360996" cy="246221"/>
              </a:xfrm>
              <a:prstGeom prst="rect">
                <a:avLst/>
              </a:prstGeom>
              <a:noFill/>
            </p:spPr>
            <p:txBody>
              <a:bodyPr wrap="none" rtlCol="0">
                <a:spAutoFit/>
              </a:bodyPr>
              <a:lstStyle/>
              <a:p>
                <a:r>
                  <a:rPr lang="en-GB" sz="1000" dirty="0"/>
                  <a:t>1.5</a:t>
                </a:r>
              </a:p>
            </p:txBody>
          </p:sp>
          <p:sp>
            <p:nvSpPr>
              <p:cNvPr id="107" name="TextBox 106"/>
              <p:cNvSpPr txBox="1"/>
              <p:nvPr/>
            </p:nvSpPr>
            <p:spPr>
              <a:xfrm>
                <a:off x="5447964" y="4653136"/>
                <a:ext cx="360996" cy="246221"/>
              </a:xfrm>
              <a:prstGeom prst="rect">
                <a:avLst/>
              </a:prstGeom>
              <a:noFill/>
            </p:spPr>
            <p:txBody>
              <a:bodyPr wrap="none" rtlCol="0">
                <a:spAutoFit/>
              </a:bodyPr>
              <a:lstStyle/>
              <a:p>
                <a:r>
                  <a:rPr lang="en-GB" sz="1000" dirty="0"/>
                  <a:t>2.0</a:t>
                </a:r>
              </a:p>
            </p:txBody>
          </p:sp>
          <p:sp>
            <p:nvSpPr>
              <p:cNvPr id="108" name="TextBox 107"/>
              <p:cNvSpPr txBox="1"/>
              <p:nvPr/>
            </p:nvSpPr>
            <p:spPr>
              <a:xfrm>
                <a:off x="5447964" y="4293096"/>
                <a:ext cx="360996" cy="246221"/>
              </a:xfrm>
              <a:prstGeom prst="rect">
                <a:avLst/>
              </a:prstGeom>
              <a:noFill/>
            </p:spPr>
            <p:txBody>
              <a:bodyPr wrap="none" rtlCol="0">
                <a:spAutoFit/>
              </a:bodyPr>
              <a:lstStyle/>
              <a:p>
                <a:r>
                  <a:rPr lang="en-GB" sz="1000" dirty="0"/>
                  <a:t>3.0</a:t>
                </a:r>
              </a:p>
            </p:txBody>
          </p:sp>
          <p:sp>
            <p:nvSpPr>
              <p:cNvPr id="109" name="TextBox 108"/>
              <p:cNvSpPr txBox="1"/>
              <p:nvPr/>
            </p:nvSpPr>
            <p:spPr>
              <a:xfrm>
                <a:off x="5447964" y="4077072"/>
                <a:ext cx="360996" cy="246221"/>
              </a:xfrm>
              <a:prstGeom prst="rect">
                <a:avLst/>
              </a:prstGeom>
              <a:noFill/>
            </p:spPr>
            <p:txBody>
              <a:bodyPr wrap="none" rtlCol="0">
                <a:spAutoFit/>
              </a:bodyPr>
              <a:lstStyle/>
              <a:p>
                <a:r>
                  <a:rPr lang="en-GB" sz="1000" dirty="0"/>
                  <a:t>4.0</a:t>
                </a:r>
              </a:p>
            </p:txBody>
          </p:sp>
          <p:sp>
            <p:nvSpPr>
              <p:cNvPr id="111" name="TextBox 110"/>
              <p:cNvSpPr txBox="1"/>
              <p:nvPr/>
            </p:nvSpPr>
            <p:spPr>
              <a:xfrm>
                <a:off x="5447964" y="3830851"/>
                <a:ext cx="360996" cy="246221"/>
              </a:xfrm>
              <a:prstGeom prst="rect">
                <a:avLst/>
              </a:prstGeom>
              <a:noFill/>
            </p:spPr>
            <p:txBody>
              <a:bodyPr wrap="none" rtlCol="0">
                <a:spAutoFit/>
              </a:bodyPr>
              <a:lstStyle/>
              <a:p>
                <a:r>
                  <a:rPr lang="en-GB" sz="1000" dirty="0"/>
                  <a:t>6.0</a:t>
                </a:r>
              </a:p>
            </p:txBody>
          </p:sp>
          <p:sp>
            <p:nvSpPr>
              <p:cNvPr id="112" name="TextBox 111"/>
              <p:cNvSpPr txBox="1"/>
              <p:nvPr/>
            </p:nvSpPr>
            <p:spPr>
              <a:xfrm>
                <a:off x="5447964" y="3717032"/>
                <a:ext cx="360996" cy="246221"/>
              </a:xfrm>
              <a:prstGeom prst="rect">
                <a:avLst/>
              </a:prstGeom>
              <a:noFill/>
            </p:spPr>
            <p:txBody>
              <a:bodyPr wrap="none" rtlCol="0">
                <a:spAutoFit/>
              </a:bodyPr>
              <a:lstStyle/>
              <a:p>
                <a:r>
                  <a:rPr lang="en-GB" sz="1000" dirty="0"/>
                  <a:t>8.0</a:t>
                </a:r>
              </a:p>
            </p:txBody>
          </p:sp>
          <p:sp>
            <p:nvSpPr>
              <p:cNvPr id="114" name="TextBox 113"/>
              <p:cNvSpPr txBox="1"/>
              <p:nvPr/>
            </p:nvSpPr>
            <p:spPr>
              <a:xfrm>
                <a:off x="5447964" y="3938036"/>
                <a:ext cx="360996" cy="246221"/>
              </a:xfrm>
              <a:prstGeom prst="rect">
                <a:avLst/>
              </a:prstGeom>
              <a:noFill/>
            </p:spPr>
            <p:txBody>
              <a:bodyPr wrap="none" rtlCol="0">
                <a:spAutoFit/>
              </a:bodyPr>
              <a:lstStyle/>
              <a:p>
                <a:r>
                  <a:rPr lang="en-GB" sz="1000" dirty="0"/>
                  <a:t>5.0</a:t>
                </a:r>
              </a:p>
            </p:txBody>
          </p:sp>
        </p:grpSp>
        <p:grpSp>
          <p:nvGrpSpPr>
            <p:cNvPr id="93" name="Group 92"/>
            <p:cNvGrpSpPr/>
            <p:nvPr/>
          </p:nvGrpSpPr>
          <p:grpSpPr>
            <a:xfrm>
              <a:off x="7974528" y="3614827"/>
              <a:ext cx="431528" cy="3012722"/>
              <a:chOff x="7974528" y="3614827"/>
              <a:chExt cx="431528" cy="3012722"/>
            </a:xfrm>
          </p:grpSpPr>
          <p:sp>
            <p:nvSpPr>
              <p:cNvPr id="125" name="TextBox 124"/>
              <p:cNvSpPr txBox="1"/>
              <p:nvPr/>
            </p:nvSpPr>
            <p:spPr>
              <a:xfrm>
                <a:off x="7974528" y="3614827"/>
                <a:ext cx="431528" cy="246221"/>
              </a:xfrm>
              <a:prstGeom prst="rect">
                <a:avLst/>
              </a:prstGeom>
              <a:noFill/>
            </p:spPr>
            <p:txBody>
              <a:bodyPr wrap="none" rtlCol="0">
                <a:spAutoFit/>
              </a:bodyPr>
              <a:lstStyle/>
              <a:p>
                <a:r>
                  <a:rPr lang="en-GB" sz="1000" dirty="0"/>
                  <a:t>10.0</a:t>
                </a:r>
              </a:p>
            </p:txBody>
          </p:sp>
          <p:sp>
            <p:nvSpPr>
              <p:cNvPr id="126" name="TextBox 125"/>
              <p:cNvSpPr txBox="1"/>
              <p:nvPr/>
            </p:nvSpPr>
            <p:spPr>
              <a:xfrm>
                <a:off x="7974528" y="6381328"/>
                <a:ext cx="360996" cy="246221"/>
              </a:xfrm>
              <a:prstGeom prst="rect">
                <a:avLst/>
              </a:prstGeom>
              <a:noFill/>
            </p:spPr>
            <p:txBody>
              <a:bodyPr wrap="none" rtlCol="0">
                <a:spAutoFit/>
              </a:bodyPr>
              <a:lstStyle/>
              <a:p>
                <a:r>
                  <a:rPr lang="en-GB" sz="1000" dirty="0"/>
                  <a:t>0.5</a:t>
                </a:r>
              </a:p>
            </p:txBody>
          </p:sp>
          <p:sp>
            <p:nvSpPr>
              <p:cNvPr id="127" name="TextBox 126"/>
              <p:cNvSpPr txBox="1"/>
              <p:nvPr/>
            </p:nvSpPr>
            <p:spPr>
              <a:xfrm>
                <a:off x="7974528" y="5517232"/>
                <a:ext cx="360996" cy="246221"/>
              </a:xfrm>
              <a:prstGeom prst="rect">
                <a:avLst/>
              </a:prstGeom>
              <a:noFill/>
            </p:spPr>
            <p:txBody>
              <a:bodyPr wrap="none" rtlCol="0">
                <a:spAutoFit/>
              </a:bodyPr>
              <a:lstStyle/>
              <a:p>
                <a:r>
                  <a:rPr lang="en-GB" sz="1000" dirty="0"/>
                  <a:t>1.0</a:t>
                </a:r>
              </a:p>
            </p:txBody>
          </p:sp>
          <p:sp>
            <p:nvSpPr>
              <p:cNvPr id="128" name="TextBox 127"/>
              <p:cNvSpPr txBox="1"/>
              <p:nvPr/>
            </p:nvSpPr>
            <p:spPr>
              <a:xfrm>
                <a:off x="7974528" y="5013176"/>
                <a:ext cx="360996" cy="246221"/>
              </a:xfrm>
              <a:prstGeom prst="rect">
                <a:avLst/>
              </a:prstGeom>
              <a:noFill/>
            </p:spPr>
            <p:txBody>
              <a:bodyPr wrap="none" rtlCol="0">
                <a:spAutoFit/>
              </a:bodyPr>
              <a:lstStyle/>
              <a:p>
                <a:r>
                  <a:rPr lang="en-GB" sz="1000" dirty="0"/>
                  <a:t>1.5</a:t>
                </a:r>
              </a:p>
            </p:txBody>
          </p:sp>
          <p:sp>
            <p:nvSpPr>
              <p:cNvPr id="129" name="TextBox 128"/>
              <p:cNvSpPr txBox="1"/>
              <p:nvPr/>
            </p:nvSpPr>
            <p:spPr>
              <a:xfrm>
                <a:off x="7974528" y="4653136"/>
                <a:ext cx="360996" cy="246221"/>
              </a:xfrm>
              <a:prstGeom prst="rect">
                <a:avLst/>
              </a:prstGeom>
              <a:noFill/>
            </p:spPr>
            <p:txBody>
              <a:bodyPr wrap="none" rtlCol="0">
                <a:spAutoFit/>
              </a:bodyPr>
              <a:lstStyle/>
              <a:p>
                <a:r>
                  <a:rPr lang="en-GB" sz="1000" dirty="0"/>
                  <a:t>2.0</a:t>
                </a:r>
              </a:p>
            </p:txBody>
          </p:sp>
          <p:sp>
            <p:nvSpPr>
              <p:cNvPr id="130" name="TextBox 129"/>
              <p:cNvSpPr txBox="1"/>
              <p:nvPr/>
            </p:nvSpPr>
            <p:spPr>
              <a:xfrm>
                <a:off x="7974528" y="4293096"/>
                <a:ext cx="360996" cy="246221"/>
              </a:xfrm>
              <a:prstGeom prst="rect">
                <a:avLst/>
              </a:prstGeom>
              <a:noFill/>
            </p:spPr>
            <p:txBody>
              <a:bodyPr wrap="none" rtlCol="0">
                <a:spAutoFit/>
              </a:bodyPr>
              <a:lstStyle/>
              <a:p>
                <a:r>
                  <a:rPr lang="en-GB" sz="1000" dirty="0"/>
                  <a:t>3.0</a:t>
                </a:r>
              </a:p>
            </p:txBody>
          </p:sp>
          <p:sp>
            <p:nvSpPr>
              <p:cNvPr id="131" name="TextBox 130"/>
              <p:cNvSpPr txBox="1"/>
              <p:nvPr/>
            </p:nvSpPr>
            <p:spPr>
              <a:xfrm>
                <a:off x="7974528" y="4077072"/>
                <a:ext cx="360996" cy="246221"/>
              </a:xfrm>
              <a:prstGeom prst="rect">
                <a:avLst/>
              </a:prstGeom>
              <a:noFill/>
            </p:spPr>
            <p:txBody>
              <a:bodyPr wrap="none" rtlCol="0">
                <a:spAutoFit/>
              </a:bodyPr>
              <a:lstStyle/>
              <a:p>
                <a:r>
                  <a:rPr lang="en-GB" sz="1000" dirty="0"/>
                  <a:t>4.0</a:t>
                </a:r>
              </a:p>
            </p:txBody>
          </p:sp>
          <p:sp>
            <p:nvSpPr>
              <p:cNvPr id="132" name="TextBox 131"/>
              <p:cNvSpPr txBox="1"/>
              <p:nvPr/>
            </p:nvSpPr>
            <p:spPr>
              <a:xfrm>
                <a:off x="7974528" y="3830851"/>
                <a:ext cx="360996" cy="246221"/>
              </a:xfrm>
              <a:prstGeom prst="rect">
                <a:avLst/>
              </a:prstGeom>
              <a:noFill/>
            </p:spPr>
            <p:txBody>
              <a:bodyPr wrap="none" rtlCol="0">
                <a:spAutoFit/>
              </a:bodyPr>
              <a:lstStyle/>
              <a:p>
                <a:r>
                  <a:rPr lang="en-GB" sz="1000" dirty="0"/>
                  <a:t>6.0</a:t>
                </a:r>
              </a:p>
            </p:txBody>
          </p:sp>
          <p:sp>
            <p:nvSpPr>
              <p:cNvPr id="133" name="TextBox 132"/>
              <p:cNvSpPr txBox="1"/>
              <p:nvPr/>
            </p:nvSpPr>
            <p:spPr>
              <a:xfrm>
                <a:off x="7974528" y="3717032"/>
                <a:ext cx="360996" cy="246221"/>
              </a:xfrm>
              <a:prstGeom prst="rect">
                <a:avLst/>
              </a:prstGeom>
              <a:noFill/>
            </p:spPr>
            <p:txBody>
              <a:bodyPr wrap="none" rtlCol="0">
                <a:spAutoFit/>
              </a:bodyPr>
              <a:lstStyle/>
              <a:p>
                <a:r>
                  <a:rPr lang="en-GB" sz="1000" dirty="0"/>
                  <a:t>8.0</a:t>
                </a:r>
              </a:p>
            </p:txBody>
          </p:sp>
          <p:sp>
            <p:nvSpPr>
              <p:cNvPr id="134" name="TextBox 133"/>
              <p:cNvSpPr txBox="1"/>
              <p:nvPr/>
            </p:nvSpPr>
            <p:spPr>
              <a:xfrm>
                <a:off x="7974528" y="3938036"/>
                <a:ext cx="360996" cy="246221"/>
              </a:xfrm>
              <a:prstGeom prst="rect">
                <a:avLst/>
              </a:prstGeom>
              <a:noFill/>
            </p:spPr>
            <p:txBody>
              <a:bodyPr wrap="none" rtlCol="0">
                <a:spAutoFit/>
              </a:bodyPr>
              <a:lstStyle/>
              <a:p>
                <a:r>
                  <a:rPr lang="en-GB" sz="1000" dirty="0"/>
                  <a:t>5.0</a:t>
                </a:r>
              </a:p>
            </p:txBody>
          </p:sp>
        </p:grpSp>
        <p:grpSp>
          <p:nvGrpSpPr>
            <p:cNvPr id="94" name="Group 93"/>
            <p:cNvGrpSpPr/>
            <p:nvPr/>
          </p:nvGrpSpPr>
          <p:grpSpPr>
            <a:xfrm>
              <a:off x="5796136" y="1148662"/>
              <a:ext cx="2138755" cy="5664714"/>
              <a:chOff x="5796136" y="1148662"/>
              <a:chExt cx="2138755" cy="5664714"/>
            </a:xfrm>
          </p:grpSpPr>
          <p:grpSp>
            <p:nvGrpSpPr>
              <p:cNvPr id="31" name="Group 30"/>
              <p:cNvGrpSpPr/>
              <p:nvPr/>
            </p:nvGrpSpPr>
            <p:grpSpPr>
              <a:xfrm>
                <a:off x="5796136" y="2257462"/>
                <a:ext cx="2138753" cy="4555914"/>
                <a:chOff x="4860032" y="1681398"/>
                <a:chExt cx="2138753" cy="4555914"/>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843" t="28640" r="18332" b="64860"/>
                <a:stretch/>
              </p:blipFill>
              <p:spPr>
                <a:xfrm rot="5400000" flipH="1">
                  <a:off x="4497934" y="3736460"/>
                  <a:ext cx="4555913" cy="445789"/>
                </a:xfrm>
                <a:prstGeom prst="rect">
                  <a:avLst/>
                </a:prstGeom>
              </p:spPr>
            </p:pic>
            <p:pic>
              <p:nvPicPr>
                <p:cNvPr id="156" name="Picture 155"/>
                <p:cNvPicPr>
                  <a:picLocks noChangeAspect="1"/>
                </p:cNvPicPr>
                <p:nvPr/>
              </p:nvPicPr>
              <p:blipFill rotWithShape="1">
                <a:blip r:embed="rId2" cstate="print">
                  <a:extLst>
                    <a:ext uri="{28A0092B-C50C-407E-A947-70E740481C1C}">
                      <a14:useLocalDpi xmlns:a14="http://schemas.microsoft.com/office/drawing/2010/main" val="0"/>
                    </a:ext>
                  </a:extLst>
                </a:blip>
                <a:srcRect l="31843" t="54677" r="18333" b="20638"/>
                <a:stretch/>
              </p:blipFill>
              <p:spPr>
                <a:xfrm rot="5400000" flipH="1">
                  <a:off x="3428558" y="3112874"/>
                  <a:ext cx="4555912" cy="1692964"/>
                </a:xfrm>
                <a:prstGeom prst="rect">
                  <a:avLst/>
                </a:prstGeom>
              </p:spPr>
            </p:pic>
          </p:grpSp>
          <p:sp>
            <p:nvSpPr>
              <p:cNvPr id="241" name="TextBox 240"/>
              <p:cNvSpPr txBox="1"/>
              <p:nvPr/>
            </p:nvSpPr>
            <p:spPr>
              <a:xfrm rot="16200000">
                <a:off x="7462486" y="1798605"/>
                <a:ext cx="606256" cy="338554"/>
              </a:xfrm>
              <a:prstGeom prst="rect">
                <a:avLst/>
              </a:prstGeom>
              <a:noFill/>
            </p:spPr>
            <p:txBody>
              <a:bodyPr wrap="none" rtlCol="0">
                <a:spAutoFit/>
              </a:bodyPr>
              <a:lstStyle/>
              <a:p>
                <a:r>
                  <a:rPr lang="en-GB" sz="1600" dirty="0"/>
                  <a:t>1 Kb</a:t>
                </a:r>
              </a:p>
            </p:txBody>
          </p:sp>
          <p:sp>
            <p:nvSpPr>
              <p:cNvPr id="242" name="TextBox 241"/>
              <p:cNvSpPr txBox="1"/>
              <p:nvPr/>
            </p:nvSpPr>
            <p:spPr>
              <a:xfrm rot="16200000">
                <a:off x="6613780" y="1798605"/>
                <a:ext cx="606256" cy="338554"/>
              </a:xfrm>
              <a:prstGeom prst="rect">
                <a:avLst/>
              </a:prstGeom>
              <a:noFill/>
            </p:spPr>
            <p:txBody>
              <a:bodyPr wrap="none" rtlCol="0">
                <a:spAutoFit/>
              </a:bodyPr>
              <a:lstStyle/>
              <a:p>
                <a:r>
                  <a:rPr lang="en-GB" sz="1600" dirty="0"/>
                  <a:t>1 Kb</a:t>
                </a:r>
              </a:p>
            </p:txBody>
          </p:sp>
          <p:sp>
            <p:nvSpPr>
              <p:cNvPr id="243" name="TextBox 242"/>
              <p:cNvSpPr txBox="1"/>
              <p:nvPr/>
            </p:nvSpPr>
            <p:spPr>
              <a:xfrm rot="16200000">
                <a:off x="5734294" y="1798605"/>
                <a:ext cx="606256" cy="338554"/>
              </a:xfrm>
              <a:prstGeom prst="rect">
                <a:avLst/>
              </a:prstGeom>
              <a:noFill/>
            </p:spPr>
            <p:txBody>
              <a:bodyPr wrap="none" rtlCol="0">
                <a:spAutoFit/>
              </a:bodyPr>
              <a:lstStyle/>
              <a:p>
                <a:r>
                  <a:rPr lang="en-GB" sz="1600" dirty="0"/>
                  <a:t>1 Kb</a:t>
                </a:r>
              </a:p>
            </p:txBody>
          </p:sp>
          <p:sp>
            <p:nvSpPr>
              <p:cNvPr id="244" name="TextBox 243"/>
              <p:cNvSpPr txBox="1"/>
              <p:nvPr/>
            </p:nvSpPr>
            <p:spPr>
              <a:xfrm rot="16200000">
                <a:off x="6101194" y="1870741"/>
                <a:ext cx="458780" cy="338554"/>
              </a:xfrm>
              <a:prstGeom prst="rect">
                <a:avLst/>
              </a:prstGeom>
              <a:noFill/>
            </p:spPr>
            <p:txBody>
              <a:bodyPr wrap="none" rtlCol="0">
                <a:spAutoFit/>
              </a:bodyPr>
              <a:lstStyle/>
              <a:p>
                <a:r>
                  <a:rPr lang="en-GB" sz="1600" dirty="0"/>
                  <a:t>R -</a:t>
                </a:r>
              </a:p>
            </p:txBody>
          </p:sp>
          <p:sp>
            <p:nvSpPr>
              <p:cNvPr id="245" name="TextBox 244"/>
              <p:cNvSpPr txBox="1"/>
              <p:nvPr/>
            </p:nvSpPr>
            <p:spPr>
              <a:xfrm rot="16200000">
                <a:off x="6368708" y="1850703"/>
                <a:ext cx="510076" cy="338554"/>
              </a:xfrm>
              <a:prstGeom prst="rect">
                <a:avLst/>
              </a:prstGeom>
              <a:noFill/>
            </p:spPr>
            <p:txBody>
              <a:bodyPr wrap="none" rtlCol="0">
                <a:spAutoFit/>
              </a:bodyPr>
              <a:lstStyle/>
              <a:p>
                <a:r>
                  <a:rPr lang="en-GB" sz="1600" dirty="0"/>
                  <a:t>R +</a:t>
                </a:r>
              </a:p>
            </p:txBody>
          </p:sp>
          <p:sp>
            <p:nvSpPr>
              <p:cNvPr id="246" name="TextBox 245"/>
              <p:cNvSpPr txBox="1"/>
              <p:nvPr/>
            </p:nvSpPr>
            <p:spPr>
              <a:xfrm rot="16200000">
                <a:off x="6623852" y="1565603"/>
                <a:ext cx="1141659" cy="307777"/>
              </a:xfrm>
              <a:prstGeom prst="rect">
                <a:avLst/>
              </a:prstGeom>
              <a:noFill/>
            </p:spPr>
            <p:txBody>
              <a:bodyPr wrap="none" rtlCol="0">
                <a:spAutoFit/>
              </a:bodyPr>
              <a:lstStyle/>
              <a:p>
                <a:r>
                  <a:rPr lang="en-GB" sz="1400" dirty="0" err="1"/>
                  <a:t>MMpARA</a:t>
                </a:r>
                <a:r>
                  <a:rPr lang="en-GB" sz="1400" dirty="0"/>
                  <a:t>-R</a:t>
                </a:r>
              </a:p>
            </p:txBody>
          </p:sp>
          <p:sp>
            <p:nvSpPr>
              <p:cNvPr id="247" name="TextBox 246"/>
              <p:cNvSpPr txBox="1"/>
              <p:nvPr/>
            </p:nvSpPr>
            <p:spPr>
              <a:xfrm rot="16200000">
                <a:off x="6992195" y="1624070"/>
                <a:ext cx="960519" cy="338554"/>
              </a:xfrm>
              <a:prstGeom prst="rect">
                <a:avLst/>
              </a:prstGeom>
              <a:noFill/>
            </p:spPr>
            <p:txBody>
              <a:bodyPr wrap="none" rtlCol="0">
                <a:spAutoFit/>
              </a:bodyPr>
              <a:lstStyle/>
              <a:p>
                <a:r>
                  <a:rPr lang="en-GB" sz="1600" dirty="0" err="1"/>
                  <a:t>MMRed</a:t>
                </a:r>
                <a:r>
                  <a:rPr lang="en-GB" sz="1600" dirty="0"/>
                  <a:t> </a:t>
                </a:r>
              </a:p>
            </p:txBody>
          </p:sp>
        </p:grpSp>
      </p:grpSp>
      <p:grpSp>
        <p:nvGrpSpPr>
          <p:cNvPr id="248" name="Group 247"/>
          <p:cNvGrpSpPr/>
          <p:nvPr/>
        </p:nvGrpSpPr>
        <p:grpSpPr>
          <a:xfrm flipH="1">
            <a:off x="5547142" y="2691856"/>
            <a:ext cx="2229309" cy="823185"/>
            <a:chOff x="4225160" y="1765600"/>
            <a:chExt cx="4225072" cy="1675014"/>
          </a:xfrm>
        </p:grpSpPr>
        <p:pic>
          <p:nvPicPr>
            <p:cNvPr id="24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46" t="44081" r="26680" b="33021"/>
            <a:stretch/>
          </p:blipFill>
          <p:spPr bwMode="auto">
            <a:xfrm>
              <a:off x="5734328" y="1765600"/>
              <a:ext cx="2715904" cy="167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0" name="Straight Arrow Connector 249"/>
            <p:cNvCxnSpPr>
              <a:stCxn id="249" idx="1"/>
            </p:cNvCxnSpPr>
            <p:nvPr/>
          </p:nvCxnSpPr>
          <p:spPr>
            <a:xfrm flipH="1">
              <a:off x="4225160" y="2603107"/>
              <a:ext cx="1509168" cy="408107"/>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flipH="1">
            <a:off x="5796822" y="3614986"/>
            <a:ext cx="1946013" cy="951243"/>
            <a:chOff x="4240924" y="3279229"/>
            <a:chExt cx="3688158" cy="1935585"/>
          </a:xfrm>
        </p:grpSpPr>
        <p:pic>
          <p:nvPicPr>
            <p:cNvPr id="2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275" t="44081" r="50089" b="33021"/>
            <a:stretch/>
          </p:blipFill>
          <p:spPr bwMode="auto">
            <a:xfrm>
              <a:off x="6154872" y="3539800"/>
              <a:ext cx="1774210" cy="167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3" name="Straight Arrow Connector 252"/>
            <p:cNvCxnSpPr>
              <a:stCxn id="252" idx="1"/>
            </p:cNvCxnSpPr>
            <p:nvPr/>
          </p:nvCxnSpPr>
          <p:spPr>
            <a:xfrm flipH="1" flipV="1">
              <a:off x="4240924" y="3279229"/>
              <a:ext cx="1913948" cy="109807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flipH="1">
            <a:off x="5430550" y="3875775"/>
            <a:ext cx="2289323" cy="1413371"/>
            <a:chOff x="4193628" y="3689131"/>
            <a:chExt cx="4338812" cy="2875922"/>
          </a:xfrm>
        </p:grpSpPr>
        <p:pic>
          <p:nvPicPr>
            <p:cNvPr id="2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53" t="49003" r="65735" b="33021"/>
            <a:stretch/>
          </p:blipFill>
          <p:spPr bwMode="auto">
            <a:xfrm>
              <a:off x="5590447" y="5250105"/>
              <a:ext cx="2941993" cy="131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6" name="Straight Arrow Connector 255"/>
            <p:cNvCxnSpPr/>
            <p:nvPr/>
          </p:nvCxnSpPr>
          <p:spPr>
            <a:xfrm flipH="1" flipV="1">
              <a:off x="4193628" y="3689131"/>
              <a:ext cx="1611205" cy="171453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7848924" y="3880376"/>
            <a:ext cx="474921" cy="1930576"/>
            <a:chOff x="6324923" y="3880376"/>
            <a:chExt cx="474921" cy="1930576"/>
          </a:xfrm>
        </p:grpSpPr>
        <p:sp>
          <p:nvSpPr>
            <p:cNvPr id="67" name="Oval 66"/>
            <p:cNvSpPr/>
            <p:nvPr/>
          </p:nvSpPr>
          <p:spPr>
            <a:xfrm>
              <a:off x="6342644" y="3880376"/>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p:cNvSpPr/>
            <p:nvPr/>
          </p:nvSpPr>
          <p:spPr>
            <a:xfrm>
              <a:off x="6324923" y="5563864"/>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8382324" y="5165601"/>
            <a:ext cx="748969" cy="247694"/>
            <a:chOff x="6858323" y="5165601"/>
            <a:chExt cx="748969" cy="247694"/>
          </a:xfrm>
        </p:grpSpPr>
        <p:sp>
          <p:nvSpPr>
            <p:cNvPr id="258" name="Oval 257"/>
            <p:cNvSpPr/>
            <p:nvPr/>
          </p:nvSpPr>
          <p:spPr>
            <a:xfrm>
              <a:off x="7150092" y="5166207"/>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p:cNvSpPr/>
            <p:nvPr/>
          </p:nvSpPr>
          <p:spPr>
            <a:xfrm>
              <a:off x="6858323" y="5165601"/>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5" name="TextBox 134"/>
          <p:cNvSpPr txBox="1"/>
          <p:nvPr/>
        </p:nvSpPr>
        <p:spPr>
          <a:xfrm>
            <a:off x="1631504" y="188641"/>
            <a:ext cx="5564344" cy="830997"/>
          </a:xfrm>
          <a:prstGeom prst="rect">
            <a:avLst/>
          </a:prstGeom>
          <a:noFill/>
        </p:spPr>
        <p:txBody>
          <a:bodyPr wrap="none" rtlCol="0">
            <a:spAutoFit/>
          </a:bodyPr>
          <a:lstStyle/>
          <a:p>
            <a:r>
              <a:rPr lang="en-GB" sz="4800" dirty="0">
                <a:solidFill>
                  <a:schemeClr val="bg1"/>
                </a:solidFill>
                <a:latin typeface="+mj-lt"/>
              </a:rPr>
              <a:t>PCR: lab 4a and 7a</a:t>
            </a:r>
          </a:p>
        </p:txBody>
      </p:sp>
      <p:grpSp>
        <p:nvGrpSpPr>
          <p:cNvPr id="5" name="Group 4">
            <a:extLst>
              <a:ext uri="{FF2B5EF4-FFF2-40B4-BE49-F238E27FC236}">
                <a16:creationId xmlns:a16="http://schemas.microsoft.com/office/drawing/2014/main" id="{FB1E4552-B145-4731-83BA-EC39C80CBD9E}"/>
              </a:ext>
            </a:extLst>
          </p:cNvPr>
          <p:cNvGrpSpPr/>
          <p:nvPr/>
        </p:nvGrpSpPr>
        <p:grpSpPr>
          <a:xfrm>
            <a:off x="1714744" y="937195"/>
            <a:ext cx="5760000" cy="94217"/>
            <a:chOff x="1253158" y="1050894"/>
            <a:chExt cx="4853893" cy="73850"/>
          </a:xfrm>
        </p:grpSpPr>
        <p:cxnSp>
          <p:nvCxnSpPr>
            <p:cNvPr id="6" name="Straight Connector 5">
              <a:extLst>
                <a:ext uri="{FF2B5EF4-FFF2-40B4-BE49-F238E27FC236}">
                  <a16:creationId xmlns:a16="http://schemas.microsoft.com/office/drawing/2014/main" id="{CE2302BF-13B7-2A57-4808-CE87E417E20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A01D4E-3234-D4C4-069C-8B115AEB8C8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8" name="Picture 7" descr="A black and white sign with white text&#10;&#10;AI-generated content may be incorrect.">
            <a:extLst>
              <a:ext uri="{FF2B5EF4-FFF2-40B4-BE49-F238E27FC236}">
                <a16:creationId xmlns:a16="http://schemas.microsoft.com/office/drawing/2014/main" id="{7DFDD320-9C7D-9128-110B-84E128D93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4376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D96FEBE-A4E9-E679-14E4-8522B2101FCA}"/>
              </a:ext>
            </a:extLst>
          </p:cNvPr>
          <p:cNvSpPr txBox="1"/>
          <p:nvPr/>
        </p:nvSpPr>
        <p:spPr>
          <a:xfrm>
            <a:off x="2" y="1003648"/>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726" y="1023364"/>
            <a:ext cx="2390443" cy="226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46" y="2852937"/>
            <a:ext cx="3780731" cy="9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62820" y="2022448"/>
            <a:ext cx="2763076" cy="1868079"/>
            <a:chOff x="938820" y="2022447"/>
            <a:chExt cx="2763076" cy="1868079"/>
          </a:xfrm>
        </p:grpSpPr>
        <p:cxnSp>
          <p:nvCxnSpPr>
            <p:cNvPr id="117" name="Straight Connector 116"/>
            <p:cNvCxnSpPr/>
            <p:nvPr/>
          </p:nvCxnSpPr>
          <p:spPr>
            <a:xfrm>
              <a:off x="938820"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1023582" y="2022447"/>
              <a:ext cx="2678314" cy="182622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03912" y="2993499"/>
            <a:ext cx="4161529" cy="1016221"/>
            <a:chOff x="1179911" y="2993498"/>
            <a:chExt cx="4161529" cy="1016221"/>
          </a:xfrm>
        </p:grpSpPr>
        <p:cxnSp>
          <p:nvCxnSpPr>
            <p:cNvPr id="114" name="Straight Connector 113"/>
            <p:cNvCxnSpPr/>
            <p:nvPr/>
          </p:nvCxnSpPr>
          <p:spPr>
            <a:xfrm>
              <a:off x="1179911"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1269242" y="2993498"/>
              <a:ext cx="4072198" cy="96435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703912" y="3520682"/>
            <a:ext cx="4161529" cy="2212575"/>
            <a:chOff x="1179911" y="3520681"/>
            <a:chExt cx="4161529" cy="2212575"/>
          </a:xfrm>
        </p:grpSpPr>
        <p:cxnSp>
          <p:nvCxnSpPr>
            <p:cNvPr id="115" name="Straight Connector 114"/>
            <p:cNvCxnSpPr/>
            <p:nvPr/>
          </p:nvCxnSpPr>
          <p:spPr>
            <a:xfrm>
              <a:off x="1179911"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1282890" y="3520681"/>
              <a:ext cx="4058550" cy="215678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13" name="Group 12">
            <a:extLst>
              <a:ext uri="{FF2B5EF4-FFF2-40B4-BE49-F238E27FC236}">
                <a16:creationId xmlns:a16="http://schemas.microsoft.com/office/drawing/2014/main" id="{3D5FD3D5-0EBC-0B1D-A826-40E56CA2BDED}"/>
              </a:ext>
            </a:extLst>
          </p:cNvPr>
          <p:cNvGrpSpPr/>
          <p:nvPr/>
        </p:nvGrpSpPr>
        <p:grpSpPr>
          <a:xfrm>
            <a:off x="1591914" y="735230"/>
            <a:ext cx="3240000" cy="94217"/>
            <a:chOff x="1253158" y="1050894"/>
            <a:chExt cx="4853893" cy="73850"/>
          </a:xfrm>
        </p:grpSpPr>
        <p:cxnSp>
          <p:nvCxnSpPr>
            <p:cNvPr id="14" name="Straight Connector 13">
              <a:extLst>
                <a:ext uri="{FF2B5EF4-FFF2-40B4-BE49-F238E27FC236}">
                  <a16:creationId xmlns:a16="http://schemas.microsoft.com/office/drawing/2014/main" id="{BCE787F8-352A-FE91-39E4-99EFDCB34AA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F308B9-5DC1-A5E6-D00E-2FE3EC972D3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6" name="Picture 15" descr="A black and white sign with white text&#10;&#10;AI-generated content may be incorrect.">
            <a:extLst>
              <a:ext uri="{FF2B5EF4-FFF2-40B4-BE49-F238E27FC236}">
                <a16:creationId xmlns:a16="http://schemas.microsoft.com/office/drawing/2014/main" id="{88BA6253-5701-A6F3-B39D-3615849CD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9438" y="127116"/>
            <a:ext cx="3364360" cy="830997"/>
          </a:xfrm>
          <a:prstGeom prst="rect">
            <a:avLst/>
          </a:prstGeom>
        </p:spPr>
      </p:pic>
    </p:spTree>
    <p:extLst>
      <p:ext uri="{BB962C8B-B14F-4D97-AF65-F5344CB8AC3E}">
        <p14:creationId xmlns:p14="http://schemas.microsoft.com/office/powerpoint/2010/main" val="86409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71398-841F-FC9E-0CE6-F70D1023CA96}"/>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494" y="2996952"/>
            <a:ext cx="1763026" cy="171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46" y="5347334"/>
            <a:ext cx="3632647" cy="9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936016" y="3758125"/>
            <a:ext cx="2321478" cy="251595"/>
            <a:chOff x="1412016" y="3758124"/>
            <a:chExt cx="2321478" cy="251595"/>
          </a:xfrm>
        </p:grpSpPr>
        <p:cxnSp>
          <p:nvCxnSpPr>
            <p:cNvPr id="116" name="Straight Connector 115"/>
            <p:cNvCxnSpPr/>
            <p:nvPr/>
          </p:nvCxnSpPr>
          <p:spPr>
            <a:xfrm>
              <a:off x="1412016"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1514901" y="3758124"/>
              <a:ext cx="2218593" cy="21337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177107" y="6021288"/>
            <a:ext cx="3683108" cy="576064"/>
            <a:chOff x="1653107" y="6021288"/>
            <a:chExt cx="3683108" cy="576064"/>
          </a:xfrm>
        </p:grpSpPr>
        <p:cxnSp>
          <p:nvCxnSpPr>
            <p:cNvPr id="119" name="Straight Connector 118"/>
            <p:cNvCxnSpPr/>
            <p:nvPr/>
          </p:nvCxnSpPr>
          <p:spPr>
            <a:xfrm>
              <a:off x="1653107"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1869743" y="6021288"/>
              <a:ext cx="3466472" cy="55693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77108" y="4066594"/>
            <a:ext cx="3683107" cy="1433881"/>
            <a:chOff x="1653107" y="4066593"/>
            <a:chExt cx="3683107" cy="1433881"/>
          </a:xfrm>
        </p:grpSpPr>
        <p:cxnSp>
          <p:nvCxnSpPr>
            <p:cNvPr id="118" name="Straight Connector 117"/>
            <p:cNvCxnSpPr/>
            <p:nvPr/>
          </p:nvCxnSpPr>
          <p:spPr>
            <a:xfrm>
              <a:off x="1653107"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1827832" y="4111530"/>
              <a:ext cx="3508382" cy="1388944"/>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4" name="Group 3">
            <a:extLst>
              <a:ext uri="{FF2B5EF4-FFF2-40B4-BE49-F238E27FC236}">
                <a16:creationId xmlns:a16="http://schemas.microsoft.com/office/drawing/2014/main" id="{CE3179F7-72CE-BEA8-3B8B-DE362911F192}"/>
              </a:ext>
            </a:extLst>
          </p:cNvPr>
          <p:cNvGrpSpPr/>
          <p:nvPr/>
        </p:nvGrpSpPr>
        <p:grpSpPr>
          <a:xfrm>
            <a:off x="1687448" y="746123"/>
            <a:ext cx="3240000" cy="94217"/>
            <a:chOff x="1253158" y="1050894"/>
            <a:chExt cx="4853893" cy="73850"/>
          </a:xfrm>
        </p:grpSpPr>
        <p:cxnSp>
          <p:nvCxnSpPr>
            <p:cNvPr id="7" name="Straight Connector 6">
              <a:extLst>
                <a:ext uri="{FF2B5EF4-FFF2-40B4-BE49-F238E27FC236}">
                  <a16:creationId xmlns:a16="http://schemas.microsoft.com/office/drawing/2014/main" id="{93BA9901-7B90-4E3F-C66E-B72EFF87BBE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1C05F8-867E-E735-F86A-67DAD8AC2BB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28F8D055-51B0-B6D1-3104-D3B20000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41581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0AB9B-789C-D723-ADE2-D145B42ADCF8}"/>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5375920" y="1046911"/>
            <a:ext cx="5184576" cy="2611841"/>
            <a:chOff x="3851920" y="1046910"/>
            <a:chExt cx="5184576" cy="2611841"/>
          </a:xfrm>
        </p:grpSpPr>
        <p:pic>
          <p:nvPicPr>
            <p:cNvPr id="140" name="Picture 1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99780"/>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TextBox 140"/>
            <p:cNvSpPr txBox="1"/>
            <p:nvPr/>
          </p:nvSpPr>
          <p:spPr>
            <a:xfrm>
              <a:off x="4355976" y="1629961"/>
              <a:ext cx="1578124"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 PCR</a:t>
              </a: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578" b="4439"/>
            <a:stretch/>
          </p:blipFill>
          <p:spPr bwMode="auto">
            <a:xfrm>
              <a:off x="6203723" y="1046910"/>
              <a:ext cx="2832773" cy="261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141" idx="3"/>
            </p:cNvCxnSpPr>
            <p:nvPr/>
          </p:nvCxnSpPr>
          <p:spPr>
            <a:xfrm flipV="1">
              <a:off x="5934100" y="1845404"/>
              <a:ext cx="222076" cy="1"/>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375921" y="2644273"/>
            <a:ext cx="2761405" cy="1046653"/>
            <a:chOff x="3851920" y="2644272"/>
            <a:chExt cx="2761405" cy="1046653"/>
          </a:xfrm>
        </p:grpSpPr>
        <p:pic>
          <p:nvPicPr>
            <p:cNvPr id="142" name="Picture 1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44272"/>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 name="TextBox 144"/>
            <p:cNvSpPr txBox="1"/>
            <p:nvPr/>
          </p:nvSpPr>
          <p:spPr>
            <a:xfrm>
              <a:off x="4355976" y="3140968"/>
              <a:ext cx="2257349" cy="430887"/>
            </a:xfrm>
            <a:prstGeom prst="rect">
              <a:avLst/>
            </a:prstGeom>
            <a:noFill/>
          </p:spPr>
          <p:txBody>
            <a:bodyPr wrap="none" rtlCol="0">
              <a:spAutoFit/>
            </a:bodyPr>
            <a:lstStyle/>
            <a:p>
              <a:r>
                <a:rPr lang="en-GB" sz="2200" dirty="0">
                  <a:solidFill>
                    <a:schemeClr val="tx2"/>
                  </a:solidFill>
                </a:rPr>
                <a:t>Ligation reaction</a:t>
              </a:r>
            </a:p>
          </p:txBody>
        </p:sp>
      </p:grpSp>
      <p:grpSp>
        <p:nvGrpSpPr>
          <p:cNvPr id="43" name="Group 42"/>
          <p:cNvGrpSpPr/>
          <p:nvPr/>
        </p:nvGrpSpPr>
        <p:grpSpPr>
          <a:xfrm>
            <a:off x="5375920" y="4188765"/>
            <a:ext cx="2351036" cy="1046653"/>
            <a:chOff x="3851920" y="4188764"/>
            <a:chExt cx="2351036" cy="1046653"/>
          </a:xfrm>
        </p:grpSpPr>
        <p:pic>
          <p:nvPicPr>
            <p:cNvPr id="143" name="Picture 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188764"/>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 name="TextBox 145"/>
            <p:cNvSpPr txBox="1"/>
            <p:nvPr/>
          </p:nvSpPr>
          <p:spPr>
            <a:xfrm>
              <a:off x="4355976" y="4798313"/>
              <a:ext cx="1846980" cy="430887"/>
            </a:xfrm>
            <a:prstGeom prst="rect">
              <a:avLst/>
            </a:prstGeom>
            <a:noFill/>
          </p:spPr>
          <p:txBody>
            <a:bodyPr wrap="none" rtlCol="0">
              <a:spAutoFit/>
            </a:bodyPr>
            <a:lstStyle/>
            <a:p>
              <a:r>
                <a:rPr lang="en-GB" sz="2200" dirty="0">
                  <a:solidFill>
                    <a:schemeClr val="tx2"/>
                  </a:solidFill>
                </a:rPr>
                <a:t>Ligation PCR</a:t>
              </a:r>
            </a:p>
          </p:txBody>
        </p:sp>
      </p:grpSp>
      <p:grpSp>
        <p:nvGrpSpPr>
          <p:cNvPr id="42" name="Group 41"/>
          <p:cNvGrpSpPr/>
          <p:nvPr/>
        </p:nvGrpSpPr>
        <p:grpSpPr>
          <a:xfrm>
            <a:off x="5375920" y="4221089"/>
            <a:ext cx="5112568" cy="2611839"/>
            <a:chOff x="3851920" y="4221088"/>
            <a:chExt cx="5112568" cy="2611839"/>
          </a:xfrm>
        </p:grpSpPr>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76" t="3232" r="1675" b="3238"/>
            <a:stretch/>
          </p:blipFill>
          <p:spPr bwMode="auto">
            <a:xfrm>
              <a:off x="6253863" y="4221088"/>
              <a:ext cx="2710625" cy="261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5733256"/>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TextBox 146"/>
            <p:cNvSpPr txBox="1"/>
            <p:nvPr/>
          </p:nvSpPr>
          <p:spPr>
            <a:xfrm>
              <a:off x="4355976" y="6310481"/>
              <a:ext cx="1891865"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-R PCR</a:t>
              </a:r>
            </a:p>
          </p:txBody>
        </p:sp>
        <p:cxnSp>
          <p:nvCxnSpPr>
            <p:cNvPr id="148" name="Straight Arrow Connector 147"/>
            <p:cNvCxnSpPr/>
            <p:nvPr/>
          </p:nvCxnSpPr>
          <p:spPr>
            <a:xfrm flipV="1">
              <a:off x="5918906" y="5949280"/>
              <a:ext cx="813334" cy="60554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409213" y="2063498"/>
            <a:ext cx="2171775" cy="3885783"/>
            <a:chOff x="1885212" y="2063497"/>
            <a:chExt cx="2171775" cy="3885783"/>
          </a:xfrm>
        </p:grpSpPr>
        <p:cxnSp>
          <p:nvCxnSpPr>
            <p:cNvPr id="120" name="Straight Connector 119"/>
            <p:cNvCxnSpPr/>
            <p:nvPr/>
          </p:nvCxnSpPr>
          <p:spPr>
            <a:xfrm>
              <a:off x="1885212"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H="1">
              <a:off x="1967462" y="2063497"/>
              <a:ext cx="2089525" cy="388578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645810" y="3584238"/>
            <a:ext cx="1897948" cy="2725083"/>
            <a:chOff x="2121810" y="3584237"/>
            <a:chExt cx="1897948" cy="2725083"/>
          </a:xfrm>
        </p:grpSpPr>
        <p:sp>
          <p:nvSpPr>
            <p:cNvPr id="121" name="Rectangle 120"/>
            <p:cNvSpPr/>
            <p:nvPr/>
          </p:nvSpPr>
          <p:spPr>
            <a:xfrm>
              <a:off x="2121810" y="3865945"/>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2" name="Straight Arrow Connector 171"/>
            <p:cNvCxnSpPr/>
            <p:nvPr/>
          </p:nvCxnSpPr>
          <p:spPr>
            <a:xfrm flipH="1">
              <a:off x="2211419" y="3584237"/>
              <a:ext cx="1808339" cy="99617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4355605" y="5292957"/>
            <a:ext cx="1179957" cy="1388283"/>
            <a:chOff x="2831604" y="5292956"/>
            <a:chExt cx="1179957" cy="1388283"/>
          </a:xfrm>
        </p:grpSpPr>
        <p:cxnSp>
          <p:nvCxnSpPr>
            <p:cNvPr id="135" name="Straight Connector 134"/>
            <p:cNvCxnSpPr/>
            <p:nvPr/>
          </p:nvCxnSpPr>
          <p:spPr>
            <a:xfrm>
              <a:off x="2831604"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flipV="1">
              <a:off x="2934269" y="5322627"/>
              <a:ext cx="1077292" cy="135861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3882408" y="4111530"/>
            <a:ext cx="1683044" cy="1837750"/>
            <a:chOff x="2358408" y="4111530"/>
            <a:chExt cx="1683044" cy="1837750"/>
          </a:xfrm>
        </p:grpSpPr>
        <p:cxnSp>
          <p:nvCxnSpPr>
            <p:cNvPr id="124" name="Straight Connector 123"/>
            <p:cNvCxnSpPr/>
            <p:nvPr/>
          </p:nvCxnSpPr>
          <p:spPr>
            <a:xfrm>
              <a:off x="2358408"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358408" y="4111530"/>
              <a:ext cx="1683044" cy="1837750"/>
              <a:chOff x="2358408" y="4111530"/>
              <a:chExt cx="1683044" cy="1837750"/>
            </a:xfrm>
          </p:grpSpPr>
          <p:sp>
            <p:nvSpPr>
              <p:cNvPr id="122" name="Rectangle 121"/>
              <p:cNvSpPr/>
              <p:nvPr/>
            </p:nvSpPr>
            <p:spPr>
              <a:xfrm>
                <a:off x="2358408" y="4111530"/>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2358408"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a:off x="2448017" y="5156473"/>
                <a:ext cx="1593435" cy="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2456597" y="5156473"/>
                <a:ext cx="1563162" cy="75300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EA80FD1E-0320-BEC2-F023-DCA713BE21E3}"/>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7" name="Group 6">
            <a:extLst>
              <a:ext uri="{FF2B5EF4-FFF2-40B4-BE49-F238E27FC236}">
                <a16:creationId xmlns:a16="http://schemas.microsoft.com/office/drawing/2014/main" id="{3A86FF79-82FF-6568-167E-216C4E89F4FE}"/>
              </a:ext>
            </a:extLst>
          </p:cNvPr>
          <p:cNvGrpSpPr/>
          <p:nvPr/>
        </p:nvGrpSpPr>
        <p:grpSpPr>
          <a:xfrm>
            <a:off x="1687448" y="746123"/>
            <a:ext cx="3240000" cy="94217"/>
            <a:chOff x="1253158" y="1050894"/>
            <a:chExt cx="4853893" cy="73850"/>
          </a:xfrm>
        </p:grpSpPr>
        <p:cxnSp>
          <p:nvCxnSpPr>
            <p:cNvPr id="8" name="Straight Connector 7">
              <a:extLst>
                <a:ext uri="{FF2B5EF4-FFF2-40B4-BE49-F238E27FC236}">
                  <a16:creationId xmlns:a16="http://schemas.microsoft.com/office/drawing/2014/main" id="{CA4115CD-F64B-9EC5-0B74-0C0616B1514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2FF3A8-2F39-8318-EF89-7E9793A04AA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EF9D918-C8C4-48E8-6E33-3D437BE045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9428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9ED8E6C-5935-3A02-FBD1-C2E1F1C46BAB}"/>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0921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645811" y="3865946"/>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882408" y="4111531"/>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388240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882409"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35560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605318" y="924624"/>
            <a:ext cx="2858834" cy="5888752"/>
            <a:chOff x="4283968" y="924624"/>
            <a:chExt cx="2858834" cy="588875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318" t="46441" r="24496" b="18645"/>
            <a:stretch/>
          </p:blipFill>
          <p:spPr>
            <a:xfrm rot="5400000" flipH="1">
              <a:off x="3554812" y="3275908"/>
              <a:ext cx="4680520" cy="2394416"/>
            </a:xfrm>
            <a:prstGeom prst="rect">
              <a:avLst/>
            </a:prstGeom>
          </p:spPr>
        </p:pic>
        <p:sp>
          <p:nvSpPr>
            <p:cNvPr id="6" name="TextBox 5"/>
            <p:cNvSpPr txBox="1"/>
            <p:nvPr/>
          </p:nvSpPr>
          <p:spPr>
            <a:xfrm>
              <a:off x="4283968" y="3542819"/>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283968" y="6309320"/>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283968" y="5445224"/>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283968" y="4910971"/>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283968" y="4581128"/>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283968" y="4190891"/>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283968" y="4005064"/>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283968" y="3758843"/>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283968" y="3645024"/>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283968" y="3866028"/>
              <a:ext cx="360996" cy="246221"/>
            </a:xfrm>
            <a:prstGeom prst="rect">
              <a:avLst/>
            </a:prstGeom>
            <a:noFill/>
          </p:spPr>
          <p:txBody>
            <a:bodyPr wrap="none" rtlCol="0">
              <a:spAutoFit/>
            </a:bodyPr>
            <a:lstStyle/>
            <a:p>
              <a:r>
                <a:rPr lang="en-GB" sz="1000" dirty="0"/>
                <a:t>5.0</a:t>
              </a:r>
            </a:p>
          </p:txBody>
        </p:sp>
        <p:sp>
          <p:nvSpPr>
            <p:cNvPr id="153" name="TextBox 152"/>
            <p:cNvSpPr txBox="1"/>
            <p:nvPr/>
          </p:nvSpPr>
          <p:spPr>
            <a:xfrm rot="16200000">
              <a:off x="5593205" y="1774216"/>
              <a:ext cx="441146" cy="338554"/>
            </a:xfrm>
            <a:prstGeom prst="rect">
              <a:avLst/>
            </a:prstGeom>
            <a:noFill/>
          </p:spPr>
          <p:txBody>
            <a:bodyPr wrap="none" rtlCol="0">
              <a:spAutoFit/>
            </a:bodyPr>
            <a:lstStyle/>
            <a:p>
              <a:r>
                <a:rPr lang="en-GB" sz="1600" dirty="0"/>
                <a:t>A+</a:t>
              </a:r>
            </a:p>
          </p:txBody>
        </p:sp>
        <p:sp>
          <p:nvSpPr>
            <p:cNvPr id="154" name="TextBox 153"/>
            <p:cNvSpPr txBox="1"/>
            <p:nvPr/>
          </p:nvSpPr>
          <p:spPr>
            <a:xfrm rot="16200000">
              <a:off x="4908876" y="1799864"/>
              <a:ext cx="389850" cy="338554"/>
            </a:xfrm>
            <a:prstGeom prst="rect">
              <a:avLst/>
            </a:prstGeom>
            <a:noFill/>
          </p:spPr>
          <p:txBody>
            <a:bodyPr wrap="none" rtlCol="0">
              <a:spAutoFit/>
            </a:bodyPr>
            <a:lstStyle/>
            <a:p>
              <a:r>
                <a:rPr lang="en-GB" sz="1600" dirty="0"/>
                <a:t>K-</a:t>
              </a:r>
            </a:p>
          </p:txBody>
        </p:sp>
        <p:sp>
          <p:nvSpPr>
            <p:cNvPr id="155" name="TextBox 154"/>
            <p:cNvSpPr txBox="1"/>
            <p:nvPr/>
          </p:nvSpPr>
          <p:spPr>
            <a:xfrm rot="16200000">
              <a:off x="5091033" y="1756583"/>
              <a:ext cx="498855" cy="338554"/>
            </a:xfrm>
            <a:prstGeom prst="rect">
              <a:avLst/>
            </a:prstGeom>
            <a:noFill/>
          </p:spPr>
          <p:txBody>
            <a:bodyPr wrap="none" rtlCol="0">
              <a:spAutoFit/>
            </a:bodyPr>
            <a:lstStyle/>
            <a:p>
              <a:r>
                <a:rPr lang="en-GB" sz="1600" dirty="0"/>
                <a:t>K +</a:t>
              </a:r>
            </a:p>
          </p:txBody>
        </p:sp>
        <p:sp>
          <p:nvSpPr>
            <p:cNvPr id="156" name="TextBox 155"/>
            <p:cNvSpPr txBox="1"/>
            <p:nvPr/>
          </p:nvSpPr>
          <p:spPr>
            <a:xfrm rot="16200000">
              <a:off x="5382194" y="1794253"/>
              <a:ext cx="389850" cy="338554"/>
            </a:xfrm>
            <a:prstGeom prst="rect">
              <a:avLst/>
            </a:prstGeom>
            <a:noFill/>
          </p:spPr>
          <p:txBody>
            <a:bodyPr wrap="none" rtlCol="0">
              <a:spAutoFit/>
            </a:bodyPr>
            <a:lstStyle/>
            <a:p>
              <a:r>
                <a:rPr lang="en-GB" sz="1600" dirty="0"/>
                <a:t>A-</a:t>
              </a:r>
            </a:p>
          </p:txBody>
        </p:sp>
        <p:sp>
          <p:nvSpPr>
            <p:cNvPr id="157" name="TextBox 156"/>
            <p:cNvSpPr txBox="1"/>
            <p:nvPr/>
          </p:nvSpPr>
          <p:spPr>
            <a:xfrm rot="16200000">
              <a:off x="5519682" y="1481667"/>
              <a:ext cx="1061509" cy="338554"/>
            </a:xfrm>
            <a:prstGeom prst="rect">
              <a:avLst/>
            </a:prstGeom>
            <a:noFill/>
          </p:spPr>
          <p:txBody>
            <a:bodyPr wrap="none" rtlCol="0">
              <a:spAutoFit/>
            </a:bodyPr>
            <a:lstStyle/>
            <a:p>
              <a:r>
                <a:rPr lang="en-GB" sz="1600" dirty="0" err="1"/>
                <a:t>MMpARA</a:t>
              </a:r>
              <a:endParaRPr lang="en-GB" sz="1600" dirty="0"/>
            </a:p>
          </p:txBody>
        </p:sp>
        <p:sp>
          <p:nvSpPr>
            <p:cNvPr id="158" name="TextBox 157"/>
            <p:cNvSpPr txBox="1"/>
            <p:nvPr/>
          </p:nvSpPr>
          <p:spPr>
            <a:xfrm rot="16200000">
              <a:off x="5836491" y="1570281"/>
              <a:ext cx="901209" cy="338554"/>
            </a:xfrm>
            <a:prstGeom prst="rect">
              <a:avLst/>
            </a:prstGeom>
            <a:noFill/>
          </p:spPr>
          <p:txBody>
            <a:bodyPr wrap="none" rtlCol="0">
              <a:spAutoFit/>
            </a:bodyPr>
            <a:lstStyle/>
            <a:p>
              <a:r>
                <a:rPr lang="en-GB" sz="1600" dirty="0"/>
                <a:t>Ligation</a:t>
              </a:r>
            </a:p>
          </p:txBody>
        </p:sp>
        <p:sp>
          <p:nvSpPr>
            <p:cNvPr id="159" name="TextBox 158"/>
            <p:cNvSpPr txBox="1"/>
            <p:nvPr/>
          </p:nvSpPr>
          <p:spPr>
            <a:xfrm rot="16200000">
              <a:off x="6457286" y="1702080"/>
              <a:ext cx="606256" cy="338554"/>
            </a:xfrm>
            <a:prstGeom prst="rect">
              <a:avLst/>
            </a:prstGeom>
            <a:noFill/>
          </p:spPr>
          <p:txBody>
            <a:bodyPr wrap="none" rtlCol="0">
              <a:spAutoFit/>
            </a:bodyPr>
            <a:lstStyle/>
            <a:p>
              <a:r>
                <a:rPr lang="en-GB" sz="1600" dirty="0"/>
                <a:t>1 Kb</a:t>
              </a:r>
            </a:p>
          </p:txBody>
        </p:sp>
        <p:sp>
          <p:nvSpPr>
            <p:cNvPr id="160" name="TextBox 159"/>
            <p:cNvSpPr txBox="1"/>
            <p:nvPr/>
          </p:nvSpPr>
          <p:spPr>
            <a:xfrm rot="16200000">
              <a:off x="6093989" y="1576244"/>
              <a:ext cx="859531" cy="338554"/>
            </a:xfrm>
            <a:prstGeom prst="rect">
              <a:avLst/>
            </a:prstGeom>
            <a:noFill/>
          </p:spPr>
          <p:txBody>
            <a:bodyPr wrap="none" rtlCol="0">
              <a:spAutoFit/>
            </a:bodyPr>
            <a:lstStyle/>
            <a:p>
              <a:r>
                <a:rPr lang="en-GB" sz="1600" dirty="0"/>
                <a:t>MMLIG</a:t>
              </a:r>
            </a:p>
          </p:txBody>
        </p:sp>
        <p:sp>
          <p:nvSpPr>
            <p:cNvPr id="161" name="TextBox 160"/>
            <p:cNvSpPr txBox="1"/>
            <p:nvPr/>
          </p:nvSpPr>
          <p:spPr>
            <a:xfrm rot="16200000">
              <a:off x="6334568"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4" name="TextBox 163"/>
            <p:cNvSpPr txBox="1"/>
            <p:nvPr/>
          </p:nvSpPr>
          <p:spPr>
            <a:xfrm rot="16200000">
              <a:off x="4564014" y="1702080"/>
              <a:ext cx="606256" cy="338554"/>
            </a:xfrm>
            <a:prstGeom prst="rect">
              <a:avLst/>
            </a:prstGeom>
            <a:noFill/>
          </p:spPr>
          <p:txBody>
            <a:bodyPr wrap="none" rtlCol="0">
              <a:spAutoFit/>
            </a:bodyPr>
            <a:lstStyle/>
            <a:p>
              <a:r>
                <a:rPr lang="en-GB" sz="1600" dirty="0"/>
                <a:t>1 Kb</a:t>
              </a:r>
            </a:p>
          </p:txBody>
        </p:sp>
      </p:grpSp>
      <p:grpSp>
        <p:nvGrpSpPr>
          <p:cNvPr id="18" name="Group 17"/>
          <p:cNvGrpSpPr/>
          <p:nvPr/>
        </p:nvGrpSpPr>
        <p:grpSpPr>
          <a:xfrm>
            <a:off x="6027761" y="2289594"/>
            <a:ext cx="3836226" cy="1090089"/>
            <a:chOff x="4503761" y="2289593"/>
            <a:chExt cx="3836226" cy="1090089"/>
          </a:xfrm>
        </p:grpSpPr>
        <p:pic>
          <p:nvPicPr>
            <p:cNvPr id="9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46" t="44081" r="26680" b="33021"/>
            <a:stretch/>
          </p:blipFill>
          <p:spPr bwMode="auto">
            <a:xfrm>
              <a:off x="6589558" y="2289593"/>
              <a:ext cx="1750429" cy="109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7" name="Straight Arrow Connector 96"/>
            <p:cNvCxnSpPr>
              <a:stCxn id="95" idx="1"/>
            </p:cNvCxnSpPr>
            <p:nvPr/>
          </p:nvCxnSpPr>
          <p:spPr>
            <a:xfrm flipH="1">
              <a:off x="4503761" y="2834638"/>
              <a:ext cx="2085797" cy="39988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041410" y="3384645"/>
            <a:ext cx="3596415" cy="1294458"/>
            <a:chOff x="4517409" y="3384645"/>
            <a:chExt cx="3596415" cy="1294458"/>
          </a:xfrm>
        </p:grpSpPr>
        <p:pic>
          <p:nvPicPr>
            <p:cNvPr id="9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275" t="44081" r="50089" b="33021"/>
            <a:stretch/>
          </p:blipFill>
          <p:spPr bwMode="auto">
            <a:xfrm>
              <a:off x="6970327" y="3589014"/>
              <a:ext cx="1143497" cy="109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0" name="Straight Arrow Connector 99"/>
            <p:cNvCxnSpPr>
              <a:stCxn id="99" idx="1"/>
            </p:cNvCxnSpPr>
            <p:nvPr/>
          </p:nvCxnSpPr>
          <p:spPr>
            <a:xfrm flipH="1" flipV="1">
              <a:off x="4517409" y="3384645"/>
              <a:ext cx="2452918" cy="74941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00466" y="3835022"/>
            <a:ext cx="4074554" cy="1930991"/>
            <a:chOff x="4476466" y="3835021"/>
            <a:chExt cx="4074554" cy="1930991"/>
          </a:xfrm>
        </p:grpSpPr>
        <p:pic>
          <p:nvPicPr>
            <p:cNvPr id="1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53" t="49003" r="65735" b="33021"/>
            <a:stretch/>
          </p:blipFill>
          <p:spPr bwMode="auto">
            <a:xfrm>
              <a:off x="6654874" y="4910252"/>
              <a:ext cx="1896146" cy="85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3" name="Straight Arrow Connector 102"/>
            <p:cNvCxnSpPr/>
            <p:nvPr/>
          </p:nvCxnSpPr>
          <p:spPr>
            <a:xfrm flipH="1" flipV="1">
              <a:off x="4476466" y="3835021"/>
              <a:ext cx="2198930" cy="139231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918C5BB-AC14-E01A-EA46-C55426324490}"/>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21" name="Group 20">
            <a:extLst>
              <a:ext uri="{FF2B5EF4-FFF2-40B4-BE49-F238E27FC236}">
                <a16:creationId xmlns:a16="http://schemas.microsoft.com/office/drawing/2014/main" id="{57644073-586D-0B82-E49F-89056DBB446D}"/>
              </a:ext>
            </a:extLst>
          </p:cNvPr>
          <p:cNvGrpSpPr/>
          <p:nvPr/>
        </p:nvGrpSpPr>
        <p:grpSpPr>
          <a:xfrm>
            <a:off x="1687448" y="746123"/>
            <a:ext cx="3240000" cy="94217"/>
            <a:chOff x="1253158" y="1050894"/>
            <a:chExt cx="4853893" cy="73850"/>
          </a:xfrm>
        </p:grpSpPr>
        <p:cxnSp>
          <p:nvCxnSpPr>
            <p:cNvPr id="22" name="Straight Connector 21">
              <a:extLst>
                <a:ext uri="{FF2B5EF4-FFF2-40B4-BE49-F238E27FC236}">
                  <a16:creationId xmlns:a16="http://schemas.microsoft.com/office/drawing/2014/main" id="{01154466-0228-6A5B-81A0-675F76E461B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85492D-8E56-C24D-26F3-B87C76AFDEE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4" name="Picture 23" descr="A black and white sign with white text&#10;&#10;AI-generated content may be incorrect.">
            <a:extLst>
              <a:ext uri="{FF2B5EF4-FFF2-40B4-BE49-F238E27FC236}">
                <a16:creationId xmlns:a16="http://schemas.microsoft.com/office/drawing/2014/main" id="{F1294EA6-FED3-0B7A-A7DB-57197D021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5924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11FCFF6-7238-86D2-2945-6105861E2555}"/>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0921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645811" y="3865946"/>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882408" y="4111531"/>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388240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882409"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35560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605318" y="924624"/>
            <a:ext cx="2858834" cy="5888752"/>
            <a:chOff x="4283968" y="924624"/>
            <a:chExt cx="2858834" cy="588875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318" t="46441" r="24496" b="18645"/>
            <a:stretch/>
          </p:blipFill>
          <p:spPr>
            <a:xfrm rot="5400000" flipH="1">
              <a:off x="3554812" y="3275908"/>
              <a:ext cx="4680520" cy="2394416"/>
            </a:xfrm>
            <a:prstGeom prst="rect">
              <a:avLst/>
            </a:prstGeom>
          </p:spPr>
        </p:pic>
        <p:sp>
          <p:nvSpPr>
            <p:cNvPr id="6" name="TextBox 5"/>
            <p:cNvSpPr txBox="1"/>
            <p:nvPr/>
          </p:nvSpPr>
          <p:spPr>
            <a:xfrm>
              <a:off x="4283968" y="3542819"/>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283968" y="6309320"/>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283968" y="5445224"/>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283968" y="4910971"/>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283968" y="4581128"/>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283968" y="4190891"/>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283968" y="4005064"/>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283968" y="3758843"/>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283968" y="3645024"/>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283968" y="3866028"/>
              <a:ext cx="360996" cy="246221"/>
            </a:xfrm>
            <a:prstGeom prst="rect">
              <a:avLst/>
            </a:prstGeom>
            <a:noFill/>
          </p:spPr>
          <p:txBody>
            <a:bodyPr wrap="none" rtlCol="0">
              <a:spAutoFit/>
            </a:bodyPr>
            <a:lstStyle/>
            <a:p>
              <a:r>
                <a:rPr lang="en-GB" sz="1000" dirty="0"/>
                <a:t>5.0</a:t>
              </a:r>
            </a:p>
          </p:txBody>
        </p:sp>
        <p:sp>
          <p:nvSpPr>
            <p:cNvPr id="153" name="TextBox 152"/>
            <p:cNvSpPr txBox="1"/>
            <p:nvPr/>
          </p:nvSpPr>
          <p:spPr>
            <a:xfrm rot="16200000">
              <a:off x="5593205" y="1774216"/>
              <a:ext cx="441146" cy="338554"/>
            </a:xfrm>
            <a:prstGeom prst="rect">
              <a:avLst/>
            </a:prstGeom>
            <a:noFill/>
          </p:spPr>
          <p:txBody>
            <a:bodyPr wrap="none" rtlCol="0">
              <a:spAutoFit/>
            </a:bodyPr>
            <a:lstStyle/>
            <a:p>
              <a:r>
                <a:rPr lang="en-GB" sz="1600" dirty="0"/>
                <a:t>A+</a:t>
              </a:r>
            </a:p>
          </p:txBody>
        </p:sp>
        <p:sp>
          <p:nvSpPr>
            <p:cNvPr id="154" name="TextBox 153"/>
            <p:cNvSpPr txBox="1"/>
            <p:nvPr/>
          </p:nvSpPr>
          <p:spPr>
            <a:xfrm rot="16200000">
              <a:off x="4908876" y="1799864"/>
              <a:ext cx="389850" cy="338554"/>
            </a:xfrm>
            <a:prstGeom prst="rect">
              <a:avLst/>
            </a:prstGeom>
            <a:noFill/>
          </p:spPr>
          <p:txBody>
            <a:bodyPr wrap="none" rtlCol="0">
              <a:spAutoFit/>
            </a:bodyPr>
            <a:lstStyle/>
            <a:p>
              <a:r>
                <a:rPr lang="en-GB" sz="1600" dirty="0"/>
                <a:t>K-</a:t>
              </a:r>
            </a:p>
          </p:txBody>
        </p:sp>
        <p:sp>
          <p:nvSpPr>
            <p:cNvPr id="155" name="TextBox 154"/>
            <p:cNvSpPr txBox="1"/>
            <p:nvPr/>
          </p:nvSpPr>
          <p:spPr>
            <a:xfrm rot="16200000">
              <a:off x="5091033" y="1756583"/>
              <a:ext cx="498855" cy="338554"/>
            </a:xfrm>
            <a:prstGeom prst="rect">
              <a:avLst/>
            </a:prstGeom>
            <a:noFill/>
          </p:spPr>
          <p:txBody>
            <a:bodyPr wrap="none" rtlCol="0">
              <a:spAutoFit/>
            </a:bodyPr>
            <a:lstStyle/>
            <a:p>
              <a:r>
                <a:rPr lang="en-GB" sz="1600" dirty="0"/>
                <a:t>K +</a:t>
              </a:r>
            </a:p>
          </p:txBody>
        </p:sp>
        <p:sp>
          <p:nvSpPr>
            <p:cNvPr id="156" name="TextBox 155"/>
            <p:cNvSpPr txBox="1"/>
            <p:nvPr/>
          </p:nvSpPr>
          <p:spPr>
            <a:xfrm rot="16200000">
              <a:off x="5382194" y="1794253"/>
              <a:ext cx="389850" cy="338554"/>
            </a:xfrm>
            <a:prstGeom prst="rect">
              <a:avLst/>
            </a:prstGeom>
            <a:noFill/>
          </p:spPr>
          <p:txBody>
            <a:bodyPr wrap="none" rtlCol="0">
              <a:spAutoFit/>
            </a:bodyPr>
            <a:lstStyle/>
            <a:p>
              <a:r>
                <a:rPr lang="en-GB" sz="1600" dirty="0"/>
                <a:t>A-</a:t>
              </a:r>
            </a:p>
          </p:txBody>
        </p:sp>
        <p:sp>
          <p:nvSpPr>
            <p:cNvPr id="157" name="TextBox 156"/>
            <p:cNvSpPr txBox="1"/>
            <p:nvPr/>
          </p:nvSpPr>
          <p:spPr>
            <a:xfrm rot="16200000">
              <a:off x="5519682" y="1481667"/>
              <a:ext cx="1061509" cy="338554"/>
            </a:xfrm>
            <a:prstGeom prst="rect">
              <a:avLst/>
            </a:prstGeom>
            <a:noFill/>
          </p:spPr>
          <p:txBody>
            <a:bodyPr wrap="none" rtlCol="0">
              <a:spAutoFit/>
            </a:bodyPr>
            <a:lstStyle/>
            <a:p>
              <a:r>
                <a:rPr lang="en-GB" sz="1600" dirty="0" err="1"/>
                <a:t>MMpARA</a:t>
              </a:r>
              <a:endParaRPr lang="en-GB" sz="1600" dirty="0"/>
            </a:p>
          </p:txBody>
        </p:sp>
        <p:sp>
          <p:nvSpPr>
            <p:cNvPr id="158" name="TextBox 157"/>
            <p:cNvSpPr txBox="1"/>
            <p:nvPr/>
          </p:nvSpPr>
          <p:spPr>
            <a:xfrm rot="16200000">
              <a:off x="5836491" y="1570281"/>
              <a:ext cx="901209" cy="338554"/>
            </a:xfrm>
            <a:prstGeom prst="rect">
              <a:avLst/>
            </a:prstGeom>
            <a:noFill/>
          </p:spPr>
          <p:txBody>
            <a:bodyPr wrap="none" rtlCol="0">
              <a:spAutoFit/>
            </a:bodyPr>
            <a:lstStyle/>
            <a:p>
              <a:r>
                <a:rPr lang="en-GB" sz="1600" dirty="0"/>
                <a:t>Ligation</a:t>
              </a:r>
            </a:p>
          </p:txBody>
        </p:sp>
        <p:sp>
          <p:nvSpPr>
            <p:cNvPr id="159" name="TextBox 158"/>
            <p:cNvSpPr txBox="1"/>
            <p:nvPr/>
          </p:nvSpPr>
          <p:spPr>
            <a:xfrm rot="16200000">
              <a:off x="6457286" y="1702080"/>
              <a:ext cx="606256" cy="338554"/>
            </a:xfrm>
            <a:prstGeom prst="rect">
              <a:avLst/>
            </a:prstGeom>
            <a:noFill/>
          </p:spPr>
          <p:txBody>
            <a:bodyPr wrap="none" rtlCol="0">
              <a:spAutoFit/>
            </a:bodyPr>
            <a:lstStyle/>
            <a:p>
              <a:r>
                <a:rPr lang="en-GB" sz="1600" dirty="0"/>
                <a:t>1 Kb</a:t>
              </a:r>
            </a:p>
          </p:txBody>
        </p:sp>
        <p:sp>
          <p:nvSpPr>
            <p:cNvPr id="160" name="TextBox 159"/>
            <p:cNvSpPr txBox="1"/>
            <p:nvPr/>
          </p:nvSpPr>
          <p:spPr>
            <a:xfrm rot="16200000">
              <a:off x="6093989" y="1576244"/>
              <a:ext cx="859531" cy="338554"/>
            </a:xfrm>
            <a:prstGeom prst="rect">
              <a:avLst/>
            </a:prstGeom>
            <a:noFill/>
          </p:spPr>
          <p:txBody>
            <a:bodyPr wrap="none" rtlCol="0">
              <a:spAutoFit/>
            </a:bodyPr>
            <a:lstStyle/>
            <a:p>
              <a:r>
                <a:rPr lang="en-GB" sz="1600" dirty="0"/>
                <a:t>MMLIG</a:t>
              </a:r>
            </a:p>
          </p:txBody>
        </p:sp>
        <p:sp>
          <p:nvSpPr>
            <p:cNvPr id="161" name="TextBox 160"/>
            <p:cNvSpPr txBox="1"/>
            <p:nvPr/>
          </p:nvSpPr>
          <p:spPr>
            <a:xfrm rot="16200000">
              <a:off x="6334568"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4" name="TextBox 163"/>
            <p:cNvSpPr txBox="1"/>
            <p:nvPr/>
          </p:nvSpPr>
          <p:spPr>
            <a:xfrm rot="16200000">
              <a:off x="4564014" y="1702080"/>
              <a:ext cx="606256" cy="338554"/>
            </a:xfrm>
            <a:prstGeom prst="rect">
              <a:avLst/>
            </a:prstGeom>
            <a:noFill/>
          </p:spPr>
          <p:txBody>
            <a:bodyPr wrap="none" rtlCol="0">
              <a:spAutoFit/>
            </a:bodyPr>
            <a:lstStyle/>
            <a:p>
              <a:r>
                <a:rPr lang="en-GB" sz="1600" dirty="0"/>
                <a:t>1 Kb</a:t>
              </a:r>
            </a:p>
          </p:txBody>
        </p:sp>
      </p:grpSp>
      <p:sp>
        <p:nvSpPr>
          <p:cNvPr id="4" name="Oval 3"/>
          <p:cNvSpPr/>
          <p:nvPr/>
        </p:nvSpPr>
        <p:spPr>
          <a:xfrm>
            <a:off x="6109649" y="5774200"/>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7108211" y="5121383"/>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566850" y="5096363"/>
            <a:ext cx="419343" cy="945399"/>
            <a:chOff x="5042849" y="5096362"/>
            <a:chExt cx="419343" cy="945399"/>
          </a:xfrm>
        </p:grpSpPr>
        <p:sp>
          <p:nvSpPr>
            <p:cNvPr id="104" name="Oval 103"/>
            <p:cNvSpPr/>
            <p:nvPr/>
          </p:nvSpPr>
          <p:spPr>
            <a:xfrm>
              <a:off x="5081517" y="5096362"/>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5042849" y="5753729"/>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D437037E-67A0-0866-AD28-042399F2F2ED}"/>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20" name="Group 19">
            <a:extLst>
              <a:ext uri="{FF2B5EF4-FFF2-40B4-BE49-F238E27FC236}">
                <a16:creationId xmlns:a16="http://schemas.microsoft.com/office/drawing/2014/main" id="{22D96182-35BC-5D9A-C49E-AB484FBC884C}"/>
              </a:ext>
            </a:extLst>
          </p:cNvPr>
          <p:cNvGrpSpPr/>
          <p:nvPr/>
        </p:nvGrpSpPr>
        <p:grpSpPr>
          <a:xfrm>
            <a:off x="1687448" y="746123"/>
            <a:ext cx="3240000" cy="94217"/>
            <a:chOff x="1253158" y="1050894"/>
            <a:chExt cx="4853893" cy="73850"/>
          </a:xfrm>
        </p:grpSpPr>
        <p:cxnSp>
          <p:nvCxnSpPr>
            <p:cNvPr id="21" name="Straight Connector 20">
              <a:extLst>
                <a:ext uri="{FF2B5EF4-FFF2-40B4-BE49-F238E27FC236}">
                  <a16:creationId xmlns:a16="http://schemas.microsoft.com/office/drawing/2014/main" id="{35D16C51-0B19-D623-483B-D62A827BB96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B2761D-285A-CDFC-227B-5BCA89F7228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3" name="Picture 22" descr="A black and white sign with white text&#10;&#10;AI-generated content may be incorrect.">
            <a:extLst>
              <a:ext uri="{FF2B5EF4-FFF2-40B4-BE49-F238E27FC236}">
                <a16:creationId xmlns:a16="http://schemas.microsoft.com/office/drawing/2014/main" id="{53C0AE88-3D14-FD3A-6D99-2E78313D6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5047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11" r="5944" b="10642"/>
          <a:stretch/>
        </p:blipFill>
        <p:spPr bwMode="auto">
          <a:xfrm>
            <a:off x="4779706" y="4402448"/>
            <a:ext cx="2920621" cy="22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404" y="1484997"/>
            <a:ext cx="4031076" cy="28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042" y="1484997"/>
            <a:ext cx="4471975" cy="28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E4A19B6-1177-F2A8-DE22-A5334E7D84C1}"/>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A165C24A-1ECE-BC86-0040-7EC76DC4AF75}"/>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A2ADB654-FB55-96B4-188A-E1A9E30D0C5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8C0F2B-751D-7BB1-2A2C-63E905E1FB3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917CAAA-ED36-1A3D-FD2C-B7F78D12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15649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4EB455-5A7A-DDFE-28A0-B450E4551365}"/>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grpSp>
        <p:nvGrpSpPr>
          <p:cNvPr id="175" name="Group 174"/>
          <p:cNvGrpSpPr/>
          <p:nvPr/>
        </p:nvGrpSpPr>
        <p:grpSpPr>
          <a:xfrm>
            <a:off x="5375920" y="2473346"/>
            <a:ext cx="5112568" cy="2611839"/>
            <a:chOff x="3851920" y="4221088"/>
            <a:chExt cx="5112568" cy="2611839"/>
          </a:xfrm>
        </p:grpSpPr>
        <p:pic>
          <p:nvPicPr>
            <p:cNvPr id="17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976" t="3232" r="1675" b="3238"/>
            <a:stretch/>
          </p:blipFill>
          <p:spPr bwMode="auto">
            <a:xfrm>
              <a:off x="6253863" y="4221088"/>
              <a:ext cx="2710625" cy="261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1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5733256"/>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 name="TextBox 177"/>
            <p:cNvSpPr txBox="1"/>
            <p:nvPr/>
          </p:nvSpPr>
          <p:spPr>
            <a:xfrm>
              <a:off x="4355976" y="6310481"/>
              <a:ext cx="1891865"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-R PCR</a:t>
              </a:r>
            </a:p>
          </p:txBody>
        </p:sp>
        <p:cxnSp>
          <p:nvCxnSpPr>
            <p:cNvPr id="179" name="Straight Arrow Connector 178"/>
            <p:cNvCxnSpPr/>
            <p:nvPr/>
          </p:nvCxnSpPr>
          <p:spPr>
            <a:xfrm flipV="1">
              <a:off x="5918906" y="5949280"/>
              <a:ext cx="813334" cy="60554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933597" y="4942782"/>
            <a:ext cx="2592265" cy="350174"/>
            <a:chOff x="1409596" y="4942782"/>
            <a:chExt cx="2592265" cy="350174"/>
          </a:xfrm>
        </p:grpSpPr>
        <p:cxnSp>
          <p:nvCxnSpPr>
            <p:cNvPr id="135" name="Straight Connector 134"/>
            <p:cNvCxnSpPr/>
            <p:nvPr/>
          </p:nvCxnSpPr>
          <p:spPr>
            <a:xfrm>
              <a:off x="1409596"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1501254" y="4942782"/>
              <a:ext cx="2500607" cy="29795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4439572-0730-99AE-6EEE-BB6C6CDBBE47}"/>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8" name="Group 27">
            <a:extLst>
              <a:ext uri="{FF2B5EF4-FFF2-40B4-BE49-F238E27FC236}">
                <a16:creationId xmlns:a16="http://schemas.microsoft.com/office/drawing/2014/main" id="{0D7A6715-10AD-FE78-F3A5-E54F2195325C}"/>
              </a:ext>
            </a:extLst>
          </p:cNvPr>
          <p:cNvGrpSpPr/>
          <p:nvPr/>
        </p:nvGrpSpPr>
        <p:grpSpPr>
          <a:xfrm>
            <a:off x="1687448" y="746123"/>
            <a:ext cx="3240000" cy="94217"/>
            <a:chOff x="1253158" y="1050894"/>
            <a:chExt cx="4853893" cy="73850"/>
          </a:xfrm>
        </p:grpSpPr>
        <p:cxnSp>
          <p:nvCxnSpPr>
            <p:cNvPr id="29" name="Straight Connector 28">
              <a:extLst>
                <a:ext uri="{FF2B5EF4-FFF2-40B4-BE49-F238E27FC236}">
                  <a16:creationId xmlns:a16="http://schemas.microsoft.com/office/drawing/2014/main" id="{51A28968-7467-76E4-34DE-B870D6F09DA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E5CF60-6799-661D-C966-0CC977EA667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1" name="Picture 30" descr="A black and white sign with white text&#10;&#10;AI-generated content may be incorrect.">
            <a:extLst>
              <a:ext uri="{FF2B5EF4-FFF2-40B4-BE49-F238E27FC236}">
                <a16:creationId xmlns:a16="http://schemas.microsoft.com/office/drawing/2014/main" id="{0A4E92A9-3528-B38E-07AD-6D323D53C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1722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A0433F6A-94DB-1125-12EC-2F7CCF5447DE}"/>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70195" y="2320934"/>
            <a:ext cx="1873559" cy="2972022"/>
            <a:chOff x="1646194" y="2320934"/>
            <a:chExt cx="1873559" cy="2972022"/>
          </a:xfrm>
        </p:grpSpPr>
        <p:cxnSp>
          <p:nvCxnSpPr>
            <p:cNvPr id="137" name="Straight Connector 136"/>
            <p:cNvCxnSpPr/>
            <p:nvPr/>
          </p:nvCxnSpPr>
          <p:spPr>
            <a:xfrm>
              <a:off x="1646194"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1735803" y="2320934"/>
              <a:ext cx="1783950" cy="291862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406792" y="5154918"/>
            <a:ext cx="1558584" cy="794363"/>
            <a:chOff x="1882792" y="5154917"/>
            <a:chExt cx="1558584" cy="794363"/>
          </a:xfrm>
        </p:grpSpPr>
        <p:cxnSp>
          <p:nvCxnSpPr>
            <p:cNvPr id="138" name="Straight Connector 137"/>
            <p:cNvCxnSpPr/>
            <p:nvPr/>
          </p:nvCxnSpPr>
          <p:spPr>
            <a:xfrm>
              <a:off x="1882792"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249" idx="1"/>
            </p:cNvCxnSpPr>
            <p:nvPr/>
          </p:nvCxnSpPr>
          <p:spPr>
            <a:xfrm flipH="1">
              <a:off x="1939636" y="5154917"/>
              <a:ext cx="1501740" cy="747119"/>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968209" y="3501009"/>
            <a:ext cx="2376571" cy="1406485"/>
            <a:chOff x="6444208" y="3501008"/>
            <a:chExt cx="2376571" cy="1406485"/>
          </a:xfrm>
        </p:grpSpPr>
        <p:grpSp>
          <p:nvGrpSpPr>
            <p:cNvPr id="210" name="Group 209"/>
            <p:cNvGrpSpPr/>
            <p:nvPr/>
          </p:nvGrpSpPr>
          <p:grpSpPr>
            <a:xfrm>
              <a:off x="6444208" y="3501008"/>
              <a:ext cx="2376571" cy="882570"/>
              <a:chOff x="4139952" y="2323728"/>
              <a:chExt cx="3672715" cy="1299592"/>
            </a:xfrm>
          </p:grpSpPr>
          <p:sp>
            <p:nvSpPr>
              <p:cNvPr id="211" name="Oval 210"/>
              <p:cNvSpPr/>
              <p:nvPr/>
            </p:nvSpPr>
            <p:spPr>
              <a:xfrm>
                <a:off x="4139952" y="2708920"/>
                <a:ext cx="3672408" cy="914400"/>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4139952" y="2492896"/>
                <a:ext cx="3672408" cy="914400"/>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4139952" y="2323728"/>
                <a:ext cx="3672408" cy="914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4" name="Straight Connector 213"/>
              <p:cNvCxnSpPr/>
              <p:nvPr/>
            </p:nvCxnSpPr>
            <p:spPr>
              <a:xfrm>
                <a:off x="4143467" y="2799717"/>
                <a:ext cx="0" cy="40658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5" name="Freeform 214"/>
              <p:cNvSpPr/>
              <p:nvPr/>
            </p:nvSpPr>
            <p:spPr>
              <a:xfrm>
                <a:off x="4159326" y="3044836"/>
                <a:ext cx="41199" cy="105711"/>
              </a:xfrm>
              <a:custGeom>
                <a:avLst/>
                <a:gdLst>
                  <a:gd name="connsiteX0" fmla="*/ 7862 w 41199"/>
                  <a:gd name="connsiteY0" fmla="*/ 105558 h 105711"/>
                  <a:gd name="connsiteX1" fmla="*/ 3099 w 41199"/>
                  <a:gd name="connsiteY1" fmla="*/ 81745 h 105711"/>
                  <a:gd name="connsiteX2" fmla="*/ 7862 w 41199"/>
                  <a:gd name="connsiteY2" fmla="*/ 24595 h 105711"/>
                  <a:gd name="connsiteX3" fmla="*/ 5480 w 41199"/>
                  <a:gd name="connsiteY3" fmla="*/ 15070 h 105711"/>
                  <a:gd name="connsiteX4" fmla="*/ 718 w 41199"/>
                  <a:gd name="connsiteY4" fmla="*/ 783 h 105711"/>
                  <a:gd name="connsiteX5" fmla="*/ 10243 w 41199"/>
                  <a:gd name="connsiteY5" fmla="*/ 15070 h 105711"/>
                  <a:gd name="connsiteX6" fmla="*/ 22149 w 41199"/>
                  <a:gd name="connsiteY6" fmla="*/ 34120 h 105711"/>
                  <a:gd name="connsiteX7" fmla="*/ 26912 w 41199"/>
                  <a:gd name="connsiteY7" fmla="*/ 48408 h 105711"/>
                  <a:gd name="connsiteX8" fmla="*/ 29293 w 41199"/>
                  <a:gd name="connsiteY8" fmla="*/ 55552 h 105711"/>
                  <a:gd name="connsiteX9" fmla="*/ 34055 w 41199"/>
                  <a:gd name="connsiteY9" fmla="*/ 62695 h 105711"/>
                  <a:gd name="connsiteX10" fmla="*/ 38818 w 41199"/>
                  <a:gd name="connsiteY10" fmla="*/ 76983 h 105711"/>
                  <a:gd name="connsiteX11" fmla="*/ 41199 w 41199"/>
                  <a:gd name="connsiteY11" fmla="*/ 84127 h 105711"/>
                  <a:gd name="connsiteX12" fmla="*/ 38818 w 41199"/>
                  <a:gd name="connsiteY12" fmla="*/ 100795 h 105711"/>
                  <a:gd name="connsiteX13" fmla="*/ 29293 w 41199"/>
                  <a:gd name="connsiteY13" fmla="*/ 98414 h 105711"/>
                  <a:gd name="connsiteX14" fmla="*/ 26912 w 41199"/>
                  <a:gd name="connsiteY14" fmla="*/ 86508 h 105711"/>
                  <a:gd name="connsiteX15" fmla="*/ 24530 w 41199"/>
                  <a:gd name="connsiteY15" fmla="*/ 79364 h 105711"/>
                  <a:gd name="connsiteX16" fmla="*/ 22149 w 41199"/>
                  <a:gd name="connsiteY16" fmla="*/ 69839 h 105711"/>
                  <a:gd name="connsiteX17" fmla="*/ 7862 w 41199"/>
                  <a:gd name="connsiteY17" fmla="*/ 105558 h 1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 h="105711">
                    <a:moveTo>
                      <a:pt x="7862" y="105558"/>
                    </a:moveTo>
                    <a:cubicBezTo>
                      <a:pt x="4687" y="107542"/>
                      <a:pt x="2714" y="89831"/>
                      <a:pt x="3099" y="81745"/>
                    </a:cubicBezTo>
                    <a:cubicBezTo>
                      <a:pt x="5599" y="29232"/>
                      <a:pt x="202" y="47570"/>
                      <a:pt x="7862" y="24595"/>
                    </a:cubicBezTo>
                    <a:cubicBezTo>
                      <a:pt x="7068" y="21420"/>
                      <a:pt x="6420" y="18205"/>
                      <a:pt x="5480" y="15070"/>
                    </a:cubicBezTo>
                    <a:cubicBezTo>
                      <a:pt x="4037" y="10262"/>
                      <a:pt x="-2067" y="-3394"/>
                      <a:pt x="718" y="783"/>
                    </a:cubicBezTo>
                    <a:lnTo>
                      <a:pt x="10243" y="15070"/>
                    </a:lnTo>
                    <a:cubicBezTo>
                      <a:pt x="15910" y="32073"/>
                      <a:pt x="10828" y="26574"/>
                      <a:pt x="22149" y="34120"/>
                    </a:cubicBezTo>
                    <a:lnTo>
                      <a:pt x="26912" y="48408"/>
                    </a:lnTo>
                    <a:cubicBezTo>
                      <a:pt x="27706" y="50789"/>
                      <a:pt x="27901" y="53463"/>
                      <a:pt x="29293" y="55552"/>
                    </a:cubicBezTo>
                    <a:cubicBezTo>
                      <a:pt x="30880" y="57933"/>
                      <a:pt x="32893" y="60080"/>
                      <a:pt x="34055" y="62695"/>
                    </a:cubicBezTo>
                    <a:cubicBezTo>
                      <a:pt x="36094" y="67283"/>
                      <a:pt x="37230" y="72220"/>
                      <a:pt x="38818" y="76983"/>
                    </a:cubicBezTo>
                    <a:lnTo>
                      <a:pt x="41199" y="84127"/>
                    </a:lnTo>
                    <a:cubicBezTo>
                      <a:pt x="40405" y="89683"/>
                      <a:pt x="42411" y="96483"/>
                      <a:pt x="38818" y="100795"/>
                    </a:cubicBezTo>
                    <a:cubicBezTo>
                      <a:pt x="36723" y="103309"/>
                      <a:pt x="31388" y="100928"/>
                      <a:pt x="29293" y="98414"/>
                    </a:cubicBezTo>
                    <a:cubicBezTo>
                      <a:pt x="26702" y="95305"/>
                      <a:pt x="27894" y="90434"/>
                      <a:pt x="26912" y="86508"/>
                    </a:cubicBezTo>
                    <a:cubicBezTo>
                      <a:pt x="26303" y="84073"/>
                      <a:pt x="25220" y="81778"/>
                      <a:pt x="24530" y="79364"/>
                    </a:cubicBezTo>
                    <a:cubicBezTo>
                      <a:pt x="23631" y="76217"/>
                      <a:pt x="23048" y="72986"/>
                      <a:pt x="22149" y="69839"/>
                    </a:cubicBezTo>
                    <a:cubicBezTo>
                      <a:pt x="19517" y="60626"/>
                      <a:pt x="11037" y="103574"/>
                      <a:pt x="7862" y="10555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6" name="Straight Connector 215"/>
              <p:cNvCxnSpPr/>
              <p:nvPr/>
            </p:nvCxnSpPr>
            <p:spPr>
              <a:xfrm>
                <a:off x="7812667" y="2788044"/>
                <a:ext cx="0" cy="38251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7" name="Freeform 216"/>
              <p:cNvSpPr/>
              <p:nvPr/>
            </p:nvSpPr>
            <p:spPr>
              <a:xfrm>
                <a:off x="7759947" y="3049186"/>
                <a:ext cx="35586" cy="65250"/>
              </a:xfrm>
              <a:custGeom>
                <a:avLst/>
                <a:gdLst>
                  <a:gd name="connsiteX0" fmla="*/ 0 w 35586"/>
                  <a:gd name="connsiteY0" fmla="*/ 56928 h 65250"/>
                  <a:gd name="connsiteX1" fmla="*/ 24906 w 35586"/>
                  <a:gd name="connsiteY1" fmla="*/ 21348 h 65250"/>
                  <a:gd name="connsiteX2" fmla="*/ 28464 w 35586"/>
                  <a:gd name="connsiteY2" fmla="*/ 10674 h 65250"/>
                  <a:gd name="connsiteX3" fmla="*/ 32022 w 35586"/>
                  <a:gd name="connsiteY3" fmla="*/ 0 h 65250"/>
                  <a:gd name="connsiteX4" fmla="*/ 32022 w 35586"/>
                  <a:gd name="connsiteY4" fmla="*/ 24906 h 65250"/>
                  <a:gd name="connsiteX5" fmla="*/ 28464 w 35586"/>
                  <a:gd name="connsiteY5" fmla="*/ 53370 h 65250"/>
                  <a:gd name="connsiteX6" fmla="*/ 24906 w 35586"/>
                  <a:gd name="connsiteY6" fmla="*/ 64044 h 65250"/>
                  <a:gd name="connsiteX7" fmla="*/ 0 w 35586"/>
                  <a:gd name="connsiteY7" fmla="*/ 56928 h 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 h="65250">
                    <a:moveTo>
                      <a:pt x="0" y="56928"/>
                    </a:moveTo>
                    <a:cubicBezTo>
                      <a:pt x="23647" y="38010"/>
                      <a:pt x="15389" y="49900"/>
                      <a:pt x="24906" y="21348"/>
                    </a:cubicBezTo>
                    <a:lnTo>
                      <a:pt x="28464" y="10674"/>
                    </a:lnTo>
                    <a:lnTo>
                      <a:pt x="32022" y="0"/>
                    </a:lnTo>
                    <a:cubicBezTo>
                      <a:pt x="38372" y="19051"/>
                      <a:pt x="34865" y="2162"/>
                      <a:pt x="32022" y="24906"/>
                    </a:cubicBezTo>
                    <a:cubicBezTo>
                      <a:pt x="30836" y="34394"/>
                      <a:pt x="31488" y="44299"/>
                      <a:pt x="28464" y="53370"/>
                    </a:cubicBezTo>
                    <a:cubicBezTo>
                      <a:pt x="27278" y="56928"/>
                      <a:pt x="27156" y="61044"/>
                      <a:pt x="24906" y="64044"/>
                    </a:cubicBezTo>
                    <a:cubicBezTo>
                      <a:pt x="23315" y="66165"/>
                      <a:pt x="20162" y="66415"/>
                      <a:pt x="0" y="5692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6876256" y="2566256"/>
                <a:ext cx="72008" cy="72008"/>
              </a:xfrm>
              <a:prstGeom prst="ellipse">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5724128" y="2967003"/>
                <a:ext cx="72008" cy="72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6660232" y="2799717"/>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5076056" y="2638264"/>
                <a:ext cx="72008" cy="72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4757936" y="2822848"/>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6741605" y="4415050"/>
              <a:ext cx="1911101" cy="492443"/>
            </a:xfrm>
            <a:prstGeom prst="rect">
              <a:avLst/>
            </a:prstGeom>
            <a:noFill/>
          </p:spPr>
          <p:txBody>
            <a:bodyPr wrap="none" rtlCol="0">
              <a:spAutoFit/>
            </a:bodyPr>
            <a:lstStyle/>
            <a:p>
              <a:r>
                <a:rPr lang="en-GB" sz="2600" dirty="0">
                  <a:solidFill>
                    <a:schemeClr val="tx1">
                      <a:lumMod val="65000"/>
                      <a:lumOff val="35000"/>
                    </a:schemeClr>
                  </a:solidFill>
                </a:rPr>
                <a:t>LB/amp/</a:t>
              </a:r>
              <a:r>
                <a:rPr lang="en-GB" sz="2600" dirty="0" err="1">
                  <a:solidFill>
                    <a:schemeClr val="tx1">
                      <a:lumMod val="65000"/>
                      <a:lumOff val="35000"/>
                    </a:schemeClr>
                  </a:solidFill>
                </a:rPr>
                <a:t>ara</a:t>
              </a:r>
              <a:endParaRPr lang="en-GB" sz="2600" dirty="0">
                <a:solidFill>
                  <a:schemeClr val="tx1">
                    <a:lumMod val="65000"/>
                    <a:lumOff val="35000"/>
                  </a:schemeClr>
                </a:solidFill>
              </a:endParaRPr>
            </a:p>
          </p:txBody>
        </p:sp>
      </p:grpSp>
      <p:grpSp>
        <p:nvGrpSpPr>
          <p:cNvPr id="223" name="Group 222"/>
          <p:cNvGrpSpPr/>
          <p:nvPr/>
        </p:nvGrpSpPr>
        <p:grpSpPr>
          <a:xfrm>
            <a:off x="4734133" y="1138953"/>
            <a:ext cx="3673651" cy="2906697"/>
            <a:chOff x="3059832" y="694850"/>
            <a:chExt cx="3673651" cy="2906697"/>
          </a:xfrm>
        </p:grpSpPr>
        <p:grpSp>
          <p:nvGrpSpPr>
            <p:cNvPr id="224" name="Group 223"/>
            <p:cNvGrpSpPr/>
            <p:nvPr/>
          </p:nvGrpSpPr>
          <p:grpSpPr>
            <a:xfrm>
              <a:off x="3059832" y="694850"/>
              <a:ext cx="2844315" cy="2906697"/>
              <a:chOff x="3059832" y="694850"/>
              <a:chExt cx="2844315" cy="2906697"/>
            </a:xfrm>
          </p:grpSpPr>
          <p:grpSp>
            <p:nvGrpSpPr>
              <p:cNvPr id="227" name="Group 226"/>
              <p:cNvGrpSpPr/>
              <p:nvPr/>
            </p:nvGrpSpPr>
            <p:grpSpPr>
              <a:xfrm>
                <a:off x="3347864" y="1008743"/>
                <a:ext cx="2262424" cy="2065238"/>
                <a:chOff x="1039317" y="3074829"/>
                <a:chExt cx="2688621" cy="2487613"/>
              </a:xfrm>
            </p:grpSpPr>
            <p:pic>
              <p:nvPicPr>
                <p:cNvPr id="241" name="Picture 2" descr="SG_ALL_ART_Page_17"/>
                <p:cNvPicPr>
                  <a:picLocks noChangeAspect="1" noChangeArrowheads="1"/>
                </p:cNvPicPr>
                <p:nvPr/>
              </p:nvPicPr>
              <p:blipFill>
                <a:blip r:embed="rId3" cstate="print">
                  <a:extLst>
                    <a:ext uri="{28A0092B-C50C-407E-A947-70E740481C1C}">
                      <a14:useLocalDpi xmlns:a14="http://schemas.microsoft.com/office/drawing/2010/main" val="0"/>
                    </a:ext>
                  </a:extLst>
                </a:blip>
                <a:srcRect l="26897" t="20387" r="27837" b="47116"/>
                <a:stretch>
                  <a:fillRect/>
                </a:stretch>
              </p:blipFill>
              <p:spPr bwMode="auto">
                <a:xfrm>
                  <a:off x="1039317" y="3074829"/>
                  <a:ext cx="26685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Freeform 241"/>
                <p:cNvSpPr/>
                <p:nvPr/>
              </p:nvSpPr>
              <p:spPr>
                <a:xfrm>
                  <a:off x="2617596" y="4003842"/>
                  <a:ext cx="1110342" cy="1532800"/>
                </a:xfrm>
                <a:custGeom>
                  <a:avLst/>
                  <a:gdLst>
                    <a:gd name="connsiteX0" fmla="*/ 919424 w 1110342"/>
                    <a:gd name="connsiteY0" fmla="*/ 426 h 1532800"/>
                    <a:gd name="connsiteX1" fmla="*/ 914400 w 1110342"/>
                    <a:gd name="connsiteY1" fmla="*/ 25547 h 1532800"/>
                    <a:gd name="connsiteX2" fmla="*/ 904351 w 1110342"/>
                    <a:gd name="connsiteY2" fmla="*/ 55692 h 1532800"/>
                    <a:gd name="connsiteX3" fmla="*/ 899327 w 1110342"/>
                    <a:gd name="connsiteY3" fmla="*/ 110958 h 1532800"/>
                    <a:gd name="connsiteX4" fmla="*/ 894303 w 1110342"/>
                    <a:gd name="connsiteY4" fmla="*/ 136079 h 1532800"/>
                    <a:gd name="connsiteX5" fmla="*/ 884255 w 1110342"/>
                    <a:gd name="connsiteY5" fmla="*/ 211442 h 1532800"/>
                    <a:gd name="connsiteX6" fmla="*/ 879230 w 1110342"/>
                    <a:gd name="connsiteY6" fmla="*/ 226514 h 1532800"/>
                    <a:gd name="connsiteX7" fmla="*/ 864158 w 1110342"/>
                    <a:gd name="connsiteY7" fmla="*/ 246611 h 1532800"/>
                    <a:gd name="connsiteX8" fmla="*/ 844061 w 1110342"/>
                    <a:gd name="connsiteY8" fmla="*/ 286804 h 1532800"/>
                    <a:gd name="connsiteX9" fmla="*/ 839037 w 1110342"/>
                    <a:gd name="connsiteY9" fmla="*/ 301877 h 1532800"/>
                    <a:gd name="connsiteX10" fmla="*/ 808892 w 1110342"/>
                    <a:gd name="connsiteY10" fmla="*/ 347094 h 1532800"/>
                    <a:gd name="connsiteX11" fmla="*/ 773723 w 1110342"/>
                    <a:gd name="connsiteY11" fmla="*/ 397336 h 1532800"/>
                    <a:gd name="connsiteX12" fmla="*/ 758650 w 1110342"/>
                    <a:gd name="connsiteY12" fmla="*/ 422457 h 1532800"/>
                    <a:gd name="connsiteX13" fmla="*/ 708408 w 1110342"/>
                    <a:gd name="connsiteY13" fmla="*/ 482747 h 1532800"/>
                    <a:gd name="connsiteX14" fmla="*/ 673239 w 1110342"/>
                    <a:gd name="connsiteY14" fmla="*/ 512892 h 1532800"/>
                    <a:gd name="connsiteX15" fmla="*/ 663191 w 1110342"/>
                    <a:gd name="connsiteY15" fmla="*/ 527965 h 1532800"/>
                    <a:gd name="connsiteX16" fmla="*/ 638070 w 1110342"/>
                    <a:gd name="connsiteY16" fmla="*/ 558110 h 1532800"/>
                    <a:gd name="connsiteX17" fmla="*/ 622997 w 1110342"/>
                    <a:gd name="connsiteY17" fmla="*/ 583231 h 1532800"/>
                    <a:gd name="connsiteX18" fmla="*/ 607925 w 1110342"/>
                    <a:gd name="connsiteY18" fmla="*/ 613376 h 1532800"/>
                    <a:gd name="connsiteX19" fmla="*/ 587828 w 1110342"/>
                    <a:gd name="connsiteY19" fmla="*/ 638496 h 1532800"/>
                    <a:gd name="connsiteX20" fmla="*/ 567731 w 1110342"/>
                    <a:gd name="connsiteY20" fmla="*/ 683714 h 1532800"/>
                    <a:gd name="connsiteX21" fmla="*/ 552659 w 1110342"/>
                    <a:gd name="connsiteY21" fmla="*/ 718883 h 1532800"/>
                    <a:gd name="connsiteX22" fmla="*/ 532562 w 1110342"/>
                    <a:gd name="connsiteY22" fmla="*/ 759077 h 1532800"/>
                    <a:gd name="connsiteX23" fmla="*/ 517490 w 1110342"/>
                    <a:gd name="connsiteY23" fmla="*/ 789222 h 1532800"/>
                    <a:gd name="connsiteX24" fmla="*/ 492369 w 1110342"/>
                    <a:gd name="connsiteY24" fmla="*/ 844488 h 1532800"/>
                    <a:gd name="connsiteX25" fmla="*/ 482320 w 1110342"/>
                    <a:gd name="connsiteY25" fmla="*/ 869609 h 1532800"/>
                    <a:gd name="connsiteX26" fmla="*/ 477296 w 1110342"/>
                    <a:gd name="connsiteY26" fmla="*/ 889705 h 1532800"/>
                    <a:gd name="connsiteX27" fmla="*/ 467248 w 1110342"/>
                    <a:gd name="connsiteY27" fmla="*/ 899754 h 1532800"/>
                    <a:gd name="connsiteX28" fmla="*/ 462224 w 1110342"/>
                    <a:gd name="connsiteY28" fmla="*/ 919850 h 1532800"/>
                    <a:gd name="connsiteX29" fmla="*/ 452175 w 1110342"/>
                    <a:gd name="connsiteY29" fmla="*/ 929899 h 1532800"/>
                    <a:gd name="connsiteX30" fmla="*/ 442127 w 1110342"/>
                    <a:gd name="connsiteY30" fmla="*/ 944971 h 1532800"/>
                    <a:gd name="connsiteX31" fmla="*/ 417006 w 1110342"/>
                    <a:gd name="connsiteY31" fmla="*/ 970092 h 1532800"/>
                    <a:gd name="connsiteX32" fmla="*/ 401934 w 1110342"/>
                    <a:gd name="connsiteY32" fmla="*/ 990189 h 1532800"/>
                    <a:gd name="connsiteX33" fmla="*/ 371789 w 1110342"/>
                    <a:gd name="connsiteY33" fmla="*/ 1045455 h 1532800"/>
                    <a:gd name="connsiteX34" fmla="*/ 346668 w 1110342"/>
                    <a:gd name="connsiteY34" fmla="*/ 1070576 h 1532800"/>
                    <a:gd name="connsiteX35" fmla="*/ 311499 w 1110342"/>
                    <a:gd name="connsiteY35" fmla="*/ 1105745 h 1532800"/>
                    <a:gd name="connsiteX36" fmla="*/ 296426 w 1110342"/>
                    <a:gd name="connsiteY36" fmla="*/ 1120817 h 1532800"/>
                    <a:gd name="connsiteX37" fmla="*/ 281353 w 1110342"/>
                    <a:gd name="connsiteY37" fmla="*/ 1130866 h 1532800"/>
                    <a:gd name="connsiteX38" fmla="*/ 261257 w 1110342"/>
                    <a:gd name="connsiteY38" fmla="*/ 1145938 h 1532800"/>
                    <a:gd name="connsiteX39" fmla="*/ 246184 w 1110342"/>
                    <a:gd name="connsiteY39" fmla="*/ 1155987 h 1532800"/>
                    <a:gd name="connsiteX40" fmla="*/ 200967 w 1110342"/>
                    <a:gd name="connsiteY40" fmla="*/ 1201204 h 1532800"/>
                    <a:gd name="connsiteX41" fmla="*/ 190918 w 1110342"/>
                    <a:gd name="connsiteY41" fmla="*/ 1211253 h 1532800"/>
                    <a:gd name="connsiteX42" fmla="*/ 155749 w 1110342"/>
                    <a:gd name="connsiteY42" fmla="*/ 1241398 h 1532800"/>
                    <a:gd name="connsiteX43" fmla="*/ 145701 w 1110342"/>
                    <a:gd name="connsiteY43" fmla="*/ 1256470 h 1532800"/>
                    <a:gd name="connsiteX44" fmla="*/ 135652 w 1110342"/>
                    <a:gd name="connsiteY44" fmla="*/ 1266518 h 1532800"/>
                    <a:gd name="connsiteX45" fmla="*/ 115556 w 1110342"/>
                    <a:gd name="connsiteY45" fmla="*/ 1296663 h 1532800"/>
                    <a:gd name="connsiteX46" fmla="*/ 105507 w 1110342"/>
                    <a:gd name="connsiteY46" fmla="*/ 1306712 h 1532800"/>
                    <a:gd name="connsiteX47" fmla="*/ 85411 w 1110342"/>
                    <a:gd name="connsiteY47" fmla="*/ 1331833 h 1532800"/>
                    <a:gd name="connsiteX48" fmla="*/ 60290 w 1110342"/>
                    <a:gd name="connsiteY48" fmla="*/ 1377050 h 1532800"/>
                    <a:gd name="connsiteX49" fmla="*/ 50241 w 1110342"/>
                    <a:gd name="connsiteY49" fmla="*/ 1387099 h 1532800"/>
                    <a:gd name="connsiteX50" fmla="*/ 40193 w 1110342"/>
                    <a:gd name="connsiteY50" fmla="*/ 1402171 h 1532800"/>
                    <a:gd name="connsiteX51" fmla="*/ 20096 w 1110342"/>
                    <a:gd name="connsiteY51" fmla="*/ 1422268 h 1532800"/>
                    <a:gd name="connsiteX52" fmla="*/ 0 w 1110342"/>
                    <a:gd name="connsiteY52" fmla="*/ 1447389 h 1532800"/>
                    <a:gd name="connsiteX53" fmla="*/ 5024 w 1110342"/>
                    <a:gd name="connsiteY53" fmla="*/ 1462461 h 1532800"/>
                    <a:gd name="connsiteX54" fmla="*/ 35169 w 1110342"/>
                    <a:gd name="connsiteY54" fmla="*/ 1472510 h 1532800"/>
                    <a:gd name="connsiteX55" fmla="*/ 55266 w 1110342"/>
                    <a:gd name="connsiteY55" fmla="*/ 1477534 h 1532800"/>
                    <a:gd name="connsiteX56" fmla="*/ 70338 w 1110342"/>
                    <a:gd name="connsiteY56" fmla="*/ 1482558 h 1532800"/>
                    <a:gd name="connsiteX57" fmla="*/ 115556 w 1110342"/>
                    <a:gd name="connsiteY57" fmla="*/ 1487582 h 1532800"/>
                    <a:gd name="connsiteX58" fmla="*/ 286378 w 1110342"/>
                    <a:gd name="connsiteY58" fmla="*/ 1482558 h 1532800"/>
                    <a:gd name="connsiteX59" fmla="*/ 301450 w 1110342"/>
                    <a:gd name="connsiteY59" fmla="*/ 1477534 h 1532800"/>
                    <a:gd name="connsiteX60" fmla="*/ 366764 w 1110342"/>
                    <a:gd name="connsiteY60" fmla="*/ 1467485 h 1532800"/>
                    <a:gd name="connsiteX61" fmla="*/ 406958 w 1110342"/>
                    <a:gd name="connsiteY61" fmla="*/ 1457437 h 1532800"/>
                    <a:gd name="connsiteX62" fmla="*/ 296426 w 1110342"/>
                    <a:gd name="connsiteY62" fmla="*/ 1467485 h 1532800"/>
                    <a:gd name="connsiteX63" fmla="*/ 135652 w 1110342"/>
                    <a:gd name="connsiteY63" fmla="*/ 1477534 h 1532800"/>
                    <a:gd name="connsiteX64" fmla="*/ 75362 w 1110342"/>
                    <a:gd name="connsiteY64" fmla="*/ 1497631 h 1532800"/>
                    <a:gd name="connsiteX65" fmla="*/ 85411 w 1110342"/>
                    <a:gd name="connsiteY65" fmla="*/ 1507679 h 1532800"/>
                    <a:gd name="connsiteX66" fmla="*/ 100483 w 1110342"/>
                    <a:gd name="connsiteY66" fmla="*/ 1512703 h 1532800"/>
                    <a:gd name="connsiteX67" fmla="*/ 175846 w 1110342"/>
                    <a:gd name="connsiteY67" fmla="*/ 1517727 h 1532800"/>
                    <a:gd name="connsiteX68" fmla="*/ 236136 w 1110342"/>
                    <a:gd name="connsiteY68" fmla="*/ 1522751 h 1532800"/>
                    <a:gd name="connsiteX69" fmla="*/ 271305 w 1110342"/>
                    <a:gd name="connsiteY69" fmla="*/ 1527776 h 1532800"/>
                    <a:gd name="connsiteX70" fmla="*/ 427055 w 1110342"/>
                    <a:gd name="connsiteY70" fmla="*/ 1532800 h 1532800"/>
                    <a:gd name="connsiteX71" fmla="*/ 668215 w 1110342"/>
                    <a:gd name="connsiteY71" fmla="*/ 1522751 h 1532800"/>
                    <a:gd name="connsiteX72" fmla="*/ 768699 w 1110342"/>
                    <a:gd name="connsiteY72" fmla="*/ 1507679 h 1532800"/>
                    <a:gd name="connsiteX73" fmla="*/ 808892 w 1110342"/>
                    <a:gd name="connsiteY73" fmla="*/ 1502655 h 1532800"/>
                    <a:gd name="connsiteX74" fmla="*/ 834013 w 1110342"/>
                    <a:gd name="connsiteY74" fmla="*/ 1472510 h 1532800"/>
                    <a:gd name="connsiteX75" fmla="*/ 839037 w 1110342"/>
                    <a:gd name="connsiteY75" fmla="*/ 1452413 h 1532800"/>
                    <a:gd name="connsiteX76" fmla="*/ 879230 w 1110342"/>
                    <a:gd name="connsiteY76" fmla="*/ 1392123 h 1532800"/>
                    <a:gd name="connsiteX77" fmla="*/ 904351 w 1110342"/>
                    <a:gd name="connsiteY77" fmla="*/ 1346905 h 1532800"/>
                    <a:gd name="connsiteX78" fmla="*/ 924448 w 1110342"/>
                    <a:gd name="connsiteY78" fmla="*/ 1311736 h 1532800"/>
                    <a:gd name="connsiteX79" fmla="*/ 944545 w 1110342"/>
                    <a:gd name="connsiteY79" fmla="*/ 1271543 h 1532800"/>
                    <a:gd name="connsiteX80" fmla="*/ 954593 w 1110342"/>
                    <a:gd name="connsiteY80" fmla="*/ 1251446 h 1532800"/>
                    <a:gd name="connsiteX81" fmla="*/ 974690 w 1110342"/>
                    <a:gd name="connsiteY81" fmla="*/ 1221301 h 1532800"/>
                    <a:gd name="connsiteX82" fmla="*/ 994786 w 1110342"/>
                    <a:gd name="connsiteY82" fmla="*/ 1196180 h 1532800"/>
                    <a:gd name="connsiteX83" fmla="*/ 1014883 w 1110342"/>
                    <a:gd name="connsiteY83" fmla="*/ 1166035 h 1532800"/>
                    <a:gd name="connsiteX84" fmla="*/ 1024931 w 1110342"/>
                    <a:gd name="connsiteY84" fmla="*/ 1150962 h 1532800"/>
                    <a:gd name="connsiteX85" fmla="*/ 1034980 w 1110342"/>
                    <a:gd name="connsiteY85" fmla="*/ 1140914 h 1532800"/>
                    <a:gd name="connsiteX86" fmla="*/ 1085222 w 1110342"/>
                    <a:gd name="connsiteY86" fmla="*/ 1010285 h 1532800"/>
                    <a:gd name="connsiteX87" fmla="*/ 1105318 w 1110342"/>
                    <a:gd name="connsiteY87" fmla="*/ 944971 h 1532800"/>
                    <a:gd name="connsiteX88" fmla="*/ 1110342 w 1110342"/>
                    <a:gd name="connsiteY88" fmla="*/ 924874 h 1532800"/>
                    <a:gd name="connsiteX89" fmla="*/ 1105318 w 1110342"/>
                    <a:gd name="connsiteY89" fmla="*/ 764101 h 1532800"/>
                    <a:gd name="connsiteX90" fmla="*/ 1100294 w 1110342"/>
                    <a:gd name="connsiteY90" fmla="*/ 733956 h 1532800"/>
                    <a:gd name="connsiteX91" fmla="*/ 1095270 w 1110342"/>
                    <a:gd name="connsiteY91" fmla="*/ 658593 h 1532800"/>
                    <a:gd name="connsiteX92" fmla="*/ 1085222 w 1110342"/>
                    <a:gd name="connsiteY92" fmla="*/ 618400 h 1532800"/>
                    <a:gd name="connsiteX93" fmla="*/ 1070149 w 1110342"/>
                    <a:gd name="connsiteY93" fmla="*/ 558110 h 1532800"/>
                    <a:gd name="connsiteX94" fmla="*/ 1065125 w 1110342"/>
                    <a:gd name="connsiteY94" fmla="*/ 538013 h 1532800"/>
                    <a:gd name="connsiteX95" fmla="*/ 1060101 w 1110342"/>
                    <a:gd name="connsiteY95" fmla="*/ 512892 h 1532800"/>
                    <a:gd name="connsiteX96" fmla="*/ 1050052 w 1110342"/>
                    <a:gd name="connsiteY96" fmla="*/ 492795 h 1532800"/>
                    <a:gd name="connsiteX97" fmla="*/ 1045028 w 1110342"/>
                    <a:gd name="connsiteY97" fmla="*/ 332022 h 1532800"/>
                    <a:gd name="connsiteX98" fmla="*/ 1055077 w 1110342"/>
                    <a:gd name="connsiteY98" fmla="*/ 296853 h 1532800"/>
                    <a:gd name="connsiteX99" fmla="*/ 1065125 w 1110342"/>
                    <a:gd name="connsiteY99" fmla="*/ 246611 h 1532800"/>
                    <a:gd name="connsiteX100" fmla="*/ 1050052 w 1110342"/>
                    <a:gd name="connsiteY100" fmla="*/ 146127 h 1532800"/>
                    <a:gd name="connsiteX101" fmla="*/ 1034980 w 1110342"/>
                    <a:gd name="connsiteY101" fmla="*/ 136079 h 1532800"/>
                    <a:gd name="connsiteX102" fmla="*/ 1014883 w 1110342"/>
                    <a:gd name="connsiteY102" fmla="*/ 115982 h 1532800"/>
                    <a:gd name="connsiteX103" fmla="*/ 979714 w 1110342"/>
                    <a:gd name="connsiteY103" fmla="*/ 75789 h 1532800"/>
                    <a:gd name="connsiteX104" fmla="*/ 949569 w 1110342"/>
                    <a:gd name="connsiteY104" fmla="*/ 40620 h 1532800"/>
                    <a:gd name="connsiteX105" fmla="*/ 934496 w 1110342"/>
                    <a:gd name="connsiteY105" fmla="*/ 10474 h 1532800"/>
                    <a:gd name="connsiteX106" fmla="*/ 919424 w 1110342"/>
                    <a:gd name="connsiteY106" fmla="*/ 426 h 1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0342" h="1532800">
                      <a:moveTo>
                        <a:pt x="919424" y="426"/>
                      </a:moveTo>
                      <a:cubicBezTo>
                        <a:pt x="916075" y="2938"/>
                        <a:pt x="916647" y="17308"/>
                        <a:pt x="914400" y="25547"/>
                      </a:cubicBezTo>
                      <a:cubicBezTo>
                        <a:pt x="911613" y="35766"/>
                        <a:pt x="904351" y="55692"/>
                        <a:pt x="904351" y="55692"/>
                      </a:cubicBezTo>
                      <a:cubicBezTo>
                        <a:pt x="902676" y="74114"/>
                        <a:pt x="901621" y="92603"/>
                        <a:pt x="899327" y="110958"/>
                      </a:cubicBezTo>
                      <a:cubicBezTo>
                        <a:pt x="898268" y="119432"/>
                        <a:pt x="895432" y="127614"/>
                        <a:pt x="894303" y="136079"/>
                      </a:cubicBezTo>
                      <a:cubicBezTo>
                        <a:pt x="888924" y="176425"/>
                        <a:pt x="892329" y="179149"/>
                        <a:pt x="884255" y="211442"/>
                      </a:cubicBezTo>
                      <a:cubicBezTo>
                        <a:pt x="882970" y="216580"/>
                        <a:pt x="881858" y="221916"/>
                        <a:pt x="879230" y="226514"/>
                      </a:cubicBezTo>
                      <a:cubicBezTo>
                        <a:pt x="875075" y="233784"/>
                        <a:pt x="868225" y="239291"/>
                        <a:pt x="864158" y="246611"/>
                      </a:cubicBezTo>
                      <a:cubicBezTo>
                        <a:pt x="823193" y="320348"/>
                        <a:pt x="878308" y="235433"/>
                        <a:pt x="844061" y="286804"/>
                      </a:cubicBezTo>
                      <a:cubicBezTo>
                        <a:pt x="842386" y="291828"/>
                        <a:pt x="841405" y="297140"/>
                        <a:pt x="839037" y="301877"/>
                      </a:cubicBezTo>
                      <a:cubicBezTo>
                        <a:pt x="826895" y="326161"/>
                        <a:pt x="823616" y="326060"/>
                        <a:pt x="808892" y="347094"/>
                      </a:cubicBezTo>
                      <a:cubicBezTo>
                        <a:pt x="765582" y="408965"/>
                        <a:pt x="808916" y="350410"/>
                        <a:pt x="773723" y="397336"/>
                      </a:cubicBezTo>
                      <a:cubicBezTo>
                        <a:pt x="764117" y="426157"/>
                        <a:pt x="775203" y="400387"/>
                        <a:pt x="758650" y="422457"/>
                      </a:cubicBezTo>
                      <a:cubicBezTo>
                        <a:pt x="740113" y="447172"/>
                        <a:pt x="735982" y="464365"/>
                        <a:pt x="708408" y="482747"/>
                      </a:cubicBezTo>
                      <a:cubicBezTo>
                        <a:pt x="694772" y="491838"/>
                        <a:pt x="682984" y="498273"/>
                        <a:pt x="673239" y="512892"/>
                      </a:cubicBezTo>
                      <a:cubicBezTo>
                        <a:pt x="669890" y="517916"/>
                        <a:pt x="667057" y="523326"/>
                        <a:pt x="663191" y="527965"/>
                      </a:cubicBezTo>
                      <a:cubicBezTo>
                        <a:pt x="638286" y="557851"/>
                        <a:pt x="656786" y="528164"/>
                        <a:pt x="638070" y="558110"/>
                      </a:cubicBezTo>
                      <a:cubicBezTo>
                        <a:pt x="632894" y="566391"/>
                        <a:pt x="627673" y="574658"/>
                        <a:pt x="622997" y="583231"/>
                      </a:cubicBezTo>
                      <a:cubicBezTo>
                        <a:pt x="617617" y="593094"/>
                        <a:pt x="613956" y="603898"/>
                        <a:pt x="607925" y="613376"/>
                      </a:cubicBezTo>
                      <a:cubicBezTo>
                        <a:pt x="602168" y="622423"/>
                        <a:pt x="594527" y="630123"/>
                        <a:pt x="587828" y="638496"/>
                      </a:cubicBezTo>
                      <a:cubicBezTo>
                        <a:pt x="577910" y="688089"/>
                        <a:pt x="591117" y="640840"/>
                        <a:pt x="567731" y="683714"/>
                      </a:cubicBezTo>
                      <a:cubicBezTo>
                        <a:pt x="561624" y="694911"/>
                        <a:pt x="558053" y="707325"/>
                        <a:pt x="552659" y="718883"/>
                      </a:cubicBezTo>
                      <a:cubicBezTo>
                        <a:pt x="546324" y="732457"/>
                        <a:pt x="539261" y="745679"/>
                        <a:pt x="532562" y="759077"/>
                      </a:cubicBezTo>
                      <a:cubicBezTo>
                        <a:pt x="527538" y="769125"/>
                        <a:pt x="521663" y="778791"/>
                        <a:pt x="517490" y="789222"/>
                      </a:cubicBezTo>
                      <a:cubicBezTo>
                        <a:pt x="493042" y="850337"/>
                        <a:pt x="524212" y="774433"/>
                        <a:pt x="492369" y="844488"/>
                      </a:cubicBezTo>
                      <a:cubicBezTo>
                        <a:pt x="488637" y="852698"/>
                        <a:pt x="485172" y="861053"/>
                        <a:pt x="482320" y="869609"/>
                      </a:cubicBezTo>
                      <a:cubicBezTo>
                        <a:pt x="480136" y="876159"/>
                        <a:pt x="480384" y="883529"/>
                        <a:pt x="477296" y="889705"/>
                      </a:cubicBezTo>
                      <a:cubicBezTo>
                        <a:pt x="475178" y="893942"/>
                        <a:pt x="470597" y="896404"/>
                        <a:pt x="467248" y="899754"/>
                      </a:cubicBezTo>
                      <a:cubicBezTo>
                        <a:pt x="465573" y="906453"/>
                        <a:pt x="465312" y="913674"/>
                        <a:pt x="462224" y="919850"/>
                      </a:cubicBezTo>
                      <a:cubicBezTo>
                        <a:pt x="460105" y="924087"/>
                        <a:pt x="455134" y="926200"/>
                        <a:pt x="452175" y="929899"/>
                      </a:cubicBezTo>
                      <a:cubicBezTo>
                        <a:pt x="448403" y="934614"/>
                        <a:pt x="446103" y="940427"/>
                        <a:pt x="442127" y="944971"/>
                      </a:cubicBezTo>
                      <a:cubicBezTo>
                        <a:pt x="434329" y="953883"/>
                        <a:pt x="424111" y="960618"/>
                        <a:pt x="417006" y="970092"/>
                      </a:cubicBezTo>
                      <a:cubicBezTo>
                        <a:pt x="411982" y="976791"/>
                        <a:pt x="406153" y="982956"/>
                        <a:pt x="401934" y="990189"/>
                      </a:cubicBezTo>
                      <a:cubicBezTo>
                        <a:pt x="396207" y="1000007"/>
                        <a:pt x="383264" y="1032340"/>
                        <a:pt x="371789" y="1045455"/>
                      </a:cubicBezTo>
                      <a:cubicBezTo>
                        <a:pt x="363991" y="1054367"/>
                        <a:pt x="353237" y="1060723"/>
                        <a:pt x="346668" y="1070576"/>
                      </a:cubicBezTo>
                      <a:cubicBezTo>
                        <a:pt x="323633" y="1105127"/>
                        <a:pt x="338028" y="1096902"/>
                        <a:pt x="311499" y="1105745"/>
                      </a:cubicBezTo>
                      <a:cubicBezTo>
                        <a:pt x="306475" y="1110769"/>
                        <a:pt x="301884" y="1116268"/>
                        <a:pt x="296426" y="1120817"/>
                      </a:cubicBezTo>
                      <a:cubicBezTo>
                        <a:pt x="291787" y="1124683"/>
                        <a:pt x="286267" y="1127356"/>
                        <a:pt x="281353" y="1130866"/>
                      </a:cubicBezTo>
                      <a:cubicBezTo>
                        <a:pt x="274539" y="1135733"/>
                        <a:pt x="268071" y="1141071"/>
                        <a:pt x="261257" y="1145938"/>
                      </a:cubicBezTo>
                      <a:cubicBezTo>
                        <a:pt x="256343" y="1149448"/>
                        <a:pt x="250697" y="1151975"/>
                        <a:pt x="246184" y="1155987"/>
                      </a:cubicBezTo>
                      <a:lnTo>
                        <a:pt x="200967" y="1201204"/>
                      </a:lnTo>
                      <a:cubicBezTo>
                        <a:pt x="197617" y="1204554"/>
                        <a:pt x="194860" y="1208625"/>
                        <a:pt x="190918" y="1211253"/>
                      </a:cubicBezTo>
                      <a:cubicBezTo>
                        <a:pt x="177281" y="1220344"/>
                        <a:pt x="165496" y="1226778"/>
                        <a:pt x="155749" y="1241398"/>
                      </a:cubicBezTo>
                      <a:cubicBezTo>
                        <a:pt x="152400" y="1246422"/>
                        <a:pt x="149473" y="1251755"/>
                        <a:pt x="145701" y="1256470"/>
                      </a:cubicBezTo>
                      <a:cubicBezTo>
                        <a:pt x="142742" y="1260169"/>
                        <a:pt x="138494" y="1262728"/>
                        <a:pt x="135652" y="1266518"/>
                      </a:cubicBezTo>
                      <a:cubicBezTo>
                        <a:pt x="128406" y="1276179"/>
                        <a:pt x="124095" y="1288124"/>
                        <a:pt x="115556" y="1296663"/>
                      </a:cubicBezTo>
                      <a:cubicBezTo>
                        <a:pt x="112206" y="1300013"/>
                        <a:pt x="108466" y="1303013"/>
                        <a:pt x="105507" y="1306712"/>
                      </a:cubicBezTo>
                      <a:cubicBezTo>
                        <a:pt x="80150" y="1338408"/>
                        <a:pt x="109677" y="1307564"/>
                        <a:pt x="85411" y="1331833"/>
                      </a:cubicBezTo>
                      <a:cubicBezTo>
                        <a:pt x="79093" y="1350784"/>
                        <a:pt x="77563" y="1359777"/>
                        <a:pt x="60290" y="1377050"/>
                      </a:cubicBezTo>
                      <a:cubicBezTo>
                        <a:pt x="56940" y="1380400"/>
                        <a:pt x="53200" y="1383400"/>
                        <a:pt x="50241" y="1387099"/>
                      </a:cubicBezTo>
                      <a:cubicBezTo>
                        <a:pt x="46469" y="1391814"/>
                        <a:pt x="44123" y="1397587"/>
                        <a:pt x="40193" y="1402171"/>
                      </a:cubicBezTo>
                      <a:cubicBezTo>
                        <a:pt x="34028" y="1409364"/>
                        <a:pt x="25351" y="1414385"/>
                        <a:pt x="20096" y="1422268"/>
                      </a:cubicBezTo>
                      <a:cubicBezTo>
                        <a:pt x="7420" y="1441281"/>
                        <a:pt x="14317" y="1433070"/>
                        <a:pt x="0" y="1447389"/>
                      </a:cubicBezTo>
                      <a:cubicBezTo>
                        <a:pt x="1675" y="1452413"/>
                        <a:pt x="715" y="1459383"/>
                        <a:pt x="5024" y="1462461"/>
                      </a:cubicBezTo>
                      <a:cubicBezTo>
                        <a:pt x="13643" y="1468617"/>
                        <a:pt x="24893" y="1469941"/>
                        <a:pt x="35169" y="1472510"/>
                      </a:cubicBezTo>
                      <a:cubicBezTo>
                        <a:pt x="41868" y="1474185"/>
                        <a:pt x="48627" y="1475637"/>
                        <a:pt x="55266" y="1477534"/>
                      </a:cubicBezTo>
                      <a:cubicBezTo>
                        <a:pt x="60358" y="1478989"/>
                        <a:pt x="65114" y="1481687"/>
                        <a:pt x="70338" y="1482558"/>
                      </a:cubicBezTo>
                      <a:cubicBezTo>
                        <a:pt x="85297" y="1485051"/>
                        <a:pt x="100483" y="1485907"/>
                        <a:pt x="115556" y="1487582"/>
                      </a:cubicBezTo>
                      <a:cubicBezTo>
                        <a:pt x="172497" y="1485907"/>
                        <a:pt x="229496" y="1485633"/>
                        <a:pt x="286378" y="1482558"/>
                      </a:cubicBezTo>
                      <a:cubicBezTo>
                        <a:pt x="291666" y="1482272"/>
                        <a:pt x="296312" y="1478818"/>
                        <a:pt x="301450" y="1477534"/>
                      </a:cubicBezTo>
                      <a:cubicBezTo>
                        <a:pt x="339893" y="1467924"/>
                        <a:pt x="317968" y="1476635"/>
                        <a:pt x="366764" y="1467485"/>
                      </a:cubicBezTo>
                      <a:cubicBezTo>
                        <a:pt x="380338" y="1464940"/>
                        <a:pt x="420630" y="1455484"/>
                        <a:pt x="406958" y="1457437"/>
                      </a:cubicBezTo>
                      <a:cubicBezTo>
                        <a:pt x="342444" y="1466653"/>
                        <a:pt x="393004" y="1460331"/>
                        <a:pt x="296426" y="1467485"/>
                      </a:cubicBezTo>
                      <a:cubicBezTo>
                        <a:pt x="166647" y="1477099"/>
                        <a:pt x="316259" y="1468504"/>
                        <a:pt x="135652" y="1477534"/>
                      </a:cubicBezTo>
                      <a:cubicBezTo>
                        <a:pt x="80766" y="1488511"/>
                        <a:pt x="97487" y="1475506"/>
                        <a:pt x="75362" y="1497631"/>
                      </a:cubicBezTo>
                      <a:cubicBezTo>
                        <a:pt x="78712" y="1500980"/>
                        <a:pt x="81349" y="1505242"/>
                        <a:pt x="85411" y="1507679"/>
                      </a:cubicBezTo>
                      <a:cubicBezTo>
                        <a:pt x="89952" y="1510404"/>
                        <a:pt x="95220" y="1512118"/>
                        <a:pt x="100483" y="1512703"/>
                      </a:cubicBezTo>
                      <a:cubicBezTo>
                        <a:pt x="125506" y="1515483"/>
                        <a:pt x="150738" y="1515867"/>
                        <a:pt x="175846" y="1517727"/>
                      </a:cubicBezTo>
                      <a:cubicBezTo>
                        <a:pt x="195957" y="1519217"/>
                        <a:pt x="216080" y="1520640"/>
                        <a:pt x="236136" y="1522751"/>
                      </a:cubicBezTo>
                      <a:cubicBezTo>
                        <a:pt x="247913" y="1523991"/>
                        <a:pt x="259479" y="1527154"/>
                        <a:pt x="271305" y="1527776"/>
                      </a:cubicBezTo>
                      <a:cubicBezTo>
                        <a:pt x="323177" y="1530506"/>
                        <a:pt x="375138" y="1531125"/>
                        <a:pt x="427055" y="1532800"/>
                      </a:cubicBezTo>
                      <a:cubicBezTo>
                        <a:pt x="545033" y="1529523"/>
                        <a:pt x="575589" y="1532014"/>
                        <a:pt x="668215" y="1522751"/>
                      </a:cubicBezTo>
                      <a:cubicBezTo>
                        <a:pt x="749539" y="1514618"/>
                        <a:pt x="663531" y="1520825"/>
                        <a:pt x="768699" y="1507679"/>
                      </a:cubicBezTo>
                      <a:lnTo>
                        <a:pt x="808892" y="1502655"/>
                      </a:lnTo>
                      <a:cubicBezTo>
                        <a:pt x="818103" y="1493443"/>
                        <a:pt x="828044" y="1484448"/>
                        <a:pt x="834013" y="1472510"/>
                      </a:cubicBezTo>
                      <a:cubicBezTo>
                        <a:pt x="837101" y="1466334"/>
                        <a:pt x="835730" y="1458475"/>
                        <a:pt x="839037" y="1452413"/>
                      </a:cubicBezTo>
                      <a:cubicBezTo>
                        <a:pt x="883583" y="1370745"/>
                        <a:pt x="847426" y="1455730"/>
                        <a:pt x="879230" y="1392123"/>
                      </a:cubicBezTo>
                      <a:cubicBezTo>
                        <a:pt x="901814" y="1346954"/>
                        <a:pt x="883188" y="1368070"/>
                        <a:pt x="904351" y="1346905"/>
                      </a:cubicBezTo>
                      <a:cubicBezTo>
                        <a:pt x="915443" y="1313630"/>
                        <a:pt x="900790" y="1352291"/>
                        <a:pt x="924448" y="1311736"/>
                      </a:cubicBezTo>
                      <a:cubicBezTo>
                        <a:pt x="931996" y="1298797"/>
                        <a:pt x="937846" y="1284941"/>
                        <a:pt x="944545" y="1271543"/>
                      </a:cubicBezTo>
                      <a:cubicBezTo>
                        <a:pt x="947894" y="1264844"/>
                        <a:pt x="950438" y="1257678"/>
                        <a:pt x="954593" y="1251446"/>
                      </a:cubicBezTo>
                      <a:lnTo>
                        <a:pt x="974690" y="1221301"/>
                      </a:lnTo>
                      <a:cubicBezTo>
                        <a:pt x="986004" y="1187358"/>
                        <a:pt x="970313" y="1224149"/>
                        <a:pt x="994786" y="1196180"/>
                      </a:cubicBezTo>
                      <a:cubicBezTo>
                        <a:pt x="1002739" y="1187091"/>
                        <a:pt x="1008184" y="1176083"/>
                        <a:pt x="1014883" y="1166035"/>
                      </a:cubicBezTo>
                      <a:cubicBezTo>
                        <a:pt x="1018232" y="1161011"/>
                        <a:pt x="1020661" y="1155232"/>
                        <a:pt x="1024931" y="1150962"/>
                      </a:cubicBezTo>
                      <a:lnTo>
                        <a:pt x="1034980" y="1140914"/>
                      </a:lnTo>
                      <a:cubicBezTo>
                        <a:pt x="1073368" y="1044946"/>
                        <a:pt x="1036587" y="1137952"/>
                        <a:pt x="1085222" y="1010285"/>
                      </a:cubicBezTo>
                      <a:cubicBezTo>
                        <a:pt x="1101779" y="966824"/>
                        <a:pt x="1090970" y="1002365"/>
                        <a:pt x="1105318" y="944971"/>
                      </a:cubicBezTo>
                      <a:lnTo>
                        <a:pt x="1110342" y="924874"/>
                      </a:lnTo>
                      <a:cubicBezTo>
                        <a:pt x="1108667" y="871283"/>
                        <a:pt x="1108136" y="817644"/>
                        <a:pt x="1105318" y="764101"/>
                      </a:cubicBezTo>
                      <a:cubicBezTo>
                        <a:pt x="1104783" y="753928"/>
                        <a:pt x="1101260" y="744097"/>
                        <a:pt x="1100294" y="733956"/>
                      </a:cubicBezTo>
                      <a:cubicBezTo>
                        <a:pt x="1097907" y="708893"/>
                        <a:pt x="1098526" y="683558"/>
                        <a:pt x="1095270" y="658593"/>
                      </a:cubicBezTo>
                      <a:cubicBezTo>
                        <a:pt x="1093484" y="644899"/>
                        <a:pt x="1088385" y="631843"/>
                        <a:pt x="1085222" y="618400"/>
                      </a:cubicBezTo>
                      <a:cubicBezTo>
                        <a:pt x="1051029" y="473084"/>
                        <a:pt x="1087942" y="620389"/>
                        <a:pt x="1070149" y="558110"/>
                      </a:cubicBezTo>
                      <a:cubicBezTo>
                        <a:pt x="1068252" y="551471"/>
                        <a:pt x="1066623" y="544754"/>
                        <a:pt x="1065125" y="538013"/>
                      </a:cubicBezTo>
                      <a:cubicBezTo>
                        <a:pt x="1063273" y="529677"/>
                        <a:pt x="1062801" y="520993"/>
                        <a:pt x="1060101" y="512892"/>
                      </a:cubicBezTo>
                      <a:cubicBezTo>
                        <a:pt x="1057732" y="505787"/>
                        <a:pt x="1053402" y="499494"/>
                        <a:pt x="1050052" y="492795"/>
                      </a:cubicBezTo>
                      <a:cubicBezTo>
                        <a:pt x="1035029" y="417681"/>
                        <a:pt x="1034351" y="435228"/>
                        <a:pt x="1045028" y="332022"/>
                      </a:cubicBezTo>
                      <a:cubicBezTo>
                        <a:pt x="1046283" y="319895"/>
                        <a:pt x="1051869" y="308616"/>
                        <a:pt x="1055077" y="296853"/>
                      </a:cubicBezTo>
                      <a:cubicBezTo>
                        <a:pt x="1061500" y="273302"/>
                        <a:pt x="1060547" y="274082"/>
                        <a:pt x="1065125" y="246611"/>
                      </a:cubicBezTo>
                      <a:cubicBezTo>
                        <a:pt x="1062165" y="193327"/>
                        <a:pt x="1081085" y="170953"/>
                        <a:pt x="1050052" y="146127"/>
                      </a:cubicBezTo>
                      <a:cubicBezTo>
                        <a:pt x="1045337" y="142355"/>
                        <a:pt x="1040004" y="139428"/>
                        <a:pt x="1034980" y="136079"/>
                      </a:cubicBezTo>
                      <a:cubicBezTo>
                        <a:pt x="1024560" y="104817"/>
                        <a:pt x="1038702" y="133846"/>
                        <a:pt x="1014883" y="115982"/>
                      </a:cubicBezTo>
                      <a:cubicBezTo>
                        <a:pt x="977056" y="87612"/>
                        <a:pt x="1000633" y="100194"/>
                        <a:pt x="979714" y="75789"/>
                      </a:cubicBezTo>
                      <a:cubicBezTo>
                        <a:pt x="943165" y="33148"/>
                        <a:pt x="972637" y="75222"/>
                        <a:pt x="949569" y="40620"/>
                      </a:cubicBezTo>
                      <a:cubicBezTo>
                        <a:pt x="946259" y="30689"/>
                        <a:pt x="943351" y="17558"/>
                        <a:pt x="934496" y="10474"/>
                      </a:cubicBezTo>
                      <a:cubicBezTo>
                        <a:pt x="930361" y="7166"/>
                        <a:pt x="922773" y="-2086"/>
                        <a:pt x="919424" y="4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8" name="Group 227"/>
              <p:cNvGrpSpPr/>
              <p:nvPr/>
            </p:nvGrpSpPr>
            <p:grpSpPr>
              <a:xfrm rot="614077">
                <a:off x="4210678" y="1429307"/>
                <a:ext cx="790993" cy="759143"/>
                <a:chOff x="1921653" y="2038002"/>
                <a:chExt cx="940001" cy="914400"/>
              </a:xfrm>
            </p:grpSpPr>
            <p:sp>
              <p:nvSpPr>
                <p:cNvPr id="239" name="Arc 238"/>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40" name="Straight Connector 239"/>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rot="877410">
                <a:off x="3901824" y="1844173"/>
                <a:ext cx="769450" cy="759143"/>
                <a:chOff x="1510858" y="2473002"/>
                <a:chExt cx="914400" cy="914400"/>
              </a:xfrm>
            </p:grpSpPr>
            <p:sp>
              <p:nvSpPr>
                <p:cNvPr id="237" name="Arc 236"/>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38" name="Straight Connector 237"/>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0" name="TextBox 229"/>
              <p:cNvSpPr txBox="1"/>
              <p:nvPr/>
            </p:nvSpPr>
            <p:spPr>
              <a:xfrm rot="20832733">
                <a:off x="4932775" y="1542386"/>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231" name="TextBox 230"/>
              <p:cNvSpPr txBox="1"/>
              <p:nvPr/>
            </p:nvSpPr>
            <p:spPr>
              <a:xfrm rot="4415691">
                <a:off x="4183814" y="2709364"/>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232" name="Straight Connector 231"/>
              <p:cNvCxnSpPr/>
              <p:nvPr/>
            </p:nvCxnSpPr>
            <p:spPr>
              <a:xfrm>
                <a:off x="5452853" y="1633878"/>
                <a:ext cx="165380" cy="726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531561" y="3061172"/>
                <a:ext cx="144224" cy="13819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4670621" y="1706552"/>
                <a:ext cx="945030" cy="14902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rot="18109019">
                <a:off x="4227897" y="2508620"/>
                <a:ext cx="1893467" cy="292388"/>
              </a:xfrm>
              <a:prstGeom prst="rect">
                <a:avLst/>
              </a:prstGeom>
              <a:noFill/>
            </p:spPr>
            <p:txBody>
              <a:bodyPr wrap="none" rtlCol="0">
                <a:spAutoFit/>
              </a:bodyPr>
              <a:lstStyle/>
              <a:p>
                <a:r>
                  <a:rPr lang="en-GB" sz="1300" dirty="0"/>
                  <a:t>1092 </a:t>
                </a:r>
                <a:r>
                  <a:rPr lang="en-GB" sz="1300" dirty="0" err="1"/>
                  <a:t>bp</a:t>
                </a:r>
                <a:r>
                  <a:rPr lang="en-GB" sz="1300" dirty="0"/>
                  <a:t> PCR fragment</a:t>
                </a:r>
              </a:p>
            </p:txBody>
          </p:sp>
          <p:sp>
            <p:nvSpPr>
              <p:cNvPr id="236" name="Oval 235"/>
              <p:cNvSpPr/>
              <p:nvPr/>
            </p:nvSpPr>
            <p:spPr>
              <a:xfrm>
                <a:off x="3059832" y="694850"/>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5" name="Straight Connector 224"/>
            <p:cNvCxnSpPr/>
            <p:nvPr/>
          </p:nvCxnSpPr>
          <p:spPr>
            <a:xfrm>
              <a:off x="5871889" y="1700808"/>
              <a:ext cx="821822" cy="17038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236" idx="4"/>
            </p:cNvCxnSpPr>
            <p:nvPr/>
          </p:nvCxnSpPr>
          <p:spPr>
            <a:xfrm flipH="1" flipV="1">
              <a:off x="4481990" y="3387532"/>
              <a:ext cx="2251493" cy="3439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4749353" y="3976678"/>
            <a:ext cx="4299259" cy="2861996"/>
            <a:chOff x="3059832" y="3494447"/>
            <a:chExt cx="4299259" cy="2861996"/>
          </a:xfrm>
        </p:grpSpPr>
        <p:cxnSp>
          <p:nvCxnSpPr>
            <p:cNvPr id="244" name="Straight Connector 243"/>
            <p:cNvCxnSpPr>
              <a:endCxn id="248" idx="0"/>
            </p:cNvCxnSpPr>
            <p:nvPr/>
          </p:nvCxnSpPr>
          <p:spPr>
            <a:xfrm flipH="1" flipV="1">
              <a:off x="4481990" y="3494447"/>
              <a:ext cx="2862471" cy="221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a:endCxn id="248" idx="5"/>
            </p:cNvCxnSpPr>
            <p:nvPr/>
          </p:nvCxnSpPr>
          <p:spPr>
            <a:xfrm flipH="1">
              <a:off x="5487607" y="3496666"/>
              <a:ext cx="1871484" cy="22961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3059832" y="3494447"/>
              <a:ext cx="2844315" cy="2861996"/>
              <a:chOff x="3059832" y="3494447"/>
              <a:chExt cx="2844315" cy="2861996"/>
            </a:xfrm>
          </p:grpSpPr>
          <p:grpSp>
            <p:nvGrpSpPr>
              <p:cNvPr id="247" name="Group 246"/>
              <p:cNvGrpSpPr/>
              <p:nvPr/>
            </p:nvGrpSpPr>
            <p:grpSpPr>
              <a:xfrm>
                <a:off x="3275856" y="3779781"/>
                <a:ext cx="2207964" cy="2576662"/>
                <a:chOff x="5364088" y="2924944"/>
                <a:chExt cx="2688179" cy="3140533"/>
              </a:xfrm>
            </p:grpSpPr>
            <p:pic>
              <p:nvPicPr>
                <p:cNvPr id="24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123" t="3084" b="11640"/>
                <a:stretch/>
              </p:blipFill>
              <p:spPr bwMode="auto">
                <a:xfrm>
                  <a:off x="5364088" y="2924944"/>
                  <a:ext cx="2403494" cy="2176611"/>
                </a:xfrm>
                <a:prstGeom prst="rect">
                  <a:avLst/>
                </a:prstGeom>
                <a:noFill/>
                <a:extLst>
                  <a:ext uri="{909E8E84-426E-40DD-AFC4-6F175D3DCCD1}">
                    <a14:hiddenFill xmlns:a14="http://schemas.microsoft.com/office/drawing/2010/main">
                      <a:solidFill>
                        <a:srgbClr val="FFFFFF"/>
                      </a:solidFill>
                    </a14:hiddenFill>
                  </a:ext>
                </a:extLst>
              </p:spPr>
            </p:pic>
            <p:grpSp>
              <p:nvGrpSpPr>
                <p:cNvPr id="250" name="Group 249"/>
                <p:cNvGrpSpPr/>
                <p:nvPr/>
              </p:nvGrpSpPr>
              <p:grpSpPr>
                <a:xfrm rot="1898259">
                  <a:off x="6367029" y="3558928"/>
                  <a:ext cx="940001" cy="914400"/>
                  <a:chOff x="1921653" y="2038002"/>
                  <a:chExt cx="940001" cy="914400"/>
                </a:xfrm>
              </p:grpSpPr>
              <p:sp>
                <p:nvSpPr>
                  <p:cNvPr id="260" name="Arc 259"/>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61" name="Straight Connector 260"/>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6156176" y="3875167"/>
                  <a:ext cx="914400" cy="914400"/>
                  <a:chOff x="1510858" y="2473002"/>
                  <a:chExt cx="914400" cy="914400"/>
                </a:xfrm>
              </p:grpSpPr>
              <p:sp>
                <p:nvSpPr>
                  <p:cNvPr id="258" name="Arc 257"/>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59" name="Straight Connector 258"/>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2" name="TextBox 251"/>
                <p:cNvSpPr txBox="1"/>
                <p:nvPr/>
              </p:nvSpPr>
              <p:spPr>
                <a:xfrm rot="516915">
                  <a:off x="7216658" y="3994987"/>
                  <a:ext cx="710789" cy="31886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253" name="TextBox 252"/>
                <p:cNvSpPr txBox="1"/>
                <p:nvPr/>
              </p:nvSpPr>
              <p:spPr>
                <a:xfrm rot="2941547">
                  <a:off x="6689326" y="4818228"/>
                  <a:ext cx="711575" cy="318508"/>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254" name="Straight Connector 253"/>
                <p:cNvCxnSpPr/>
                <p:nvPr/>
              </p:nvCxnSpPr>
              <p:spPr>
                <a:xfrm>
                  <a:off x="7824895" y="4232852"/>
                  <a:ext cx="196535" cy="8753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202106" y="5182384"/>
                  <a:ext cx="171393" cy="1664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7391400" y="4312723"/>
                  <a:ext cx="660867" cy="106890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rot="18109019">
                  <a:off x="6740109" y="4790233"/>
                  <a:ext cx="2194509" cy="355980"/>
                </a:xfrm>
                <a:prstGeom prst="rect">
                  <a:avLst/>
                </a:prstGeom>
                <a:noFill/>
              </p:spPr>
              <p:txBody>
                <a:bodyPr wrap="none" rtlCol="0">
                  <a:spAutoFit/>
                </a:bodyPr>
                <a:lstStyle/>
                <a:p>
                  <a:r>
                    <a:rPr lang="en-GB" sz="1300" dirty="0"/>
                    <a:t>662 </a:t>
                  </a:r>
                  <a:r>
                    <a:rPr lang="en-GB" sz="1300" dirty="0" err="1"/>
                    <a:t>bp</a:t>
                  </a:r>
                  <a:r>
                    <a:rPr lang="en-GB" sz="1300" dirty="0"/>
                    <a:t> PCR fragment</a:t>
                  </a:r>
                </a:p>
              </p:txBody>
            </p:sp>
          </p:grpSp>
          <p:sp>
            <p:nvSpPr>
              <p:cNvPr id="248" name="Oval 247"/>
              <p:cNvSpPr/>
              <p:nvPr/>
            </p:nvSpPr>
            <p:spPr>
              <a:xfrm>
                <a:off x="3059832" y="3494447"/>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2" name="TextBox 41">
            <a:extLst>
              <a:ext uri="{FF2B5EF4-FFF2-40B4-BE49-F238E27FC236}">
                <a16:creationId xmlns:a16="http://schemas.microsoft.com/office/drawing/2014/main" id="{51EF3FDF-755B-372D-1098-5D47FB114903}"/>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43" name="Group 42">
            <a:extLst>
              <a:ext uri="{FF2B5EF4-FFF2-40B4-BE49-F238E27FC236}">
                <a16:creationId xmlns:a16="http://schemas.microsoft.com/office/drawing/2014/main" id="{63B2BDF8-3769-D175-7BC0-D5B7878563D1}"/>
              </a:ext>
            </a:extLst>
          </p:cNvPr>
          <p:cNvGrpSpPr/>
          <p:nvPr/>
        </p:nvGrpSpPr>
        <p:grpSpPr>
          <a:xfrm>
            <a:off x="1687448" y="746123"/>
            <a:ext cx="3240000" cy="94217"/>
            <a:chOff x="1253158" y="1050894"/>
            <a:chExt cx="4853893" cy="73850"/>
          </a:xfrm>
        </p:grpSpPr>
        <p:cxnSp>
          <p:nvCxnSpPr>
            <p:cNvPr id="44" name="Straight Connector 43">
              <a:extLst>
                <a:ext uri="{FF2B5EF4-FFF2-40B4-BE49-F238E27FC236}">
                  <a16:creationId xmlns:a16="http://schemas.microsoft.com/office/drawing/2014/main" id="{4D75A766-E505-879B-19D6-70E8A37DF3E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4B9279-316E-72CC-51FE-9B7546837FC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46" name="Picture 45" descr="A black and white sign with white text&#10;&#10;AI-generated content may be incorrect.">
            <a:extLst>
              <a:ext uri="{FF2B5EF4-FFF2-40B4-BE49-F238E27FC236}">
                <a16:creationId xmlns:a16="http://schemas.microsoft.com/office/drawing/2014/main" id="{1FC50188-4475-F57C-4727-3BD5EDB4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7696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E02446-C54B-C1DE-90E2-42EC242A79F9}"/>
              </a:ext>
            </a:extLst>
          </p:cNvPr>
          <p:cNvSpPr txBox="1"/>
          <p:nvPr/>
        </p:nvSpPr>
        <p:spPr>
          <a:xfrm>
            <a:off x="0" y="994991"/>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968209" y="3501009"/>
            <a:ext cx="2376571" cy="1406485"/>
            <a:chOff x="6444208" y="3501008"/>
            <a:chExt cx="2376571" cy="1406485"/>
          </a:xfrm>
        </p:grpSpPr>
        <p:sp>
          <p:nvSpPr>
            <p:cNvPr id="123" name="Oval 122"/>
            <p:cNvSpPr/>
            <p:nvPr/>
          </p:nvSpPr>
          <p:spPr>
            <a:xfrm>
              <a:off x="6444208" y="3762597"/>
              <a:ext cx="2376372" cy="620981"/>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6444208" y="3615892"/>
              <a:ext cx="2376372" cy="620981"/>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6444208" y="3501008"/>
              <a:ext cx="2376372" cy="62098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Straight Connector 140"/>
            <p:cNvCxnSpPr/>
            <p:nvPr/>
          </p:nvCxnSpPr>
          <p:spPr>
            <a:xfrm>
              <a:off x="6446483" y="3824258"/>
              <a:ext cx="0" cy="2761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2" name="Freeform 141"/>
            <p:cNvSpPr/>
            <p:nvPr/>
          </p:nvSpPr>
          <p:spPr>
            <a:xfrm>
              <a:off x="6456745" y="3990722"/>
              <a:ext cx="26659" cy="71790"/>
            </a:xfrm>
            <a:custGeom>
              <a:avLst/>
              <a:gdLst>
                <a:gd name="connsiteX0" fmla="*/ 7862 w 41199"/>
                <a:gd name="connsiteY0" fmla="*/ 105558 h 105711"/>
                <a:gd name="connsiteX1" fmla="*/ 3099 w 41199"/>
                <a:gd name="connsiteY1" fmla="*/ 81745 h 105711"/>
                <a:gd name="connsiteX2" fmla="*/ 7862 w 41199"/>
                <a:gd name="connsiteY2" fmla="*/ 24595 h 105711"/>
                <a:gd name="connsiteX3" fmla="*/ 5480 w 41199"/>
                <a:gd name="connsiteY3" fmla="*/ 15070 h 105711"/>
                <a:gd name="connsiteX4" fmla="*/ 718 w 41199"/>
                <a:gd name="connsiteY4" fmla="*/ 783 h 105711"/>
                <a:gd name="connsiteX5" fmla="*/ 10243 w 41199"/>
                <a:gd name="connsiteY5" fmla="*/ 15070 h 105711"/>
                <a:gd name="connsiteX6" fmla="*/ 22149 w 41199"/>
                <a:gd name="connsiteY6" fmla="*/ 34120 h 105711"/>
                <a:gd name="connsiteX7" fmla="*/ 26912 w 41199"/>
                <a:gd name="connsiteY7" fmla="*/ 48408 h 105711"/>
                <a:gd name="connsiteX8" fmla="*/ 29293 w 41199"/>
                <a:gd name="connsiteY8" fmla="*/ 55552 h 105711"/>
                <a:gd name="connsiteX9" fmla="*/ 34055 w 41199"/>
                <a:gd name="connsiteY9" fmla="*/ 62695 h 105711"/>
                <a:gd name="connsiteX10" fmla="*/ 38818 w 41199"/>
                <a:gd name="connsiteY10" fmla="*/ 76983 h 105711"/>
                <a:gd name="connsiteX11" fmla="*/ 41199 w 41199"/>
                <a:gd name="connsiteY11" fmla="*/ 84127 h 105711"/>
                <a:gd name="connsiteX12" fmla="*/ 38818 w 41199"/>
                <a:gd name="connsiteY12" fmla="*/ 100795 h 105711"/>
                <a:gd name="connsiteX13" fmla="*/ 29293 w 41199"/>
                <a:gd name="connsiteY13" fmla="*/ 98414 h 105711"/>
                <a:gd name="connsiteX14" fmla="*/ 26912 w 41199"/>
                <a:gd name="connsiteY14" fmla="*/ 86508 h 105711"/>
                <a:gd name="connsiteX15" fmla="*/ 24530 w 41199"/>
                <a:gd name="connsiteY15" fmla="*/ 79364 h 105711"/>
                <a:gd name="connsiteX16" fmla="*/ 22149 w 41199"/>
                <a:gd name="connsiteY16" fmla="*/ 69839 h 105711"/>
                <a:gd name="connsiteX17" fmla="*/ 7862 w 41199"/>
                <a:gd name="connsiteY17" fmla="*/ 105558 h 1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 h="105711">
                  <a:moveTo>
                    <a:pt x="7862" y="105558"/>
                  </a:moveTo>
                  <a:cubicBezTo>
                    <a:pt x="4687" y="107542"/>
                    <a:pt x="2714" y="89831"/>
                    <a:pt x="3099" y="81745"/>
                  </a:cubicBezTo>
                  <a:cubicBezTo>
                    <a:pt x="5599" y="29232"/>
                    <a:pt x="202" y="47570"/>
                    <a:pt x="7862" y="24595"/>
                  </a:cubicBezTo>
                  <a:cubicBezTo>
                    <a:pt x="7068" y="21420"/>
                    <a:pt x="6420" y="18205"/>
                    <a:pt x="5480" y="15070"/>
                  </a:cubicBezTo>
                  <a:cubicBezTo>
                    <a:pt x="4037" y="10262"/>
                    <a:pt x="-2067" y="-3394"/>
                    <a:pt x="718" y="783"/>
                  </a:cubicBezTo>
                  <a:lnTo>
                    <a:pt x="10243" y="15070"/>
                  </a:lnTo>
                  <a:cubicBezTo>
                    <a:pt x="15910" y="32073"/>
                    <a:pt x="10828" y="26574"/>
                    <a:pt x="22149" y="34120"/>
                  </a:cubicBezTo>
                  <a:lnTo>
                    <a:pt x="26912" y="48408"/>
                  </a:lnTo>
                  <a:cubicBezTo>
                    <a:pt x="27706" y="50789"/>
                    <a:pt x="27901" y="53463"/>
                    <a:pt x="29293" y="55552"/>
                  </a:cubicBezTo>
                  <a:cubicBezTo>
                    <a:pt x="30880" y="57933"/>
                    <a:pt x="32893" y="60080"/>
                    <a:pt x="34055" y="62695"/>
                  </a:cubicBezTo>
                  <a:cubicBezTo>
                    <a:pt x="36094" y="67283"/>
                    <a:pt x="37230" y="72220"/>
                    <a:pt x="38818" y="76983"/>
                  </a:cubicBezTo>
                  <a:lnTo>
                    <a:pt x="41199" y="84127"/>
                  </a:lnTo>
                  <a:cubicBezTo>
                    <a:pt x="40405" y="89683"/>
                    <a:pt x="42411" y="96483"/>
                    <a:pt x="38818" y="100795"/>
                  </a:cubicBezTo>
                  <a:cubicBezTo>
                    <a:pt x="36723" y="103309"/>
                    <a:pt x="31388" y="100928"/>
                    <a:pt x="29293" y="98414"/>
                  </a:cubicBezTo>
                  <a:cubicBezTo>
                    <a:pt x="26702" y="95305"/>
                    <a:pt x="27894" y="90434"/>
                    <a:pt x="26912" y="86508"/>
                  </a:cubicBezTo>
                  <a:cubicBezTo>
                    <a:pt x="26303" y="84073"/>
                    <a:pt x="25220" y="81778"/>
                    <a:pt x="24530" y="79364"/>
                  </a:cubicBezTo>
                  <a:cubicBezTo>
                    <a:pt x="23631" y="76217"/>
                    <a:pt x="23048" y="72986"/>
                    <a:pt x="22149" y="69839"/>
                  </a:cubicBezTo>
                  <a:cubicBezTo>
                    <a:pt x="19517" y="60626"/>
                    <a:pt x="11037" y="103574"/>
                    <a:pt x="7862" y="10555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 name="Straight Connector 142"/>
            <p:cNvCxnSpPr/>
            <p:nvPr/>
          </p:nvCxnSpPr>
          <p:spPr>
            <a:xfrm>
              <a:off x="8820779" y="3816331"/>
              <a:ext cx="0" cy="25977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4" name="Freeform 143"/>
            <p:cNvSpPr/>
            <p:nvPr/>
          </p:nvSpPr>
          <p:spPr>
            <a:xfrm>
              <a:off x="8786665" y="3993676"/>
              <a:ext cx="23027" cy="44312"/>
            </a:xfrm>
            <a:custGeom>
              <a:avLst/>
              <a:gdLst>
                <a:gd name="connsiteX0" fmla="*/ 0 w 35586"/>
                <a:gd name="connsiteY0" fmla="*/ 56928 h 65250"/>
                <a:gd name="connsiteX1" fmla="*/ 24906 w 35586"/>
                <a:gd name="connsiteY1" fmla="*/ 21348 h 65250"/>
                <a:gd name="connsiteX2" fmla="*/ 28464 w 35586"/>
                <a:gd name="connsiteY2" fmla="*/ 10674 h 65250"/>
                <a:gd name="connsiteX3" fmla="*/ 32022 w 35586"/>
                <a:gd name="connsiteY3" fmla="*/ 0 h 65250"/>
                <a:gd name="connsiteX4" fmla="*/ 32022 w 35586"/>
                <a:gd name="connsiteY4" fmla="*/ 24906 h 65250"/>
                <a:gd name="connsiteX5" fmla="*/ 28464 w 35586"/>
                <a:gd name="connsiteY5" fmla="*/ 53370 h 65250"/>
                <a:gd name="connsiteX6" fmla="*/ 24906 w 35586"/>
                <a:gd name="connsiteY6" fmla="*/ 64044 h 65250"/>
                <a:gd name="connsiteX7" fmla="*/ 0 w 35586"/>
                <a:gd name="connsiteY7" fmla="*/ 56928 h 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 h="65250">
                  <a:moveTo>
                    <a:pt x="0" y="56928"/>
                  </a:moveTo>
                  <a:cubicBezTo>
                    <a:pt x="23647" y="38010"/>
                    <a:pt x="15389" y="49900"/>
                    <a:pt x="24906" y="21348"/>
                  </a:cubicBezTo>
                  <a:lnTo>
                    <a:pt x="28464" y="10674"/>
                  </a:lnTo>
                  <a:lnTo>
                    <a:pt x="32022" y="0"/>
                  </a:lnTo>
                  <a:cubicBezTo>
                    <a:pt x="38372" y="19051"/>
                    <a:pt x="34865" y="2162"/>
                    <a:pt x="32022" y="24906"/>
                  </a:cubicBezTo>
                  <a:cubicBezTo>
                    <a:pt x="30836" y="34394"/>
                    <a:pt x="31488" y="44299"/>
                    <a:pt x="28464" y="53370"/>
                  </a:cubicBezTo>
                  <a:cubicBezTo>
                    <a:pt x="27278" y="56928"/>
                    <a:pt x="27156" y="61044"/>
                    <a:pt x="24906" y="64044"/>
                  </a:cubicBezTo>
                  <a:cubicBezTo>
                    <a:pt x="23315" y="66165"/>
                    <a:pt x="20162" y="66415"/>
                    <a:pt x="0" y="5692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p:cNvSpPr/>
            <p:nvPr/>
          </p:nvSpPr>
          <p:spPr>
            <a:xfrm>
              <a:off x="8214838" y="3665712"/>
              <a:ext cx="46596" cy="4890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7469310" y="3937865"/>
              <a:ext cx="46596" cy="4890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8075052" y="3824258"/>
              <a:ext cx="46596" cy="48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7049950" y="3714614"/>
              <a:ext cx="46596" cy="4890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6844098" y="3839967"/>
              <a:ext cx="46596" cy="48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TextBox 149"/>
            <p:cNvSpPr txBox="1"/>
            <p:nvPr/>
          </p:nvSpPr>
          <p:spPr>
            <a:xfrm>
              <a:off x="7087810" y="4415050"/>
              <a:ext cx="1335622" cy="492443"/>
            </a:xfrm>
            <a:prstGeom prst="rect">
              <a:avLst/>
            </a:prstGeom>
            <a:noFill/>
          </p:spPr>
          <p:txBody>
            <a:bodyPr wrap="none" rtlCol="0">
              <a:spAutoFit/>
            </a:bodyPr>
            <a:lstStyle/>
            <a:p>
              <a:r>
                <a:rPr lang="en-GB" sz="2600" dirty="0">
                  <a:solidFill>
                    <a:schemeClr val="tx1">
                      <a:lumMod val="65000"/>
                      <a:lumOff val="35000"/>
                    </a:schemeClr>
                  </a:solidFill>
                </a:rPr>
                <a:t>LB/amp</a:t>
              </a:r>
            </a:p>
          </p:txBody>
        </p:sp>
      </p:grpSp>
      <p:grpSp>
        <p:nvGrpSpPr>
          <p:cNvPr id="152" name="Group 151"/>
          <p:cNvGrpSpPr/>
          <p:nvPr/>
        </p:nvGrpSpPr>
        <p:grpSpPr>
          <a:xfrm>
            <a:off x="4734133" y="1138953"/>
            <a:ext cx="3673651" cy="2906697"/>
            <a:chOff x="3059832" y="694850"/>
            <a:chExt cx="3673651" cy="2906697"/>
          </a:xfrm>
        </p:grpSpPr>
        <p:grpSp>
          <p:nvGrpSpPr>
            <p:cNvPr id="153" name="Group 152"/>
            <p:cNvGrpSpPr/>
            <p:nvPr/>
          </p:nvGrpSpPr>
          <p:grpSpPr>
            <a:xfrm>
              <a:off x="3059832" y="694850"/>
              <a:ext cx="2844315" cy="2906697"/>
              <a:chOff x="3059832" y="694850"/>
              <a:chExt cx="2844315" cy="2906697"/>
            </a:xfrm>
          </p:grpSpPr>
          <p:grpSp>
            <p:nvGrpSpPr>
              <p:cNvPr id="156" name="Group 155"/>
              <p:cNvGrpSpPr/>
              <p:nvPr/>
            </p:nvGrpSpPr>
            <p:grpSpPr>
              <a:xfrm>
                <a:off x="3347864" y="1008743"/>
                <a:ext cx="2262424" cy="2065238"/>
                <a:chOff x="1039317" y="3074829"/>
                <a:chExt cx="2688621" cy="2487613"/>
              </a:xfrm>
            </p:grpSpPr>
            <p:pic>
              <p:nvPicPr>
                <p:cNvPr id="170" name="Picture 2" descr="SG_ALL_ART_Page_17"/>
                <p:cNvPicPr>
                  <a:picLocks noChangeAspect="1" noChangeArrowheads="1"/>
                </p:cNvPicPr>
                <p:nvPr/>
              </p:nvPicPr>
              <p:blipFill>
                <a:blip r:embed="rId3" cstate="print">
                  <a:extLst>
                    <a:ext uri="{28A0092B-C50C-407E-A947-70E740481C1C}">
                      <a14:useLocalDpi xmlns:a14="http://schemas.microsoft.com/office/drawing/2010/main" val="0"/>
                    </a:ext>
                  </a:extLst>
                </a:blip>
                <a:srcRect l="26897" t="20387" r="27837" b="47116"/>
                <a:stretch>
                  <a:fillRect/>
                </a:stretch>
              </p:blipFill>
              <p:spPr bwMode="auto">
                <a:xfrm>
                  <a:off x="1039317" y="3074829"/>
                  <a:ext cx="26685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Freeform 174"/>
                <p:cNvSpPr/>
                <p:nvPr/>
              </p:nvSpPr>
              <p:spPr>
                <a:xfrm>
                  <a:off x="2617596" y="4003842"/>
                  <a:ext cx="1110342" cy="1532800"/>
                </a:xfrm>
                <a:custGeom>
                  <a:avLst/>
                  <a:gdLst>
                    <a:gd name="connsiteX0" fmla="*/ 919424 w 1110342"/>
                    <a:gd name="connsiteY0" fmla="*/ 426 h 1532800"/>
                    <a:gd name="connsiteX1" fmla="*/ 914400 w 1110342"/>
                    <a:gd name="connsiteY1" fmla="*/ 25547 h 1532800"/>
                    <a:gd name="connsiteX2" fmla="*/ 904351 w 1110342"/>
                    <a:gd name="connsiteY2" fmla="*/ 55692 h 1532800"/>
                    <a:gd name="connsiteX3" fmla="*/ 899327 w 1110342"/>
                    <a:gd name="connsiteY3" fmla="*/ 110958 h 1532800"/>
                    <a:gd name="connsiteX4" fmla="*/ 894303 w 1110342"/>
                    <a:gd name="connsiteY4" fmla="*/ 136079 h 1532800"/>
                    <a:gd name="connsiteX5" fmla="*/ 884255 w 1110342"/>
                    <a:gd name="connsiteY5" fmla="*/ 211442 h 1532800"/>
                    <a:gd name="connsiteX6" fmla="*/ 879230 w 1110342"/>
                    <a:gd name="connsiteY6" fmla="*/ 226514 h 1532800"/>
                    <a:gd name="connsiteX7" fmla="*/ 864158 w 1110342"/>
                    <a:gd name="connsiteY7" fmla="*/ 246611 h 1532800"/>
                    <a:gd name="connsiteX8" fmla="*/ 844061 w 1110342"/>
                    <a:gd name="connsiteY8" fmla="*/ 286804 h 1532800"/>
                    <a:gd name="connsiteX9" fmla="*/ 839037 w 1110342"/>
                    <a:gd name="connsiteY9" fmla="*/ 301877 h 1532800"/>
                    <a:gd name="connsiteX10" fmla="*/ 808892 w 1110342"/>
                    <a:gd name="connsiteY10" fmla="*/ 347094 h 1532800"/>
                    <a:gd name="connsiteX11" fmla="*/ 773723 w 1110342"/>
                    <a:gd name="connsiteY11" fmla="*/ 397336 h 1532800"/>
                    <a:gd name="connsiteX12" fmla="*/ 758650 w 1110342"/>
                    <a:gd name="connsiteY12" fmla="*/ 422457 h 1532800"/>
                    <a:gd name="connsiteX13" fmla="*/ 708408 w 1110342"/>
                    <a:gd name="connsiteY13" fmla="*/ 482747 h 1532800"/>
                    <a:gd name="connsiteX14" fmla="*/ 673239 w 1110342"/>
                    <a:gd name="connsiteY14" fmla="*/ 512892 h 1532800"/>
                    <a:gd name="connsiteX15" fmla="*/ 663191 w 1110342"/>
                    <a:gd name="connsiteY15" fmla="*/ 527965 h 1532800"/>
                    <a:gd name="connsiteX16" fmla="*/ 638070 w 1110342"/>
                    <a:gd name="connsiteY16" fmla="*/ 558110 h 1532800"/>
                    <a:gd name="connsiteX17" fmla="*/ 622997 w 1110342"/>
                    <a:gd name="connsiteY17" fmla="*/ 583231 h 1532800"/>
                    <a:gd name="connsiteX18" fmla="*/ 607925 w 1110342"/>
                    <a:gd name="connsiteY18" fmla="*/ 613376 h 1532800"/>
                    <a:gd name="connsiteX19" fmla="*/ 587828 w 1110342"/>
                    <a:gd name="connsiteY19" fmla="*/ 638496 h 1532800"/>
                    <a:gd name="connsiteX20" fmla="*/ 567731 w 1110342"/>
                    <a:gd name="connsiteY20" fmla="*/ 683714 h 1532800"/>
                    <a:gd name="connsiteX21" fmla="*/ 552659 w 1110342"/>
                    <a:gd name="connsiteY21" fmla="*/ 718883 h 1532800"/>
                    <a:gd name="connsiteX22" fmla="*/ 532562 w 1110342"/>
                    <a:gd name="connsiteY22" fmla="*/ 759077 h 1532800"/>
                    <a:gd name="connsiteX23" fmla="*/ 517490 w 1110342"/>
                    <a:gd name="connsiteY23" fmla="*/ 789222 h 1532800"/>
                    <a:gd name="connsiteX24" fmla="*/ 492369 w 1110342"/>
                    <a:gd name="connsiteY24" fmla="*/ 844488 h 1532800"/>
                    <a:gd name="connsiteX25" fmla="*/ 482320 w 1110342"/>
                    <a:gd name="connsiteY25" fmla="*/ 869609 h 1532800"/>
                    <a:gd name="connsiteX26" fmla="*/ 477296 w 1110342"/>
                    <a:gd name="connsiteY26" fmla="*/ 889705 h 1532800"/>
                    <a:gd name="connsiteX27" fmla="*/ 467248 w 1110342"/>
                    <a:gd name="connsiteY27" fmla="*/ 899754 h 1532800"/>
                    <a:gd name="connsiteX28" fmla="*/ 462224 w 1110342"/>
                    <a:gd name="connsiteY28" fmla="*/ 919850 h 1532800"/>
                    <a:gd name="connsiteX29" fmla="*/ 452175 w 1110342"/>
                    <a:gd name="connsiteY29" fmla="*/ 929899 h 1532800"/>
                    <a:gd name="connsiteX30" fmla="*/ 442127 w 1110342"/>
                    <a:gd name="connsiteY30" fmla="*/ 944971 h 1532800"/>
                    <a:gd name="connsiteX31" fmla="*/ 417006 w 1110342"/>
                    <a:gd name="connsiteY31" fmla="*/ 970092 h 1532800"/>
                    <a:gd name="connsiteX32" fmla="*/ 401934 w 1110342"/>
                    <a:gd name="connsiteY32" fmla="*/ 990189 h 1532800"/>
                    <a:gd name="connsiteX33" fmla="*/ 371789 w 1110342"/>
                    <a:gd name="connsiteY33" fmla="*/ 1045455 h 1532800"/>
                    <a:gd name="connsiteX34" fmla="*/ 346668 w 1110342"/>
                    <a:gd name="connsiteY34" fmla="*/ 1070576 h 1532800"/>
                    <a:gd name="connsiteX35" fmla="*/ 311499 w 1110342"/>
                    <a:gd name="connsiteY35" fmla="*/ 1105745 h 1532800"/>
                    <a:gd name="connsiteX36" fmla="*/ 296426 w 1110342"/>
                    <a:gd name="connsiteY36" fmla="*/ 1120817 h 1532800"/>
                    <a:gd name="connsiteX37" fmla="*/ 281353 w 1110342"/>
                    <a:gd name="connsiteY37" fmla="*/ 1130866 h 1532800"/>
                    <a:gd name="connsiteX38" fmla="*/ 261257 w 1110342"/>
                    <a:gd name="connsiteY38" fmla="*/ 1145938 h 1532800"/>
                    <a:gd name="connsiteX39" fmla="*/ 246184 w 1110342"/>
                    <a:gd name="connsiteY39" fmla="*/ 1155987 h 1532800"/>
                    <a:gd name="connsiteX40" fmla="*/ 200967 w 1110342"/>
                    <a:gd name="connsiteY40" fmla="*/ 1201204 h 1532800"/>
                    <a:gd name="connsiteX41" fmla="*/ 190918 w 1110342"/>
                    <a:gd name="connsiteY41" fmla="*/ 1211253 h 1532800"/>
                    <a:gd name="connsiteX42" fmla="*/ 155749 w 1110342"/>
                    <a:gd name="connsiteY42" fmla="*/ 1241398 h 1532800"/>
                    <a:gd name="connsiteX43" fmla="*/ 145701 w 1110342"/>
                    <a:gd name="connsiteY43" fmla="*/ 1256470 h 1532800"/>
                    <a:gd name="connsiteX44" fmla="*/ 135652 w 1110342"/>
                    <a:gd name="connsiteY44" fmla="*/ 1266518 h 1532800"/>
                    <a:gd name="connsiteX45" fmla="*/ 115556 w 1110342"/>
                    <a:gd name="connsiteY45" fmla="*/ 1296663 h 1532800"/>
                    <a:gd name="connsiteX46" fmla="*/ 105507 w 1110342"/>
                    <a:gd name="connsiteY46" fmla="*/ 1306712 h 1532800"/>
                    <a:gd name="connsiteX47" fmla="*/ 85411 w 1110342"/>
                    <a:gd name="connsiteY47" fmla="*/ 1331833 h 1532800"/>
                    <a:gd name="connsiteX48" fmla="*/ 60290 w 1110342"/>
                    <a:gd name="connsiteY48" fmla="*/ 1377050 h 1532800"/>
                    <a:gd name="connsiteX49" fmla="*/ 50241 w 1110342"/>
                    <a:gd name="connsiteY49" fmla="*/ 1387099 h 1532800"/>
                    <a:gd name="connsiteX50" fmla="*/ 40193 w 1110342"/>
                    <a:gd name="connsiteY50" fmla="*/ 1402171 h 1532800"/>
                    <a:gd name="connsiteX51" fmla="*/ 20096 w 1110342"/>
                    <a:gd name="connsiteY51" fmla="*/ 1422268 h 1532800"/>
                    <a:gd name="connsiteX52" fmla="*/ 0 w 1110342"/>
                    <a:gd name="connsiteY52" fmla="*/ 1447389 h 1532800"/>
                    <a:gd name="connsiteX53" fmla="*/ 5024 w 1110342"/>
                    <a:gd name="connsiteY53" fmla="*/ 1462461 h 1532800"/>
                    <a:gd name="connsiteX54" fmla="*/ 35169 w 1110342"/>
                    <a:gd name="connsiteY54" fmla="*/ 1472510 h 1532800"/>
                    <a:gd name="connsiteX55" fmla="*/ 55266 w 1110342"/>
                    <a:gd name="connsiteY55" fmla="*/ 1477534 h 1532800"/>
                    <a:gd name="connsiteX56" fmla="*/ 70338 w 1110342"/>
                    <a:gd name="connsiteY56" fmla="*/ 1482558 h 1532800"/>
                    <a:gd name="connsiteX57" fmla="*/ 115556 w 1110342"/>
                    <a:gd name="connsiteY57" fmla="*/ 1487582 h 1532800"/>
                    <a:gd name="connsiteX58" fmla="*/ 286378 w 1110342"/>
                    <a:gd name="connsiteY58" fmla="*/ 1482558 h 1532800"/>
                    <a:gd name="connsiteX59" fmla="*/ 301450 w 1110342"/>
                    <a:gd name="connsiteY59" fmla="*/ 1477534 h 1532800"/>
                    <a:gd name="connsiteX60" fmla="*/ 366764 w 1110342"/>
                    <a:gd name="connsiteY60" fmla="*/ 1467485 h 1532800"/>
                    <a:gd name="connsiteX61" fmla="*/ 406958 w 1110342"/>
                    <a:gd name="connsiteY61" fmla="*/ 1457437 h 1532800"/>
                    <a:gd name="connsiteX62" fmla="*/ 296426 w 1110342"/>
                    <a:gd name="connsiteY62" fmla="*/ 1467485 h 1532800"/>
                    <a:gd name="connsiteX63" fmla="*/ 135652 w 1110342"/>
                    <a:gd name="connsiteY63" fmla="*/ 1477534 h 1532800"/>
                    <a:gd name="connsiteX64" fmla="*/ 75362 w 1110342"/>
                    <a:gd name="connsiteY64" fmla="*/ 1497631 h 1532800"/>
                    <a:gd name="connsiteX65" fmla="*/ 85411 w 1110342"/>
                    <a:gd name="connsiteY65" fmla="*/ 1507679 h 1532800"/>
                    <a:gd name="connsiteX66" fmla="*/ 100483 w 1110342"/>
                    <a:gd name="connsiteY66" fmla="*/ 1512703 h 1532800"/>
                    <a:gd name="connsiteX67" fmla="*/ 175846 w 1110342"/>
                    <a:gd name="connsiteY67" fmla="*/ 1517727 h 1532800"/>
                    <a:gd name="connsiteX68" fmla="*/ 236136 w 1110342"/>
                    <a:gd name="connsiteY68" fmla="*/ 1522751 h 1532800"/>
                    <a:gd name="connsiteX69" fmla="*/ 271305 w 1110342"/>
                    <a:gd name="connsiteY69" fmla="*/ 1527776 h 1532800"/>
                    <a:gd name="connsiteX70" fmla="*/ 427055 w 1110342"/>
                    <a:gd name="connsiteY70" fmla="*/ 1532800 h 1532800"/>
                    <a:gd name="connsiteX71" fmla="*/ 668215 w 1110342"/>
                    <a:gd name="connsiteY71" fmla="*/ 1522751 h 1532800"/>
                    <a:gd name="connsiteX72" fmla="*/ 768699 w 1110342"/>
                    <a:gd name="connsiteY72" fmla="*/ 1507679 h 1532800"/>
                    <a:gd name="connsiteX73" fmla="*/ 808892 w 1110342"/>
                    <a:gd name="connsiteY73" fmla="*/ 1502655 h 1532800"/>
                    <a:gd name="connsiteX74" fmla="*/ 834013 w 1110342"/>
                    <a:gd name="connsiteY74" fmla="*/ 1472510 h 1532800"/>
                    <a:gd name="connsiteX75" fmla="*/ 839037 w 1110342"/>
                    <a:gd name="connsiteY75" fmla="*/ 1452413 h 1532800"/>
                    <a:gd name="connsiteX76" fmla="*/ 879230 w 1110342"/>
                    <a:gd name="connsiteY76" fmla="*/ 1392123 h 1532800"/>
                    <a:gd name="connsiteX77" fmla="*/ 904351 w 1110342"/>
                    <a:gd name="connsiteY77" fmla="*/ 1346905 h 1532800"/>
                    <a:gd name="connsiteX78" fmla="*/ 924448 w 1110342"/>
                    <a:gd name="connsiteY78" fmla="*/ 1311736 h 1532800"/>
                    <a:gd name="connsiteX79" fmla="*/ 944545 w 1110342"/>
                    <a:gd name="connsiteY79" fmla="*/ 1271543 h 1532800"/>
                    <a:gd name="connsiteX80" fmla="*/ 954593 w 1110342"/>
                    <a:gd name="connsiteY80" fmla="*/ 1251446 h 1532800"/>
                    <a:gd name="connsiteX81" fmla="*/ 974690 w 1110342"/>
                    <a:gd name="connsiteY81" fmla="*/ 1221301 h 1532800"/>
                    <a:gd name="connsiteX82" fmla="*/ 994786 w 1110342"/>
                    <a:gd name="connsiteY82" fmla="*/ 1196180 h 1532800"/>
                    <a:gd name="connsiteX83" fmla="*/ 1014883 w 1110342"/>
                    <a:gd name="connsiteY83" fmla="*/ 1166035 h 1532800"/>
                    <a:gd name="connsiteX84" fmla="*/ 1024931 w 1110342"/>
                    <a:gd name="connsiteY84" fmla="*/ 1150962 h 1532800"/>
                    <a:gd name="connsiteX85" fmla="*/ 1034980 w 1110342"/>
                    <a:gd name="connsiteY85" fmla="*/ 1140914 h 1532800"/>
                    <a:gd name="connsiteX86" fmla="*/ 1085222 w 1110342"/>
                    <a:gd name="connsiteY86" fmla="*/ 1010285 h 1532800"/>
                    <a:gd name="connsiteX87" fmla="*/ 1105318 w 1110342"/>
                    <a:gd name="connsiteY87" fmla="*/ 944971 h 1532800"/>
                    <a:gd name="connsiteX88" fmla="*/ 1110342 w 1110342"/>
                    <a:gd name="connsiteY88" fmla="*/ 924874 h 1532800"/>
                    <a:gd name="connsiteX89" fmla="*/ 1105318 w 1110342"/>
                    <a:gd name="connsiteY89" fmla="*/ 764101 h 1532800"/>
                    <a:gd name="connsiteX90" fmla="*/ 1100294 w 1110342"/>
                    <a:gd name="connsiteY90" fmla="*/ 733956 h 1532800"/>
                    <a:gd name="connsiteX91" fmla="*/ 1095270 w 1110342"/>
                    <a:gd name="connsiteY91" fmla="*/ 658593 h 1532800"/>
                    <a:gd name="connsiteX92" fmla="*/ 1085222 w 1110342"/>
                    <a:gd name="connsiteY92" fmla="*/ 618400 h 1532800"/>
                    <a:gd name="connsiteX93" fmla="*/ 1070149 w 1110342"/>
                    <a:gd name="connsiteY93" fmla="*/ 558110 h 1532800"/>
                    <a:gd name="connsiteX94" fmla="*/ 1065125 w 1110342"/>
                    <a:gd name="connsiteY94" fmla="*/ 538013 h 1532800"/>
                    <a:gd name="connsiteX95" fmla="*/ 1060101 w 1110342"/>
                    <a:gd name="connsiteY95" fmla="*/ 512892 h 1532800"/>
                    <a:gd name="connsiteX96" fmla="*/ 1050052 w 1110342"/>
                    <a:gd name="connsiteY96" fmla="*/ 492795 h 1532800"/>
                    <a:gd name="connsiteX97" fmla="*/ 1045028 w 1110342"/>
                    <a:gd name="connsiteY97" fmla="*/ 332022 h 1532800"/>
                    <a:gd name="connsiteX98" fmla="*/ 1055077 w 1110342"/>
                    <a:gd name="connsiteY98" fmla="*/ 296853 h 1532800"/>
                    <a:gd name="connsiteX99" fmla="*/ 1065125 w 1110342"/>
                    <a:gd name="connsiteY99" fmla="*/ 246611 h 1532800"/>
                    <a:gd name="connsiteX100" fmla="*/ 1050052 w 1110342"/>
                    <a:gd name="connsiteY100" fmla="*/ 146127 h 1532800"/>
                    <a:gd name="connsiteX101" fmla="*/ 1034980 w 1110342"/>
                    <a:gd name="connsiteY101" fmla="*/ 136079 h 1532800"/>
                    <a:gd name="connsiteX102" fmla="*/ 1014883 w 1110342"/>
                    <a:gd name="connsiteY102" fmla="*/ 115982 h 1532800"/>
                    <a:gd name="connsiteX103" fmla="*/ 979714 w 1110342"/>
                    <a:gd name="connsiteY103" fmla="*/ 75789 h 1532800"/>
                    <a:gd name="connsiteX104" fmla="*/ 949569 w 1110342"/>
                    <a:gd name="connsiteY104" fmla="*/ 40620 h 1532800"/>
                    <a:gd name="connsiteX105" fmla="*/ 934496 w 1110342"/>
                    <a:gd name="connsiteY105" fmla="*/ 10474 h 1532800"/>
                    <a:gd name="connsiteX106" fmla="*/ 919424 w 1110342"/>
                    <a:gd name="connsiteY106" fmla="*/ 426 h 1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0342" h="1532800">
                      <a:moveTo>
                        <a:pt x="919424" y="426"/>
                      </a:moveTo>
                      <a:cubicBezTo>
                        <a:pt x="916075" y="2938"/>
                        <a:pt x="916647" y="17308"/>
                        <a:pt x="914400" y="25547"/>
                      </a:cubicBezTo>
                      <a:cubicBezTo>
                        <a:pt x="911613" y="35766"/>
                        <a:pt x="904351" y="55692"/>
                        <a:pt x="904351" y="55692"/>
                      </a:cubicBezTo>
                      <a:cubicBezTo>
                        <a:pt x="902676" y="74114"/>
                        <a:pt x="901621" y="92603"/>
                        <a:pt x="899327" y="110958"/>
                      </a:cubicBezTo>
                      <a:cubicBezTo>
                        <a:pt x="898268" y="119432"/>
                        <a:pt x="895432" y="127614"/>
                        <a:pt x="894303" y="136079"/>
                      </a:cubicBezTo>
                      <a:cubicBezTo>
                        <a:pt x="888924" y="176425"/>
                        <a:pt x="892329" y="179149"/>
                        <a:pt x="884255" y="211442"/>
                      </a:cubicBezTo>
                      <a:cubicBezTo>
                        <a:pt x="882970" y="216580"/>
                        <a:pt x="881858" y="221916"/>
                        <a:pt x="879230" y="226514"/>
                      </a:cubicBezTo>
                      <a:cubicBezTo>
                        <a:pt x="875075" y="233784"/>
                        <a:pt x="868225" y="239291"/>
                        <a:pt x="864158" y="246611"/>
                      </a:cubicBezTo>
                      <a:cubicBezTo>
                        <a:pt x="823193" y="320348"/>
                        <a:pt x="878308" y="235433"/>
                        <a:pt x="844061" y="286804"/>
                      </a:cubicBezTo>
                      <a:cubicBezTo>
                        <a:pt x="842386" y="291828"/>
                        <a:pt x="841405" y="297140"/>
                        <a:pt x="839037" y="301877"/>
                      </a:cubicBezTo>
                      <a:cubicBezTo>
                        <a:pt x="826895" y="326161"/>
                        <a:pt x="823616" y="326060"/>
                        <a:pt x="808892" y="347094"/>
                      </a:cubicBezTo>
                      <a:cubicBezTo>
                        <a:pt x="765582" y="408965"/>
                        <a:pt x="808916" y="350410"/>
                        <a:pt x="773723" y="397336"/>
                      </a:cubicBezTo>
                      <a:cubicBezTo>
                        <a:pt x="764117" y="426157"/>
                        <a:pt x="775203" y="400387"/>
                        <a:pt x="758650" y="422457"/>
                      </a:cubicBezTo>
                      <a:cubicBezTo>
                        <a:pt x="740113" y="447172"/>
                        <a:pt x="735982" y="464365"/>
                        <a:pt x="708408" y="482747"/>
                      </a:cubicBezTo>
                      <a:cubicBezTo>
                        <a:pt x="694772" y="491838"/>
                        <a:pt x="682984" y="498273"/>
                        <a:pt x="673239" y="512892"/>
                      </a:cubicBezTo>
                      <a:cubicBezTo>
                        <a:pt x="669890" y="517916"/>
                        <a:pt x="667057" y="523326"/>
                        <a:pt x="663191" y="527965"/>
                      </a:cubicBezTo>
                      <a:cubicBezTo>
                        <a:pt x="638286" y="557851"/>
                        <a:pt x="656786" y="528164"/>
                        <a:pt x="638070" y="558110"/>
                      </a:cubicBezTo>
                      <a:cubicBezTo>
                        <a:pt x="632894" y="566391"/>
                        <a:pt x="627673" y="574658"/>
                        <a:pt x="622997" y="583231"/>
                      </a:cubicBezTo>
                      <a:cubicBezTo>
                        <a:pt x="617617" y="593094"/>
                        <a:pt x="613956" y="603898"/>
                        <a:pt x="607925" y="613376"/>
                      </a:cubicBezTo>
                      <a:cubicBezTo>
                        <a:pt x="602168" y="622423"/>
                        <a:pt x="594527" y="630123"/>
                        <a:pt x="587828" y="638496"/>
                      </a:cubicBezTo>
                      <a:cubicBezTo>
                        <a:pt x="577910" y="688089"/>
                        <a:pt x="591117" y="640840"/>
                        <a:pt x="567731" y="683714"/>
                      </a:cubicBezTo>
                      <a:cubicBezTo>
                        <a:pt x="561624" y="694911"/>
                        <a:pt x="558053" y="707325"/>
                        <a:pt x="552659" y="718883"/>
                      </a:cubicBezTo>
                      <a:cubicBezTo>
                        <a:pt x="546324" y="732457"/>
                        <a:pt x="539261" y="745679"/>
                        <a:pt x="532562" y="759077"/>
                      </a:cubicBezTo>
                      <a:cubicBezTo>
                        <a:pt x="527538" y="769125"/>
                        <a:pt x="521663" y="778791"/>
                        <a:pt x="517490" y="789222"/>
                      </a:cubicBezTo>
                      <a:cubicBezTo>
                        <a:pt x="493042" y="850337"/>
                        <a:pt x="524212" y="774433"/>
                        <a:pt x="492369" y="844488"/>
                      </a:cubicBezTo>
                      <a:cubicBezTo>
                        <a:pt x="488637" y="852698"/>
                        <a:pt x="485172" y="861053"/>
                        <a:pt x="482320" y="869609"/>
                      </a:cubicBezTo>
                      <a:cubicBezTo>
                        <a:pt x="480136" y="876159"/>
                        <a:pt x="480384" y="883529"/>
                        <a:pt x="477296" y="889705"/>
                      </a:cubicBezTo>
                      <a:cubicBezTo>
                        <a:pt x="475178" y="893942"/>
                        <a:pt x="470597" y="896404"/>
                        <a:pt x="467248" y="899754"/>
                      </a:cubicBezTo>
                      <a:cubicBezTo>
                        <a:pt x="465573" y="906453"/>
                        <a:pt x="465312" y="913674"/>
                        <a:pt x="462224" y="919850"/>
                      </a:cubicBezTo>
                      <a:cubicBezTo>
                        <a:pt x="460105" y="924087"/>
                        <a:pt x="455134" y="926200"/>
                        <a:pt x="452175" y="929899"/>
                      </a:cubicBezTo>
                      <a:cubicBezTo>
                        <a:pt x="448403" y="934614"/>
                        <a:pt x="446103" y="940427"/>
                        <a:pt x="442127" y="944971"/>
                      </a:cubicBezTo>
                      <a:cubicBezTo>
                        <a:pt x="434329" y="953883"/>
                        <a:pt x="424111" y="960618"/>
                        <a:pt x="417006" y="970092"/>
                      </a:cubicBezTo>
                      <a:cubicBezTo>
                        <a:pt x="411982" y="976791"/>
                        <a:pt x="406153" y="982956"/>
                        <a:pt x="401934" y="990189"/>
                      </a:cubicBezTo>
                      <a:cubicBezTo>
                        <a:pt x="396207" y="1000007"/>
                        <a:pt x="383264" y="1032340"/>
                        <a:pt x="371789" y="1045455"/>
                      </a:cubicBezTo>
                      <a:cubicBezTo>
                        <a:pt x="363991" y="1054367"/>
                        <a:pt x="353237" y="1060723"/>
                        <a:pt x="346668" y="1070576"/>
                      </a:cubicBezTo>
                      <a:cubicBezTo>
                        <a:pt x="323633" y="1105127"/>
                        <a:pt x="338028" y="1096902"/>
                        <a:pt x="311499" y="1105745"/>
                      </a:cubicBezTo>
                      <a:cubicBezTo>
                        <a:pt x="306475" y="1110769"/>
                        <a:pt x="301884" y="1116268"/>
                        <a:pt x="296426" y="1120817"/>
                      </a:cubicBezTo>
                      <a:cubicBezTo>
                        <a:pt x="291787" y="1124683"/>
                        <a:pt x="286267" y="1127356"/>
                        <a:pt x="281353" y="1130866"/>
                      </a:cubicBezTo>
                      <a:cubicBezTo>
                        <a:pt x="274539" y="1135733"/>
                        <a:pt x="268071" y="1141071"/>
                        <a:pt x="261257" y="1145938"/>
                      </a:cubicBezTo>
                      <a:cubicBezTo>
                        <a:pt x="256343" y="1149448"/>
                        <a:pt x="250697" y="1151975"/>
                        <a:pt x="246184" y="1155987"/>
                      </a:cubicBezTo>
                      <a:lnTo>
                        <a:pt x="200967" y="1201204"/>
                      </a:lnTo>
                      <a:cubicBezTo>
                        <a:pt x="197617" y="1204554"/>
                        <a:pt x="194860" y="1208625"/>
                        <a:pt x="190918" y="1211253"/>
                      </a:cubicBezTo>
                      <a:cubicBezTo>
                        <a:pt x="177281" y="1220344"/>
                        <a:pt x="165496" y="1226778"/>
                        <a:pt x="155749" y="1241398"/>
                      </a:cubicBezTo>
                      <a:cubicBezTo>
                        <a:pt x="152400" y="1246422"/>
                        <a:pt x="149473" y="1251755"/>
                        <a:pt x="145701" y="1256470"/>
                      </a:cubicBezTo>
                      <a:cubicBezTo>
                        <a:pt x="142742" y="1260169"/>
                        <a:pt x="138494" y="1262728"/>
                        <a:pt x="135652" y="1266518"/>
                      </a:cubicBezTo>
                      <a:cubicBezTo>
                        <a:pt x="128406" y="1276179"/>
                        <a:pt x="124095" y="1288124"/>
                        <a:pt x="115556" y="1296663"/>
                      </a:cubicBezTo>
                      <a:cubicBezTo>
                        <a:pt x="112206" y="1300013"/>
                        <a:pt x="108466" y="1303013"/>
                        <a:pt x="105507" y="1306712"/>
                      </a:cubicBezTo>
                      <a:cubicBezTo>
                        <a:pt x="80150" y="1338408"/>
                        <a:pt x="109677" y="1307564"/>
                        <a:pt x="85411" y="1331833"/>
                      </a:cubicBezTo>
                      <a:cubicBezTo>
                        <a:pt x="79093" y="1350784"/>
                        <a:pt x="77563" y="1359777"/>
                        <a:pt x="60290" y="1377050"/>
                      </a:cubicBezTo>
                      <a:cubicBezTo>
                        <a:pt x="56940" y="1380400"/>
                        <a:pt x="53200" y="1383400"/>
                        <a:pt x="50241" y="1387099"/>
                      </a:cubicBezTo>
                      <a:cubicBezTo>
                        <a:pt x="46469" y="1391814"/>
                        <a:pt x="44123" y="1397587"/>
                        <a:pt x="40193" y="1402171"/>
                      </a:cubicBezTo>
                      <a:cubicBezTo>
                        <a:pt x="34028" y="1409364"/>
                        <a:pt x="25351" y="1414385"/>
                        <a:pt x="20096" y="1422268"/>
                      </a:cubicBezTo>
                      <a:cubicBezTo>
                        <a:pt x="7420" y="1441281"/>
                        <a:pt x="14317" y="1433070"/>
                        <a:pt x="0" y="1447389"/>
                      </a:cubicBezTo>
                      <a:cubicBezTo>
                        <a:pt x="1675" y="1452413"/>
                        <a:pt x="715" y="1459383"/>
                        <a:pt x="5024" y="1462461"/>
                      </a:cubicBezTo>
                      <a:cubicBezTo>
                        <a:pt x="13643" y="1468617"/>
                        <a:pt x="24893" y="1469941"/>
                        <a:pt x="35169" y="1472510"/>
                      </a:cubicBezTo>
                      <a:cubicBezTo>
                        <a:pt x="41868" y="1474185"/>
                        <a:pt x="48627" y="1475637"/>
                        <a:pt x="55266" y="1477534"/>
                      </a:cubicBezTo>
                      <a:cubicBezTo>
                        <a:pt x="60358" y="1478989"/>
                        <a:pt x="65114" y="1481687"/>
                        <a:pt x="70338" y="1482558"/>
                      </a:cubicBezTo>
                      <a:cubicBezTo>
                        <a:pt x="85297" y="1485051"/>
                        <a:pt x="100483" y="1485907"/>
                        <a:pt x="115556" y="1487582"/>
                      </a:cubicBezTo>
                      <a:cubicBezTo>
                        <a:pt x="172497" y="1485907"/>
                        <a:pt x="229496" y="1485633"/>
                        <a:pt x="286378" y="1482558"/>
                      </a:cubicBezTo>
                      <a:cubicBezTo>
                        <a:pt x="291666" y="1482272"/>
                        <a:pt x="296312" y="1478818"/>
                        <a:pt x="301450" y="1477534"/>
                      </a:cubicBezTo>
                      <a:cubicBezTo>
                        <a:pt x="339893" y="1467924"/>
                        <a:pt x="317968" y="1476635"/>
                        <a:pt x="366764" y="1467485"/>
                      </a:cubicBezTo>
                      <a:cubicBezTo>
                        <a:pt x="380338" y="1464940"/>
                        <a:pt x="420630" y="1455484"/>
                        <a:pt x="406958" y="1457437"/>
                      </a:cubicBezTo>
                      <a:cubicBezTo>
                        <a:pt x="342444" y="1466653"/>
                        <a:pt x="393004" y="1460331"/>
                        <a:pt x="296426" y="1467485"/>
                      </a:cubicBezTo>
                      <a:cubicBezTo>
                        <a:pt x="166647" y="1477099"/>
                        <a:pt x="316259" y="1468504"/>
                        <a:pt x="135652" y="1477534"/>
                      </a:cubicBezTo>
                      <a:cubicBezTo>
                        <a:pt x="80766" y="1488511"/>
                        <a:pt x="97487" y="1475506"/>
                        <a:pt x="75362" y="1497631"/>
                      </a:cubicBezTo>
                      <a:cubicBezTo>
                        <a:pt x="78712" y="1500980"/>
                        <a:pt x="81349" y="1505242"/>
                        <a:pt x="85411" y="1507679"/>
                      </a:cubicBezTo>
                      <a:cubicBezTo>
                        <a:pt x="89952" y="1510404"/>
                        <a:pt x="95220" y="1512118"/>
                        <a:pt x="100483" y="1512703"/>
                      </a:cubicBezTo>
                      <a:cubicBezTo>
                        <a:pt x="125506" y="1515483"/>
                        <a:pt x="150738" y="1515867"/>
                        <a:pt x="175846" y="1517727"/>
                      </a:cubicBezTo>
                      <a:cubicBezTo>
                        <a:pt x="195957" y="1519217"/>
                        <a:pt x="216080" y="1520640"/>
                        <a:pt x="236136" y="1522751"/>
                      </a:cubicBezTo>
                      <a:cubicBezTo>
                        <a:pt x="247913" y="1523991"/>
                        <a:pt x="259479" y="1527154"/>
                        <a:pt x="271305" y="1527776"/>
                      </a:cubicBezTo>
                      <a:cubicBezTo>
                        <a:pt x="323177" y="1530506"/>
                        <a:pt x="375138" y="1531125"/>
                        <a:pt x="427055" y="1532800"/>
                      </a:cubicBezTo>
                      <a:cubicBezTo>
                        <a:pt x="545033" y="1529523"/>
                        <a:pt x="575589" y="1532014"/>
                        <a:pt x="668215" y="1522751"/>
                      </a:cubicBezTo>
                      <a:cubicBezTo>
                        <a:pt x="749539" y="1514618"/>
                        <a:pt x="663531" y="1520825"/>
                        <a:pt x="768699" y="1507679"/>
                      </a:cubicBezTo>
                      <a:lnTo>
                        <a:pt x="808892" y="1502655"/>
                      </a:lnTo>
                      <a:cubicBezTo>
                        <a:pt x="818103" y="1493443"/>
                        <a:pt x="828044" y="1484448"/>
                        <a:pt x="834013" y="1472510"/>
                      </a:cubicBezTo>
                      <a:cubicBezTo>
                        <a:pt x="837101" y="1466334"/>
                        <a:pt x="835730" y="1458475"/>
                        <a:pt x="839037" y="1452413"/>
                      </a:cubicBezTo>
                      <a:cubicBezTo>
                        <a:pt x="883583" y="1370745"/>
                        <a:pt x="847426" y="1455730"/>
                        <a:pt x="879230" y="1392123"/>
                      </a:cubicBezTo>
                      <a:cubicBezTo>
                        <a:pt x="901814" y="1346954"/>
                        <a:pt x="883188" y="1368070"/>
                        <a:pt x="904351" y="1346905"/>
                      </a:cubicBezTo>
                      <a:cubicBezTo>
                        <a:pt x="915443" y="1313630"/>
                        <a:pt x="900790" y="1352291"/>
                        <a:pt x="924448" y="1311736"/>
                      </a:cubicBezTo>
                      <a:cubicBezTo>
                        <a:pt x="931996" y="1298797"/>
                        <a:pt x="937846" y="1284941"/>
                        <a:pt x="944545" y="1271543"/>
                      </a:cubicBezTo>
                      <a:cubicBezTo>
                        <a:pt x="947894" y="1264844"/>
                        <a:pt x="950438" y="1257678"/>
                        <a:pt x="954593" y="1251446"/>
                      </a:cubicBezTo>
                      <a:lnTo>
                        <a:pt x="974690" y="1221301"/>
                      </a:lnTo>
                      <a:cubicBezTo>
                        <a:pt x="986004" y="1187358"/>
                        <a:pt x="970313" y="1224149"/>
                        <a:pt x="994786" y="1196180"/>
                      </a:cubicBezTo>
                      <a:cubicBezTo>
                        <a:pt x="1002739" y="1187091"/>
                        <a:pt x="1008184" y="1176083"/>
                        <a:pt x="1014883" y="1166035"/>
                      </a:cubicBezTo>
                      <a:cubicBezTo>
                        <a:pt x="1018232" y="1161011"/>
                        <a:pt x="1020661" y="1155232"/>
                        <a:pt x="1024931" y="1150962"/>
                      </a:cubicBezTo>
                      <a:lnTo>
                        <a:pt x="1034980" y="1140914"/>
                      </a:lnTo>
                      <a:cubicBezTo>
                        <a:pt x="1073368" y="1044946"/>
                        <a:pt x="1036587" y="1137952"/>
                        <a:pt x="1085222" y="1010285"/>
                      </a:cubicBezTo>
                      <a:cubicBezTo>
                        <a:pt x="1101779" y="966824"/>
                        <a:pt x="1090970" y="1002365"/>
                        <a:pt x="1105318" y="944971"/>
                      </a:cubicBezTo>
                      <a:lnTo>
                        <a:pt x="1110342" y="924874"/>
                      </a:lnTo>
                      <a:cubicBezTo>
                        <a:pt x="1108667" y="871283"/>
                        <a:pt x="1108136" y="817644"/>
                        <a:pt x="1105318" y="764101"/>
                      </a:cubicBezTo>
                      <a:cubicBezTo>
                        <a:pt x="1104783" y="753928"/>
                        <a:pt x="1101260" y="744097"/>
                        <a:pt x="1100294" y="733956"/>
                      </a:cubicBezTo>
                      <a:cubicBezTo>
                        <a:pt x="1097907" y="708893"/>
                        <a:pt x="1098526" y="683558"/>
                        <a:pt x="1095270" y="658593"/>
                      </a:cubicBezTo>
                      <a:cubicBezTo>
                        <a:pt x="1093484" y="644899"/>
                        <a:pt x="1088385" y="631843"/>
                        <a:pt x="1085222" y="618400"/>
                      </a:cubicBezTo>
                      <a:cubicBezTo>
                        <a:pt x="1051029" y="473084"/>
                        <a:pt x="1087942" y="620389"/>
                        <a:pt x="1070149" y="558110"/>
                      </a:cubicBezTo>
                      <a:cubicBezTo>
                        <a:pt x="1068252" y="551471"/>
                        <a:pt x="1066623" y="544754"/>
                        <a:pt x="1065125" y="538013"/>
                      </a:cubicBezTo>
                      <a:cubicBezTo>
                        <a:pt x="1063273" y="529677"/>
                        <a:pt x="1062801" y="520993"/>
                        <a:pt x="1060101" y="512892"/>
                      </a:cubicBezTo>
                      <a:cubicBezTo>
                        <a:pt x="1057732" y="505787"/>
                        <a:pt x="1053402" y="499494"/>
                        <a:pt x="1050052" y="492795"/>
                      </a:cubicBezTo>
                      <a:cubicBezTo>
                        <a:pt x="1035029" y="417681"/>
                        <a:pt x="1034351" y="435228"/>
                        <a:pt x="1045028" y="332022"/>
                      </a:cubicBezTo>
                      <a:cubicBezTo>
                        <a:pt x="1046283" y="319895"/>
                        <a:pt x="1051869" y="308616"/>
                        <a:pt x="1055077" y="296853"/>
                      </a:cubicBezTo>
                      <a:cubicBezTo>
                        <a:pt x="1061500" y="273302"/>
                        <a:pt x="1060547" y="274082"/>
                        <a:pt x="1065125" y="246611"/>
                      </a:cubicBezTo>
                      <a:cubicBezTo>
                        <a:pt x="1062165" y="193327"/>
                        <a:pt x="1081085" y="170953"/>
                        <a:pt x="1050052" y="146127"/>
                      </a:cubicBezTo>
                      <a:cubicBezTo>
                        <a:pt x="1045337" y="142355"/>
                        <a:pt x="1040004" y="139428"/>
                        <a:pt x="1034980" y="136079"/>
                      </a:cubicBezTo>
                      <a:cubicBezTo>
                        <a:pt x="1024560" y="104817"/>
                        <a:pt x="1038702" y="133846"/>
                        <a:pt x="1014883" y="115982"/>
                      </a:cubicBezTo>
                      <a:cubicBezTo>
                        <a:pt x="977056" y="87612"/>
                        <a:pt x="1000633" y="100194"/>
                        <a:pt x="979714" y="75789"/>
                      </a:cubicBezTo>
                      <a:cubicBezTo>
                        <a:pt x="943165" y="33148"/>
                        <a:pt x="972637" y="75222"/>
                        <a:pt x="949569" y="40620"/>
                      </a:cubicBezTo>
                      <a:cubicBezTo>
                        <a:pt x="946259" y="30689"/>
                        <a:pt x="943351" y="17558"/>
                        <a:pt x="934496" y="10474"/>
                      </a:cubicBezTo>
                      <a:cubicBezTo>
                        <a:pt x="930361" y="7166"/>
                        <a:pt x="922773" y="-2086"/>
                        <a:pt x="919424" y="4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7" name="Group 156"/>
              <p:cNvGrpSpPr/>
              <p:nvPr/>
            </p:nvGrpSpPr>
            <p:grpSpPr>
              <a:xfrm rot="614077">
                <a:off x="4210678" y="1429307"/>
                <a:ext cx="790993" cy="759143"/>
                <a:chOff x="1921653" y="2038002"/>
                <a:chExt cx="940001" cy="914400"/>
              </a:xfrm>
            </p:grpSpPr>
            <p:sp>
              <p:nvSpPr>
                <p:cNvPr id="168" name="Arc 167"/>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69" name="Straight Connector 168"/>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rot="877410">
                <a:off x="3901824" y="1844173"/>
                <a:ext cx="769450" cy="759143"/>
                <a:chOff x="1510858" y="2473002"/>
                <a:chExt cx="914400" cy="914400"/>
              </a:xfrm>
            </p:grpSpPr>
            <p:sp>
              <p:nvSpPr>
                <p:cNvPr id="166" name="Arc 165"/>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67" name="Straight Connector 166"/>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9" name="TextBox 158"/>
              <p:cNvSpPr txBox="1"/>
              <p:nvPr/>
            </p:nvSpPr>
            <p:spPr>
              <a:xfrm rot="20832733">
                <a:off x="4932775" y="1542386"/>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160" name="TextBox 159"/>
              <p:cNvSpPr txBox="1"/>
              <p:nvPr/>
            </p:nvSpPr>
            <p:spPr>
              <a:xfrm rot="4415691">
                <a:off x="4183814" y="2709364"/>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161" name="Straight Connector 160"/>
              <p:cNvCxnSpPr/>
              <p:nvPr/>
            </p:nvCxnSpPr>
            <p:spPr>
              <a:xfrm>
                <a:off x="5452853" y="1633878"/>
                <a:ext cx="165380" cy="726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531561" y="3061172"/>
                <a:ext cx="144224" cy="13819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4670621" y="1706552"/>
                <a:ext cx="945030" cy="14902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rot="18109019">
                <a:off x="4227897" y="2508620"/>
                <a:ext cx="1893467" cy="292388"/>
              </a:xfrm>
              <a:prstGeom prst="rect">
                <a:avLst/>
              </a:prstGeom>
              <a:noFill/>
            </p:spPr>
            <p:txBody>
              <a:bodyPr wrap="none" rtlCol="0">
                <a:spAutoFit/>
              </a:bodyPr>
              <a:lstStyle/>
              <a:p>
                <a:r>
                  <a:rPr lang="en-GB" sz="1300" dirty="0"/>
                  <a:t>1092 </a:t>
                </a:r>
                <a:r>
                  <a:rPr lang="en-GB" sz="1300" dirty="0" err="1"/>
                  <a:t>bp</a:t>
                </a:r>
                <a:r>
                  <a:rPr lang="en-GB" sz="1300" dirty="0"/>
                  <a:t> PCR fragment</a:t>
                </a:r>
              </a:p>
            </p:txBody>
          </p:sp>
          <p:sp>
            <p:nvSpPr>
              <p:cNvPr id="165" name="Oval 164"/>
              <p:cNvSpPr/>
              <p:nvPr/>
            </p:nvSpPr>
            <p:spPr>
              <a:xfrm>
                <a:off x="3059832" y="694850"/>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4" name="Straight Connector 153"/>
            <p:cNvCxnSpPr/>
            <p:nvPr/>
          </p:nvCxnSpPr>
          <p:spPr>
            <a:xfrm>
              <a:off x="5871889" y="1700808"/>
              <a:ext cx="821822" cy="17038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65" idx="4"/>
            </p:cNvCxnSpPr>
            <p:nvPr/>
          </p:nvCxnSpPr>
          <p:spPr>
            <a:xfrm flipH="1" flipV="1">
              <a:off x="4481990" y="3387532"/>
              <a:ext cx="2251493" cy="3439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4749353" y="3976678"/>
            <a:ext cx="4299259" cy="2861996"/>
            <a:chOff x="3059832" y="3494447"/>
            <a:chExt cx="4299259" cy="2861996"/>
          </a:xfrm>
        </p:grpSpPr>
        <p:cxnSp>
          <p:nvCxnSpPr>
            <p:cNvPr id="177" name="Straight Connector 176"/>
            <p:cNvCxnSpPr>
              <a:endCxn id="181" idx="0"/>
            </p:cNvCxnSpPr>
            <p:nvPr/>
          </p:nvCxnSpPr>
          <p:spPr>
            <a:xfrm flipH="1" flipV="1">
              <a:off x="4481990" y="3494447"/>
              <a:ext cx="2862471" cy="221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endCxn id="181" idx="5"/>
            </p:cNvCxnSpPr>
            <p:nvPr/>
          </p:nvCxnSpPr>
          <p:spPr>
            <a:xfrm flipH="1">
              <a:off x="5487607" y="3496666"/>
              <a:ext cx="1871484" cy="22961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3059832" y="3494447"/>
              <a:ext cx="2844315" cy="2861996"/>
              <a:chOff x="3059832" y="3494447"/>
              <a:chExt cx="2844315" cy="2861996"/>
            </a:xfrm>
          </p:grpSpPr>
          <p:grpSp>
            <p:nvGrpSpPr>
              <p:cNvPr id="180" name="Group 179"/>
              <p:cNvGrpSpPr/>
              <p:nvPr/>
            </p:nvGrpSpPr>
            <p:grpSpPr>
              <a:xfrm>
                <a:off x="3275856" y="3779781"/>
                <a:ext cx="2207964" cy="2576662"/>
                <a:chOff x="5364088" y="2924944"/>
                <a:chExt cx="2688179" cy="3140533"/>
              </a:xfrm>
            </p:grpSpPr>
            <p:pic>
              <p:nvPicPr>
                <p:cNvPr id="18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123" t="3084" b="11640"/>
                <a:stretch/>
              </p:blipFill>
              <p:spPr bwMode="auto">
                <a:xfrm>
                  <a:off x="5364088" y="2924944"/>
                  <a:ext cx="2403494" cy="2176611"/>
                </a:xfrm>
                <a:prstGeom prst="rect">
                  <a:avLst/>
                </a:prstGeom>
                <a:noFill/>
                <a:extLst>
                  <a:ext uri="{909E8E84-426E-40DD-AFC4-6F175D3DCCD1}">
                    <a14:hiddenFill xmlns:a14="http://schemas.microsoft.com/office/drawing/2010/main">
                      <a:solidFill>
                        <a:srgbClr val="FFFFFF"/>
                      </a:solidFill>
                    </a14:hiddenFill>
                  </a:ext>
                </a:extLst>
              </p:spPr>
            </p:pic>
            <p:grpSp>
              <p:nvGrpSpPr>
                <p:cNvPr id="184" name="Group 183"/>
                <p:cNvGrpSpPr/>
                <p:nvPr/>
              </p:nvGrpSpPr>
              <p:grpSpPr>
                <a:xfrm rot="1898259">
                  <a:off x="6367029" y="3558928"/>
                  <a:ext cx="940001" cy="914400"/>
                  <a:chOff x="1921653" y="2038002"/>
                  <a:chExt cx="940001" cy="914400"/>
                </a:xfrm>
              </p:grpSpPr>
              <p:sp>
                <p:nvSpPr>
                  <p:cNvPr id="194" name="Arc 193"/>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95" name="Straight Connector 194"/>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6156176" y="3875167"/>
                  <a:ext cx="914400" cy="914400"/>
                  <a:chOff x="1510858" y="2473002"/>
                  <a:chExt cx="914400" cy="914400"/>
                </a:xfrm>
              </p:grpSpPr>
              <p:sp>
                <p:nvSpPr>
                  <p:cNvPr id="192" name="Arc 191"/>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93" name="Straight Connector 192"/>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6" name="TextBox 185"/>
                <p:cNvSpPr txBox="1"/>
                <p:nvPr/>
              </p:nvSpPr>
              <p:spPr>
                <a:xfrm rot="516915">
                  <a:off x="7216658" y="3994987"/>
                  <a:ext cx="710789" cy="31886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187" name="TextBox 186"/>
                <p:cNvSpPr txBox="1"/>
                <p:nvPr/>
              </p:nvSpPr>
              <p:spPr>
                <a:xfrm rot="2941547">
                  <a:off x="6689326" y="4818228"/>
                  <a:ext cx="711575" cy="318508"/>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188" name="Straight Connector 187"/>
                <p:cNvCxnSpPr/>
                <p:nvPr/>
              </p:nvCxnSpPr>
              <p:spPr>
                <a:xfrm>
                  <a:off x="7824895" y="4232852"/>
                  <a:ext cx="196535" cy="8753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202106" y="5182384"/>
                  <a:ext cx="171393" cy="1664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7391400" y="4312723"/>
                  <a:ext cx="660867" cy="106890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rot="18109019">
                  <a:off x="6740109" y="4790233"/>
                  <a:ext cx="2194509" cy="355980"/>
                </a:xfrm>
                <a:prstGeom prst="rect">
                  <a:avLst/>
                </a:prstGeom>
                <a:noFill/>
              </p:spPr>
              <p:txBody>
                <a:bodyPr wrap="none" rtlCol="0">
                  <a:spAutoFit/>
                </a:bodyPr>
                <a:lstStyle/>
                <a:p>
                  <a:r>
                    <a:rPr lang="en-GB" sz="1300" dirty="0"/>
                    <a:t>662 </a:t>
                  </a:r>
                  <a:r>
                    <a:rPr lang="en-GB" sz="1300" dirty="0" err="1"/>
                    <a:t>bp</a:t>
                  </a:r>
                  <a:r>
                    <a:rPr lang="en-GB" sz="1300" dirty="0"/>
                    <a:t> PCR fragment</a:t>
                  </a:r>
                </a:p>
              </p:txBody>
            </p:sp>
          </p:grpSp>
          <p:sp>
            <p:nvSpPr>
              <p:cNvPr id="181" name="Oval 180"/>
              <p:cNvSpPr/>
              <p:nvPr/>
            </p:nvSpPr>
            <p:spPr>
              <a:xfrm>
                <a:off x="3059832" y="3494447"/>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196" name="Straight Connector 195"/>
          <p:cNvCxnSpPr/>
          <p:nvPr/>
        </p:nvCxnSpPr>
        <p:spPr>
          <a:xfrm>
            <a:off x="317019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340679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43390" y="2279752"/>
            <a:ext cx="1378774" cy="3013204"/>
            <a:chOff x="2119390" y="2279752"/>
            <a:chExt cx="1378774" cy="3013204"/>
          </a:xfrm>
        </p:grpSpPr>
        <p:cxnSp>
          <p:nvCxnSpPr>
            <p:cNvPr id="136" name="Straight Connector 135"/>
            <p:cNvCxnSpPr/>
            <p:nvPr/>
          </p:nvCxnSpPr>
          <p:spPr>
            <a:xfrm>
              <a:off x="2119390"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2202067" y="2279752"/>
              <a:ext cx="1296097" cy="291862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879988" y="5110128"/>
            <a:ext cx="1061870" cy="839153"/>
            <a:chOff x="2355988" y="5110127"/>
            <a:chExt cx="1061870" cy="839153"/>
          </a:xfrm>
        </p:grpSpPr>
        <p:cxnSp>
          <p:nvCxnSpPr>
            <p:cNvPr id="139" name="Straight Connector 138"/>
            <p:cNvCxnSpPr/>
            <p:nvPr/>
          </p:nvCxnSpPr>
          <p:spPr>
            <a:xfrm>
              <a:off x="2355988"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2466109" y="5110127"/>
              <a:ext cx="951749" cy="76420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7F02E85-5690-5070-06E4-2AD4688B481D}"/>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8" name="Group 27">
            <a:extLst>
              <a:ext uri="{FF2B5EF4-FFF2-40B4-BE49-F238E27FC236}">
                <a16:creationId xmlns:a16="http://schemas.microsoft.com/office/drawing/2014/main" id="{1D856AE9-5DA8-7ABA-A3CC-6D93C4F47208}"/>
              </a:ext>
            </a:extLst>
          </p:cNvPr>
          <p:cNvGrpSpPr/>
          <p:nvPr/>
        </p:nvGrpSpPr>
        <p:grpSpPr>
          <a:xfrm>
            <a:off x="1687448" y="746123"/>
            <a:ext cx="3240000" cy="94217"/>
            <a:chOff x="1253158" y="1050894"/>
            <a:chExt cx="4853893" cy="73850"/>
          </a:xfrm>
        </p:grpSpPr>
        <p:cxnSp>
          <p:nvCxnSpPr>
            <p:cNvPr id="29" name="Straight Connector 28">
              <a:extLst>
                <a:ext uri="{FF2B5EF4-FFF2-40B4-BE49-F238E27FC236}">
                  <a16:creationId xmlns:a16="http://schemas.microsoft.com/office/drawing/2014/main" id="{BCF93474-15AC-147A-9285-D52E8AA23DE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F352C-DD62-FFC0-D063-5C8BA4B8F0D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9" name="Picture 38" descr="A black and white sign with white text&#10;&#10;AI-generated content may be incorrect.">
            <a:extLst>
              <a:ext uri="{FF2B5EF4-FFF2-40B4-BE49-F238E27FC236}">
                <a16:creationId xmlns:a16="http://schemas.microsoft.com/office/drawing/2014/main" id="{4C47ED78-493B-98BE-164D-1CADA5644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172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823C10F-7168-AE7C-EC47-F0502572CF86}"/>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643391"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17019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40679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87998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grpSp>
        <p:nvGrpSpPr>
          <p:cNvPr id="3" name="Group 2"/>
          <p:cNvGrpSpPr/>
          <p:nvPr/>
        </p:nvGrpSpPr>
        <p:grpSpPr>
          <a:xfrm>
            <a:off x="4818008" y="924625"/>
            <a:ext cx="2231729" cy="5888751"/>
            <a:chOff x="3294007" y="924624"/>
            <a:chExt cx="2231729" cy="588875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695" t="27807" r="24497" b="46209"/>
            <a:stretch/>
          </p:blipFill>
          <p:spPr>
            <a:xfrm rot="5400000" flipH="1">
              <a:off x="1844771" y="3582091"/>
              <a:ext cx="4680520" cy="1782047"/>
            </a:xfrm>
            <a:prstGeom prst="rect">
              <a:avLst/>
            </a:prstGeom>
          </p:spPr>
        </p:pic>
        <p:sp>
          <p:nvSpPr>
            <p:cNvPr id="54" name="TextBox 53"/>
            <p:cNvSpPr txBox="1"/>
            <p:nvPr/>
          </p:nvSpPr>
          <p:spPr>
            <a:xfrm>
              <a:off x="5094208" y="3573016"/>
              <a:ext cx="431528" cy="246221"/>
            </a:xfrm>
            <a:prstGeom prst="rect">
              <a:avLst/>
            </a:prstGeom>
            <a:noFill/>
          </p:spPr>
          <p:txBody>
            <a:bodyPr wrap="none" rtlCol="0">
              <a:spAutoFit/>
            </a:bodyPr>
            <a:lstStyle/>
            <a:p>
              <a:r>
                <a:rPr lang="en-GB" sz="1000" dirty="0"/>
                <a:t>10.0</a:t>
              </a:r>
            </a:p>
          </p:txBody>
        </p:sp>
        <p:sp>
          <p:nvSpPr>
            <p:cNvPr id="55" name="TextBox 54"/>
            <p:cNvSpPr txBox="1"/>
            <p:nvPr/>
          </p:nvSpPr>
          <p:spPr>
            <a:xfrm>
              <a:off x="5094208" y="6267509"/>
              <a:ext cx="360996" cy="246221"/>
            </a:xfrm>
            <a:prstGeom prst="rect">
              <a:avLst/>
            </a:prstGeom>
            <a:noFill/>
          </p:spPr>
          <p:txBody>
            <a:bodyPr wrap="none" rtlCol="0">
              <a:spAutoFit/>
            </a:bodyPr>
            <a:lstStyle/>
            <a:p>
              <a:r>
                <a:rPr lang="en-GB" sz="1000" dirty="0"/>
                <a:t>0.5</a:t>
              </a:r>
            </a:p>
          </p:txBody>
        </p:sp>
        <p:sp>
          <p:nvSpPr>
            <p:cNvPr id="56" name="TextBox 55"/>
            <p:cNvSpPr txBox="1"/>
            <p:nvPr/>
          </p:nvSpPr>
          <p:spPr>
            <a:xfrm>
              <a:off x="5094208" y="5433610"/>
              <a:ext cx="360996" cy="246221"/>
            </a:xfrm>
            <a:prstGeom prst="rect">
              <a:avLst/>
            </a:prstGeom>
            <a:noFill/>
          </p:spPr>
          <p:txBody>
            <a:bodyPr wrap="none" rtlCol="0">
              <a:spAutoFit/>
            </a:bodyPr>
            <a:lstStyle/>
            <a:p>
              <a:r>
                <a:rPr lang="en-GB" sz="1000" dirty="0"/>
                <a:t>1.0</a:t>
              </a:r>
            </a:p>
          </p:txBody>
        </p:sp>
        <p:sp>
          <p:nvSpPr>
            <p:cNvPr id="57" name="TextBox 56"/>
            <p:cNvSpPr txBox="1"/>
            <p:nvPr/>
          </p:nvSpPr>
          <p:spPr>
            <a:xfrm>
              <a:off x="5094208" y="4941168"/>
              <a:ext cx="360996" cy="246221"/>
            </a:xfrm>
            <a:prstGeom prst="rect">
              <a:avLst/>
            </a:prstGeom>
            <a:noFill/>
          </p:spPr>
          <p:txBody>
            <a:bodyPr wrap="none" rtlCol="0">
              <a:spAutoFit/>
            </a:bodyPr>
            <a:lstStyle/>
            <a:p>
              <a:r>
                <a:rPr lang="en-GB" sz="1000" dirty="0"/>
                <a:t>1.5</a:t>
              </a:r>
            </a:p>
          </p:txBody>
        </p:sp>
        <p:sp>
          <p:nvSpPr>
            <p:cNvPr id="58" name="TextBox 57"/>
            <p:cNvSpPr txBox="1"/>
            <p:nvPr/>
          </p:nvSpPr>
          <p:spPr>
            <a:xfrm>
              <a:off x="5094208" y="4611325"/>
              <a:ext cx="360996" cy="246221"/>
            </a:xfrm>
            <a:prstGeom prst="rect">
              <a:avLst/>
            </a:prstGeom>
            <a:noFill/>
          </p:spPr>
          <p:txBody>
            <a:bodyPr wrap="none" rtlCol="0">
              <a:spAutoFit/>
            </a:bodyPr>
            <a:lstStyle/>
            <a:p>
              <a:r>
                <a:rPr lang="en-GB" sz="1000" dirty="0"/>
                <a:t>2.0</a:t>
              </a:r>
            </a:p>
          </p:txBody>
        </p:sp>
        <p:sp>
          <p:nvSpPr>
            <p:cNvPr id="59" name="TextBox 58"/>
            <p:cNvSpPr txBox="1"/>
            <p:nvPr/>
          </p:nvSpPr>
          <p:spPr>
            <a:xfrm>
              <a:off x="5094208" y="4221088"/>
              <a:ext cx="360996" cy="246221"/>
            </a:xfrm>
            <a:prstGeom prst="rect">
              <a:avLst/>
            </a:prstGeom>
            <a:noFill/>
          </p:spPr>
          <p:txBody>
            <a:bodyPr wrap="none" rtlCol="0">
              <a:spAutoFit/>
            </a:bodyPr>
            <a:lstStyle/>
            <a:p>
              <a:r>
                <a:rPr lang="en-GB" sz="1000" dirty="0"/>
                <a:t>3.0</a:t>
              </a:r>
            </a:p>
          </p:txBody>
        </p:sp>
        <p:sp>
          <p:nvSpPr>
            <p:cNvPr id="60" name="TextBox 59"/>
            <p:cNvSpPr txBox="1"/>
            <p:nvPr/>
          </p:nvSpPr>
          <p:spPr>
            <a:xfrm>
              <a:off x="5094208" y="4035261"/>
              <a:ext cx="360996" cy="246221"/>
            </a:xfrm>
            <a:prstGeom prst="rect">
              <a:avLst/>
            </a:prstGeom>
            <a:noFill/>
          </p:spPr>
          <p:txBody>
            <a:bodyPr wrap="none" rtlCol="0">
              <a:spAutoFit/>
            </a:bodyPr>
            <a:lstStyle/>
            <a:p>
              <a:r>
                <a:rPr lang="en-GB" sz="1000" dirty="0"/>
                <a:t>4.0</a:t>
              </a:r>
            </a:p>
          </p:txBody>
        </p:sp>
        <p:sp>
          <p:nvSpPr>
            <p:cNvPr id="61" name="TextBox 60"/>
            <p:cNvSpPr txBox="1"/>
            <p:nvPr/>
          </p:nvSpPr>
          <p:spPr>
            <a:xfrm>
              <a:off x="5094208" y="3789040"/>
              <a:ext cx="360996" cy="246221"/>
            </a:xfrm>
            <a:prstGeom prst="rect">
              <a:avLst/>
            </a:prstGeom>
            <a:noFill/>
          </p:spPr>
          <p:txBody>
            <a:bodyPr wrap="none" rtlCol="0">
              <a:spAutoFit/>
            </a:bodyPr>
            <a:lstStyle/>
            <a:p>
              <a:r>
                <a:rPr lang="en-GB" sz="1000" dirty="0"/>
                <a:t>6.0</a:t>
              </a:r>
            </a:p>
          </p:txBody>
        </p:sp>
        <p:sp>
          <p:nvSpPr>
            <p:cNvPr id="62" name="TextBox 61"/>
            <p:cNvSpPr txBox="1"/>
            <p:nvPr/>
          </p:nvSpPr>
          <p:spPr>
            <a:xfrm>
              <a:off x="5094208" y="3675221"/>
              <a:ext cx="360996" cy="246221"/>
            </a:xfrm>
            <a:prstGeom prst="rect">
              <a:avLst/>
            </a:prstGeom>
            <a:noFill/>
          </p:spPr>
          <p:txBody>
            <a:bodyPr wrap="none" rtlCol="0">
              <a:spAutoFit/>
            </a:bodyPr>
            <a:lstStyle/>
            <a:p>
              <a:r>
                <a:rPr lang="en-GB" sz="1000" dirty="0"/>
                <a:t>8.0</a:t>
              </a:r>
            </a:p>
          </p:txBody>
        </p:sp>
        <p:sp>
          <p:nvSpPr>
            <p:cNvPr id="63" name="TextBox 62"/>
            <p:cNvSpPr txBox="1"/>
            <p:nvPr/>
          </p:nvSpPr>
          <p:spPr>
            <a:xfrm>
              <a:off x="5094208" y="3896225"/>
              <a:ext cx="360996" cy="246221"/>
            </a:xfrm>
            <a:prstGeom prst="rect">
              <a:avLst/>
            </a:prstGeom>
            <a:noFill/>
          </p:spPr>
          <p:txBody>
            <a:bodyPr wrap="none" rtlCol="0">
              <a:spAutoFit/>
            </a:bodyPr>
            <a:lstStyle/>
            <a:p>
              <a:r>
                <a:rPr lang="en-GB" sz="1000" dirty="0"/>
                <a:t>5.0</a:t>
              </a:r>
            </a:p>
          </p:txBody>
        </p:sp>
        <p:sp>
          <p:nvSpPr>
            <p:cNvPr id="152" name="TextBox 151"/>
            <p:cNvSpPr txBox="1"/>
            <p:nvPr/>
          </p:nvSpPr>
          <p:spPr>
            <a:xfrm rot="16200000">
              <a:off x="4583027" y="1702080"/>
              <a:ext cx="606256" cy="338554"/>
            </a:xfrm>
            <a:prstGeom prst="rect">
              <a:avLst/>
            </a:prstGeom>
            <a:noFill/>
          </p:spPr>
          <p:txBody>
            <a:bodyPr wrap="none" rtlCol="0">
              <a:spAutoFit/>
            </a:bodyPr>
            <a:lstStyle/>
            <a:p>
              <a:r>
                <a:rPr lang="en-GB" sz="1600" dirty="0"/>
                <a:t>1 Kb</a:t>
              </a:r>
            </a:p>
          </p:txBody>
        </p:sp>
        <p:sp>
          <p:nvSpPr>
            <p:cNvPr id="159" name="TextBox 158"/>
            <p:cNvSpPr txBox="1"/>
            <p:nvPr/>
          </p:nvSpPr>
          <p:spPr>
            <a:xfrm rot="16200000">
              <a:off x="3163071" y="1702080"/>
              <a:ext cx="606256" cy="338554"/>
            </a:xfrm>
            <a:prstGeom prst="rect">
              <a:avLst/>
            </a:prstGeom>
            <a:noFill/>
          </p:spPr>
          <p:txBody>
            <a:bodyPr wrap="none" rtlCol="0">
              <a:spAutoFit/>
            </a:bodyPr>
            <a:lstStyle/>
            <a:p>
              <a:r>
                <a:rPr lang="en-GB" sz="1600" dirty="0"/>
                <a:t>1 Kb</a:t>
              </a:r>
            </a:p>
          </p:txBody>
        </p:sp>
        <p:sp>
          <p:nvSpPr>
            <p:cNvPr id="161" name="TextBox 160"/>
            <p:cNvSpPr txBox="1"/>
            <p:nvPr/>
          </p:nvSpPr>
          <p:spPr>
            <a:xfrm rot="16200000">
              <a:off x="3063901"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2" name="TextBox 161"/>
            <p:cNvSpPr txBox="1"/>
            <p:nvPr/>
          </p:nvSpPr>
          <p:spPr>
            <a:xfrm rot="16200000">
              <a:off x="3488112" y="1550789"/>
              <a:ext cx="902811" cy="338554"/>
            </a:xfrm>
            <a:prstGeom prst="rect">
              <a:avLst/>
            </a:prstGeom>
            <a:noFill/>
          </p:spPr>
          <p:txBody>
            <a:bodyPr wrap="none" rtlCol="0">
              <a:spAutoFit/>
            </a:bodyPr>
            <a:lstStyle/>
            <a:p>
              <a:r>
                <a:rPr lang="en-GB" sz="1600" dirty="0" err="1"/>
                <a:t>MMRed</a:t>
              </a:r>
              <a:endParaRPr lang="en-GB" sz="1600" dirty="0"/>
            </a:p>
          </p:txBody>
        </p:sp>
        <p:sp>
          <p:nvSpPr>
            <p:cNvPr id="163" name="TextBox 162"/>
            <p:cNvSpPr txBox="1"/>
            <p:nvPr/>
          </p:nvSpPr>
          <p:spPr>
            <a:xfrm rot="16200000">
              <a:off x="3886889" y="1457109"/>
              <a:ext cx="1051891" cy="338554"/>
            </a:xfrm>
            <a:prstGeom prst="rect">
              <a:avLst/>
            </a:prstGeom>
            <a:noFill/>
          </p:spPr>
          <p:txBody>
            <a:bodyPr wrap="none" rtlCol="0">
              <a:spAutoFit/>
            </a:bodyPr>
            <a:lstStyle/>
            <a:p>
              <a:r>
                <a:rPr lang="en-GB" sz="1600" dirty="0" err="1"/>
                <a:t>MMWhite</a:t>
              </a:r>
              <a:endParaRPr lang="en-GB" sz="1600" dirty="0"/>
            </a:p>
          </p:txBody>
        </p:sp>
        <p:sp>
          <p:nvSpPr>
            <p:cNvPr id="165" name="TextBox 164"/>
            <p:cNvSpPr txBox="1"/>
            <p:nvPr/>
          </p:nvSpPr>
          <p:spPr>
            <a:xfrm rot="16200000">
              <a:off x="3650230" y="1457109"/>
              <a:ext cx="1051891" cy="338554"/>
            </a:xfrm>
            <a:prstGeom prst="rect">
              <a:avLst/>
            </a:prstGeom>
            <a:noFill/>
          </p:spPr>
          <p:txBody>
            <a:bodyPr wrap="none" rtlCol="0">
              <a:spAutoFit/>
            </a:bodyPr>
            <a:lstStyle/>
            <a:p>
              <a:r>
                <a:rPr lang="en-GB" sz="1600" dirty="0" err="1"/>
                <a:t>MMWhite</a:t>
              </a:r>
              <a:endParaRPr lang="en-GB" sz="1600" dirty="0"/>
            </a:p>
          </p:txBody>
        </p:sp>
        <p:sp>
          <p:nvSpPr>
            <p:cNvPr id="166" name="TextBox 165"/>
            <p:cNvSpPr txBox="1"/>
            <p:nvPr/>
          </p:nvSpPr>
          <p:spPr>
            <a:xfrm rot="16200000">
              <a:off x="4123548" y="1475514"/>
              <a:ext cx="1051891" cy="338554"/>
            </a:xfrm>
            <a:prstGeom prst="rect">
              <a:avLst/>
            </a:prstGeom>
            <a:noFill/>
          </p:spPr>
          <p:txBody>
            <a:bodyPr wrap="none" rtlCol="0">
              <a:spAutoFit/>
            </a:bodyPr>
            <a:lstStyle/>
            <a:p>
              <a:r>
                <a:rPr lang="en-GB" sz="1600" dirty="0" err="1"/>
                <a:t>MMWhite</a:t>
              </a:r>
              <a:endParaRPr lang="en-GB" sz="1600" dirty="0"/>
            </a:p>
          </p:txBody>
        </p:sp>
      </p:grpSp>
      <p:sp>
        <p:nvSpPr>
          <p:cNvPr id="28" name="TextBox 27">
            <a:extLst>
              <a:ext uri="{FF2B5EF4-FFF2-40B4-BE49-F238E27FC236}">
                <a16:creationId xmlns:a16="http://schemas.microsoft.com/office/drawing/2014/main" id="{279774EF-A9B1-7ECB-A7FD-CC4FD90E85BA}"/>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9" name="Group 28">
            <a:extLst>
              <a:ext uri="{FF2B5EF4-FFF2-40B4-BE49-F238E27FC236}">
                <a16:creationId xmlns:a16="http://schemas.microsoft.com/office/drawing/2014/main" id="{4DA2A270-9739-6DA6-9065-72CB8C526853}"/>
              </a:ext>
            </a:extLst>
          </p:cNvPr>
          <p:cNvGrpSpPr/>
          <p:nvPr/>
        </p:nvGrpSpPr>
        <p:grpSpPr>
          <a:xfrm>
            <a:off x="1687448" y="746123"/>
            <a:ext cx="3240000" cy="94217"/>
            <a:chOff x="1253158" y="1050894"/>
            <a:chExt cx="4853893" cy="73850"/>
          </a:xfrm>
        </p:grpSpPr>
        <p:cxnSp>
          <p:nvCxnSpPr>
            <p:cNvPr id="30" name="Straight Connector 29">
              <a:extLst>
                <a:ext uri="{FF2B5EF4-FFF2-40B4-BE49-F238E27FC236}">
                  <a16:creationId xmlns:a16="http://schemas.microsoft.com/office/drawing/2014/main" id="{F4D647B2-BFA4-2212-F9CF-8E7EE6908F5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D82770-2333-D904-1132-3E8148CDFE7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2" name="Picture 31" descr="A black and white sign with white text&#10;&#10;AI-generated content may be incorrect.">
            <a:extLst>
              <a:ext uri="{FF2B5EF4-FFF2-40B4-BE49-F238E27FC236}">
                <a16:creationId xmlns:a16="http://schemas.microsoft.com/office/drawing/2014/main" id="{315E8913-B721-4DCB-BDB5-FDD2CE26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22452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D7B6B-879E-3E0A-C81B-7A0E766D1960}"/>
              </a:ext>
            </a:extLst>
          </p:cNvPr>
          <p:cNvSpPr txBox="1"/>
          <p:nvPr/>
        </p:nvSpPr>
        <p:spPr>
          <a:xfrm>
            <a:off x="0" y="1476808"/>
            <a:ext cx="12192000" cy="5400000"/>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1631504" y="188641"/>
            <a:ext cx="6210354" cy="830997"/>
          </a:xfrm>
          <a:prstGeom prst="rect">
            <a:avLst/>
          </a:prstGeom>
          <a:noFill/>
        </p:spPr>
        <p:txBody>
          <a:bodyPr wrap="none" rtlCol="0">
            <a:spAutoFit/>
          </a:bodyPr>
          <a:lstStyle/>
          <a:p>
            <a:r>
              <a:rPr lang="en-GB" sz="4800" dirty="0">
                <a:solidFill>
                  <a:schemeClr val="bg1"/>
                </a:solidFill>
                <a:latin typeface="+mj-lt"/>
              </a:rPr>
              <a:t>Plasmids from ligation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271" b="17069"/>
          <a:stretch/>
        </p:blipFill>
        <p:spPr bwMode="auto">
          <a:xfrm>
            <a:off x="3575720" y="3531235"/>
            <a:ext cx="5400600" cy="178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828" t="27605" b="45050"/>
          <a:stretch/>
        </p:blipFill>
        <p:spPr bwMode="auto">
          <a:xfrm>
            <a:off x="1622388" y="3686354"/>
            <a:ext cx="1737309" cy="15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652" r="40380" b="47911"/>
          <a:stretch/>
        </p:blipFill>
        <p:spPr bwMode="auto">
          <a:xfrm>
            <a:off x="7320136" y="1809007"/>
            <a:ext cx="3312368" cy="147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759"/>
          <a:stretch/>
        </p:blipFill>
        <p:spPr bwMode="auto">
          <a:xfrm>
            <a:off x="1582054" y="1809006"/>
            <a:ext cx="5522059" cy="162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8442" r="76039"/>
          <a:stretch/>
        </p:blipFill>
        <p:spPr bwMode="auto">
          <a:xfrm>
            <a:off x="9281908" y="3645025"/>
            <a:ext cx="1278588" cy="12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F12BE00-9BD7-49B9-B8A0-566238097088}"/>
              </a:ext>
            </a:extLst>
          </p:cNvPr>
          <p:cNvGrpSpPr/>
          <p:nvPr/>
        </p:nvGrpSpPr>
        <p:grpSpPr>
          <a:xfrm>
            <a:off x="1631504" y="943558"/>
            <a:ext cx="6480000" cy="94217"/>
            <a:chOff x="1253158" y="1050894"/>
            <a:chExt cx="4853893" cy="73850"/>
          </a:xfrm>
        </p:grpSpPr>
        <p:cxnSp>
          <p:nvCxnSpPr>
            <p:cNvPr id="6" name="Straight Connector 5">
              <a:extLst>
                <a:ext uri="{FF2B5EF4-FFF2-40B4-BE49-F238E27FC236}">
                  <a16:creationId xmlns:a16="http://schemas.microsoft.com/office/drawing/2014/main" id="{F8940287-5E25-AFF4-9732-9B5B6670770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A438E9-869D-1212-1EEF-EF153FF3E0B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7747ACB6-1BFA-6B46-91AF-A364277DB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25857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50E5C-3C42-F27B-5914-C2081D386F7B}"/>
              </a:ext>
            </a:extLst>
          </p:cNvPr>
          <p:cNvSpPr txBox="1"/>
          <p:nvPr/>
        </p:nvSpPr>
        <p:spPr>
          <a:xfrm>
            <a:off x="0" y="1476808"/>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524000" y="230328"/>
            <a:ext cx="6773008" cy="769441"/>
          </a:xfrm>
          <a:prstGeom prst="rect">
            <a:avLst/>
          </a:prstGeom>
          <a:noFill/>
        </p:spPr>
        <p:txBody>
          <a:bodyPr wrap="none" rtlCol="0">
            <a:spAutoFit/>
          </a:bodyPr>
          <a:lstStyle/>
          <a:p>
            <a:r>
              <a:rPr lang="en-GB" sz="4400" dirty="0">
                <a:solidFill>
                  <a:schemeClr val="bg1"/>
                </a:solidFill>
                <a:latin typeface="+mj-lt"/>
              </a:rPr>
              <a:t>Plasmids in white colonies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860"/>
          <a:stretch/>
        </p:blipFill>
        <p:spPr bwMode="auto">
          <a:xfrm>
            <a:off x="1524000" y="1738578"/>
            <a:ext cx="9144000" cy="279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6732" y="4676944"/>
            <a:ext cx="2929007" cy="1200329"/>
          </a:xfrm>
          <a:prstGeom prst="rect">
            <a:avLst/>
          </a:prstGeom>
          <a:noFill/>
        </p:spPr>
        <p:txBody>
          <a:bodyPr wrap="none" rtlCol="0">
            <a:spAutoFit/>
          </a:bodyPr>
          <a:lstStyle/>
          <a:p>
            <a:r>
              <a:rPr lang="en-GB" b="1" dirty="0">
                <a:solidFill>
                  <a:srgbClr val="0070C0"/>
                </a:solidFill>
              </a:rPr>
              <a:t>662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377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sp>
        <p:nvSpPr>
          <p:cNvPr id="11" name="TextBox 10"/>
          <p:cNvSpPr txBox="1"/>
          <p:nvPr/>
        </p:nvSpPr>
        <p:spPr>
          <a:xfrm>
            <a:off x="4586057" y="4676944"/>
            <a:ext cx="3057247" cy="1200329"/>
          </a:xfrm>
          <a:prstGeom prst="rect">
            <a:avLst/>
          </a:prstGeom>
          <a:noFill/>
        </p:spPr>
        <p:txBody>
          <a:bodyPr wrap="none" rtlCol="0">
            <a:spAutoFit/>
          </a:bodyPr>
          <a:lstStyle/>
          <a:p>
            <a:r>
              <a:rPr lang="en-GB" b="1" dirty="0">
                <a:solidFill>
                  <a:srgbClr val="0070C0"/>
                </a:solidFill>
              </a:rPr>
              <a:t>4780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4495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sp>
        <p:nvSpPr>
          <p:cNvPr id="12" name="TextBox 11"/>
          <p:cNvSpPr txBox="1"/>
          <p:nvPr/>
        </p:nvSpPr>
        <p:spPr>
          <a:xfrm>
            <a:off x="7680177" y="4676944"/>
            <a:ext cx="3057247" cy="1200329"/>
          </a:xfrm>
          <a:prstGeom prst="rect">
            <a:avLst/>
          </a:prstGeom>
          <a:noFill/>
        </p:spPr>
        <p:txBody>
          <a:bodyPr wrap="none" rtlCol="0">
            <a:spAutoFit/>
          </a:bodyPr>
          <a:lstStyle/>
          <a:p>
            <a:r>
              <a:rPr lang="en-GB" b="1" dirty="0">
                <a:solidFill>
                  <a:srgbClr val="0070C0"/>
                </a:solidFill>
              </a:rPr>
              <a:t>4990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4705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grpSp>
        <p:nvGrpSpPr>
          <p:cNvPr id="6" name="Group 5"/>
          <p:cNvGrpSpPr/>
          <p:nvPr/>
        </p:nvGrpSpPr>
        <p:grpSpPr>
          <a:xfrm>
            <a:off x="4223793" y="1377961"/>
            <a:ext cx="6232909" cy="3096344"/>
            <a:chOff x="2699792" y="1377961"/>
            <a:chExt cx="6232909" cy="3096344"/>
          </a:xfrm>
        </p:grpSpPr>
        <p:grpSp>
          <p:nvGrpSpPr>
            <p:cNvPr id="5" name="Group 4"/>
            <p:cNvGrpSpPr/>
            <p:nvPr/>
          </p:nvGrpSpPr>
          <p:grpSpPr>
            <a:xfrm>
              <a:off x="2699792" y="1377961"/>
              <a:ext cx="3096344" cy="3096344"/>
              <a:chOff x="2051720" y="188639"/>
              <a:chExt cx="3096344" cy="3096344"/>
            </a:xfrm>
          </p:grpSpPr>
          <p:sp>
            <p:nvSpPr>
              <p:cNvPr id="4" name="Flowchart: Terminator 3"/>
              <p:cNvSpPr/>
              <p:nvPr/>
            </p:nvSpPr>
            <p:spPr>
              <a:xfrm rot="2559748">
                <a:off x="2051720" y="1628800"/>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Terminator 12"/>
              <p:cNvSpPr/>
              <p:nvPr/>
            </p:nvSpPr>
            <p:spPr>
              <a:xfrm rot="8037836">
                <a:off x="1992554" y="1628799"/>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5836357" y="1377961"/>
              <a:ext cx="3096344" cy="3096344"/>
              <a:chOff x="2051720" y="188639"/>
              <a:chExt cx="3096344" cy="3096344"/>
            </a:xfrm>
          </p:grpSpPr>
          <p:sp>
            <p:nvSpPr>
              <p:cNvPr id="16" name="Flowchart: Terminator 15"/>
              <p:cNvSpPr/>
              <p:nvPr/>
            </p:nvSpPr>
            <p:spPr>
              <a:xfrm rot="2559748">
                <a:off x="2051720" y="1628800"/>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Terminator 16"/>
              <p:cNvSpPr/>
              <p:nvPr/>
            </p:nvSpPr>
            <p:spPr>
              <a:xfrm rot="8037836">
                <a:off x="1992554" y="1628799"/>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 name="Group 13">
            <a:extLst>
              <a:ext uri="{FF2B5EF4-FFF2-40B4-BE49-F238E27FC236}">
                <a16:creationId xmlns:a16="http://schemas.microsoft.com/office/drawing/2014/main" id="{79D7AA55-9A15-0B8B-14EB-575CB8AF6717}"/>
              </a:ext>
            </a:extLst>
          </p:cNvPr>
          <p:cNvGrpSpPr/>
          <p:nvPr/>
        </p:nvGrpSpPr>
        <p:grpSpPr>
          <a:xfrm>
            <a:off x="1576912" y="943558"/>
            <a:ext cx="6840000" cy="94217"/>
            <a:chOff x="1253158" y="1050894"/>
            <a:chExt cx="4853893" cy="73850"/>
          </a:xfrm>
        </p:grpSpPr>
        <p:cxnSp>
          <p:nvCxnSpPr>
            <p:cNvPr id="18" name="Straight Connector 17">
              <a:extLst>
                <a:ext uri="{FF2B5EF4-FFF2-40B4-BE49-F238E27FC236}">
                  <a16:creationId xmlns:a16="http://schemas.microsoft.com/office/drawing/2014/main" id="{D25C8D21-E426-F354-095B-41E88481147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5A940-7BD7-2865-2DED-50B6075C6D2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0" name="Picture 19" descr="A black and white sign with white text&#10;&#10;AI-generated content may be incorrect.">
            <a:extLst>
              <a:ext uri="{FF2B5EF4-FFF2-40B4-BE49-F238E27FC236}">
                <a16:creationId xmlns:a16="http://schemas.microsoft.com/office/drawing/2014/main" id="{41F27563-49BF-FC80-BAC3-3C5862B14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501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AE12-DD8D-1CBA-9D13-3B5079BAEC2B}"/>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CF06F1E4-1B20-EFB4-68A5-C7BCC50F4774}"/>
              </a:ext>
            </a:extLst>
          </p:cNvPr>
          <p:cNvSpPr txBox="1"/>
          <p:nvPr/>
        </p:nvSpPr>
        <p:spPr>
          <a:xfrm>
            <a:off x="3908347" y="2543898"/>
            <a:ext cx="4222905" cy="1770203"/>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4000" b="1" kern="1200" dirty="0">
              <a:solidFill>
                <a:schemeClr val="bg1"/>
              </a:solidFill>
              <a:latin typeface="+mj-lt"/>
              <a:ea typeface="+mj-ea"/>
              <a:cs typeface="+mj-cs"/>
            </a:endParaRPr>
          </a:p>
          <a:p>
            <a:pPr>
              <a:lnSpc>
                <a:spcPct val="90000"/>
              </a:lnSpc>
              <a:spcBef>
                <a:spcPct val="0"/>
              </a:spcBef>
              <a:spcAft>
                <a:spcPts val="600"/>
              </a:spcAft>
            </a:pPr>
            <a:r>
              <a:rPr lang="en-US" sz="5700" b="1" kern="1200" dirty="0">
                <a:solidFill>
                  <a:schemeClr val="bg1"/>
                </a:solidFill>
                <a:latin typeface="+mj-lt"/>
                <a:ea typeface="+mj-ea"/>
                <a:cs typeface="+mj-cs"/>
              </a:rPr>
              <a:t>Thank you !</a:t>
            </a:r>
          </a:p>
          <a:p>
            <a:pPr>
              <a:lnSpc>
                <a:spcPct val="90000"/>
              </a:lnSpc>
              <a:spcBef>
                <a:spcPct val="0"/>
              </a:spcBef>
              <a:spcAft>
                <a:spcPts val="600"/>
              </a:spcAft>
            </a:pPr>
            <a:r>
              <a:rPr lang="en-US" sz="4000" b="1" kern="1200" dirty="0">
                <a:solidFill>
                  <a:schemeClr val="bg1"/>
                </a:solidFill>
                <a:latin typeface="+mj-lt"/>
                <a:ea typeface="+mj-ea"/>
                <a:cs typeface="+mj-cs"/>
              </a:rPr>
              <a:t> </a:t>
            </a:r>
          </a:p>
        </p:txBody>
      </p:sp>
      <p:pic>
        <p:nvPicPr>
          <p:cNvPr id="7" name="Picture 4">
            <a:extLst>
              <a:ext uri="{FF2B5EF4-FFF2-40B4-BE49-F238E27FC236}">
                <a16:creationId xmlns:a16="http://schemas.microsoft.com/office/drawing/2014/main" id="{A1AFBD41-4C70-299B-F525-5C1F49083A1A}"/>
              </a:ext>
            </a:extLst>
          </p:cNvPr>
          <p:cNvPicPr>
            <a:picLocks noChangeAspect="1"/>
          </p:cNvPicPr>
          <p:nvPr/>
        </p:nvPicPr>
        <p:blipFill>
          <a:blip r:embed="rId3"/>
          <a:srcRect l="82865"/>
          <a:stretch/>
        </p:blipFill>
        <p:spPr>
          <a:xfrm>
            <a:off x="9765779" y="4386942"/>
            <a:ext cx="1925477" cy="1903159"/>
          </a:xfrm>
          <a:prstGeom prst="rect">
            <a:avLst/>
          </a:prstGeom>
          <a:noFill/>
          <a:ln cap="flat">
            <a:noFill/>
          </a:ln>
        </p:spPr>
      </p:pic>
      <p:pic>
        <p:nvPicPr>
          <p:cNvPr id="8" name="Picture 7">
            <a:extLst>
              <a:ext uri="{FF2B5EF4-FFF2-40B4-BE49-F238E27FC236}">
                <a16:creationId xmlns:a16="http://schemas.microsoft.com/office/drawing/2014/main" id="{92DDAEB1-F512-4CC8-B083-40DCBF4941ED}"/>
              </a:ext>
            </a:extLst>
          </p:cNvPr>
          <p:cNvPicPr>
            <a:picLocks noChangeAspect="1"/>
          </p:cNvPicPr>
          <p:nvPr/>
        </p:nvPicPr>
        <p:blipFill>
          <a:blip r:embed="rId3"/>
          <a:srcRect r="50625"/>
          <a:stretch/>
        </p:blipFill>
        <p:spPr>
          <a:xfrm>
            <a:off x="333633" y="333626"/>
            <a:ext cx="6019800" cy="2066854"/>
          </a:xfrm>
          <a:prstGeom prst="rect">
            <a:avLst/>
          </a:prstGeom>
          <a:noFill/>
          <a:ln cap="flat">
            <a:noFill/>
          </a:ln>
        </p:spPr>
      </p:pic>
    </p:spTree>
    <p:extLst>
      <p:ext uri="{BB962C8B-B14F-4D97-AF65-F5344CB8AC3E}">
        <p14:creationId xmlns:p14="http://schemas.microsoft.com/office/powerpoint/2010/main" val="4254174417"/>
      </p:ext>
    </p:extLst>
  </p:cSld>
  <p:clrMapOvr>
    <a:masterClrMapping/>
  </p:clrMapOvr>
</p:sld>
</file>

<file path=ppt/theme/theme1.xml><?xml version="1.0" encoding="utf-8"?>
<a:theme xmlns:a="http://schemas.openxmlformats.org/drawingml/2006/main" name="Custom Design">
  <a:themeElements>
    <a:clrScheme name="Herts 2024">
      <a:dk1>
        <a:srgbClr val="000000"/>
      </a:dk1>
      <a:lt1>
        <a:srgbClr val="FFFFFF"/>
      </a:lt1>
      <a:dk2>
        <a:srgbClr val="000000"/>
      </a:dk2>
      <a:lt2>
        <a:srgbClr val="FFFFFF"/>
      </a:lt2>
      <a:accent1>
        <a:srgbClr val="9A46CF"/>
      </a:accent1>
      <a:accent2>
        <a:srgbClr val="00B9E4"/>
      </a:accent2>
      <a:accent3>
        <a:srgbClr val="F53F5B"/>
      </a:accent3>
      <a:accent4>
        <a:srgbClr val="0073CF"/>
      </a:accent4>
      <a:accent5>
        <a:srgbClr val="45B382"/>
      </a:accent5>
      <a:accent6>
        <a:srgbClr val="FFCF20"/>
      </a:accent6>
      <a:hlink>
        <a:srgbClr val="9A46CF"/>
      </a:hlink>
      <a:folHlink>
        <a:srgbClr val="0073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E slide masters WIP" id="{437A64AE-BA19-453A-839E-EE382A09BD3C}" vid="{8192D8EA-DF26-43DF-8CAA-29FF35F2AB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AAED3A5CA5B5449A0911B531EE679C" ma:contentTypeVersion="15" ma:contentTypeDescription="Create a new document." ma:contentTypeScope="" ma:versionID="d821dccd9cacdb941d035cd0bd906587">
  <xsd:schema xmlns:xsd="http://www.w3.org/2001/XMLSchema" xmlns:xs="http://www.w3.org/2001/XMLSchema" xmlns:p="http://schemas.microsoft.com/office/2006/metadata/properties" xmlns:ns2="752a623b-6375-4778-b723-7841c8e6bfd2" xmlns:ns3="d145486e-cd3a-4614-bcff-70f94a674753" targetNamespace="http://schemas.microsoft.com/office/2006/metadata/properties" ma:root="true" ma:fieldsID="8b0c175ea8881e9d3a4a5b1b608a79cd" ns2:_="" ns3:_="">
    <xsd:import namespace="752a623b-6375-4778-b723-7841c8e6bfd2"/>
    <xsd:import namespace="d145486e-cd3a-4614-bcff-70f94a6747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a623b-6375-4778-b723-7841c8e6b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0a39fc-eab5-4218-a4ea-be23ca52b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45486e-cd3a-4614-bcff-70f94a674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e4ebe84-c38d-419a-bdf3-2b3b05e49ea2}" ma:internalName="TaxCatchAll" ma:showField="CatchAllData" ma:web="d145486e-cd3a-4614-bcff-70f94a6747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2a623b-6375-4778-b723-7841c8e6bfd2">
      <Terms xmlns="http://schemas.microsoft.com/office/infopath/2007/PartnerControls"/>
    </lcf76f155ced4ddcb4097134ff3c332f>
    <TaxCatchAll xmlns="d145486e-cd3a-4614-bcff-70f94a674753" xsi:nil="true"/>
  </documentManagement>
</p:properties>
</file>

<file path=customXml/itemProps1.xml><?xml version="1.0" encoding="utf-8"?>
<ds:datastoreItem xmlns:ds="http://schemas.openxmlformats.org/officeDocument/2006/customXml" ds:itemID="{91C521DD-2673-4EE6-BB9B-DC5C3320FFBB}">
  <ds:schemaRefs>
    <ds:schemaRef ds:uri="http://schemas.microsoft.com/sharepoint/v3/contenttype/forms"/>
  </ds:schemaRefs>
</ds:datastoreItem>
</file>

<file path=customXml/itemProps2.xml><?xml version="1.0" encoding="utf-8"?>
<ds:datastoreItem xmlns:ds="http://schemas.openxmlformats.org/officeDocument/2006/customXml" ds:itemID="{C1620B62-208B-4D02-A46F-1C8F4F2C7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a623b-6375-4778-b723-7841c8e6bfd2"/>
    <ds:schemaRef ds:uri="d145486e-cd3a-4614-bcff-70f94a674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D1FC41-23C7-41B0-B5F9-BF4CD38AD2ED}">
  <ds:schemaRefs>
    <ds:schemaRef ds:uri="http://schemas.openxmlformats.org/package/2006/metadata/core-properties"/>
    <ds:schemaRef ds:uri="d145486e-cd3a-4614-bcff-70f94a674753"/>
    <ds:schemaRef ds:uri="http://schemas.microsoft.com/office/2006/documentManagement/types"/>
    <ds:schemaRef ds:uri="http://schemas.microsoft.com/office/infopath/2007/PartnerControls"/>
    <ds:schemaRef ds:uri="752a623b-6375-4778-b723-7841c8e6bfd2"/>
    <ds:schemaRef ds:uri="http://purl.org/dc/elements/1.1/"/>
    <ds:schemaRef ds:uri="http://schemas.microsoft.com/office/2006/metadata/properties"/>
    <ds:schemaRef ds:uri="http://www.w3.org/XML/1998/namespace"/>
    <ds:schemaRef ds:uri="http://purl.org/dc/dcmitype/"/>
    <ds:schemaRef ds:uri="http://purl.org/dc/terms/"/>
  </ds:schemaRefs>
</ds:datastoreItem>
</file>

<file path=docMetadata/LabelInfo.xml><?xml version="1.0" encoding="utf-8"?>
<clbl:labelList xmlns:clbl="http://schemas.microsoft.com/office/2020/mipLabelMetadata">
  <clbl:label id="{93e6beba-c4aa-4731-af5d-d735b097eadb}" enabled="0" method="" siteId="{93e6beba-c4aa-4731-af5d-d735b097eadb}" removed="1"/>
</clbl:labelList>
</file>

<file path=docProps/app.xml><?xml version="1.0" encoding="utf-8"?>
<Properties xmlns="http://schemas.openxmlformats.org/officeDocument/2006/extended-properties" xmlns:vt="http://schemas.openxmlformats.org/officeDocument/2006/docPropsVTypes">
  <Template/>
  <TotalTime>8576</TotalTime>
  <Words>2812</Words>
  <Application>Microsoft Office PowerPoint</Application>
  <PresentationFormat>Widescreen</PresentationFormat>
  <Paragraphs>980</Paragraphs>
  <Slides>96</Slides>
  <Notes>91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ＭＳ Ｐゴシック</vt:lpstr>
      <vt:lpstr>Arial</vt:lpstr>
      <vt:lpstr>Calibri</vt:lpstr>
      <vt:lpstr>Georgia</vt:lpstr>
      <vt:lpstr>Open Sans</vt:lpstr>
      <vt:lpstr>Times New Roman</vt:lpstr>
      <vt:lpstr>Verdana</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Philippa Mulberry</dc:creator>
  <cp:keywords/>
  <dc:description/>
  <cp:lastModifiedBy>Philippa Mulberry</cp:lastModifiedBy>
  <cp:revision>131</cp:revision>
  <dcterms:created xsi:type="dcterms:W3CDTF">2025-04-04T13:08:50Z</dcterms:created>
  <dcterms:modified xsi:type="dcterms:W3CDTF">2026-06-02T12:07:31Z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0x01010034AAED3A5CA5B5449A0911B531EE679C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