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4" r:id="rId4"/>
  </p:sldMasterIdLst>
  <p:notesMasterIdLst>
    <p:notesMasterId r:id="rId99"/>
  </p:notesMasterIdLst>
  <p:handoutMasterIdLst>
    <p:handoutMasterId r:id="rId100"/>
  </p:handoutMasterIdLst>
  <p:sldIdLst>
    <p:sldId id="534" r:id="rId5"/>
    <p:sldId id="502" r:id="rId6"/>
    <p:sldId id="531" r:id="rId7"/>
    <p:sldId id="386" r:id="rId8"/>
    <p:sldId id="387" r:id="rId9"/>
    <p:sldId id="503" r:id="rId10"/>
    <p:sldId id="504" r:id="rId11"/>
    <p:sldId id="505" r:id="rId12"/>
    <p:sldId id="391" r:id="rId13"/>
    <p:sldId id="506" r:id="rId14"/>
    <p:sldId id="393" r:id="rId15"/>
    <p:sldId id="507" r:id="rId16"/>
    <p:sldId id="508" r:id="rId17"/>
    <p:sldId id="509" r:id="rId18"/>
    <p:sldId id="413" r:id="rId19"/>
    <p:sldId id="414" r:id="rId20"/>
    <p:sldId id="415" r:id="rId21"/>
    <p:sldId id="416" r:id="rId22"/>
    <p:sldId id="385" r:id="rId23"/>
    <p:sldId id="441" r:id="rId24"/>
    <p:sldId id="442" r:id="rId25"/>
    <p:sldId id="443" r:id="rId26"/>
    <p:sldId id="444" r:id="rId27"/>
    <p:sldId id="445" r:id="rId28"/>
    <p:sldId id="446" r:id="rId29"/>
    <p:sldId id="447" r:id="rId30"/>
    <p:sldId id="448" r:id="rId31"/>
    <p:sldId id="449" r:id="rId32"/>
    <p:sldId id="512" r:id="rId33"/>
    <p:sldId id="451" r:id="rId34"/>
    <p:sldId id="452" r:id="rId35"/>
    <p:sldId id="500" r:id="rId36"/>
    <p:sldId id="453" r:id="rId37"/>
    <p:sldId id="454" r:id="rId38"/>
    <p:sldId id="455" r:id="rId39"/>
    <p:sldId id="456" r:id="rId40"/>
    <p:sldId id="457" r:id="rId41"/>
    <p:sldId id="395" r:id="rId42"/>
    <p:sldId id="459" r:id="rId43"/>
    <p:sldId id="460" r:id="rId44"/>
    <p:sldId id="461" r:id="rId45"/>
    <p:sldId id="463" r:id="rId46"/>
    <p:sldId id="464" r:id="rId47"/>
    <p:sldId id="341" r:id="rId48"/>
    <p:sldId id="342" r:id="rId49"/>
    <p:sldId id="343" r:id="rId50"/>
    <p:sldId id="345" r:id="rId51"/>
    <p:sldId id="533" r:id="rId52"/>
    <p:sldId id="467" r:id="rId53"/>
    <p:sldId id="469" r:id="rId54"/>
    <p:sldId id="437" r:id="rId55"/>
    <p:sldId id="511" r:id="rId56"/>
    <p:sldId id="470" r:id="rId57"/>
    <p:sldId id="471" r:id="rId58"/>
    <p:sldId id="472" r:id="rId59"/>
    <p:sldId id="473" r:id="rId60"/>
    <p:sldId id="474" r:id="rId61"/>
    <p:sldId id="513" r:id="rId62"/>
    <p:sldId id="407" r:id="rId63"/>
    <p:sldId id="515" r:id="rId64"/>
    <p:sldId id="476" r:id="rId65"/>
    <p:sldId id="477" r:id="rId66"/>
    <p:sldId id="478" r:id="rId67"/>
    <p:sldId id="479" r:id="rId68"/>
    <p:sldId id="480" r:id="rId69"/>
    <p:sldId id="481" r:id="rId70"/>
    <p:sldId id="516" r:id="rId71"/>
    <p:sldId id="517" r:id="rId72"/>
    <p:sldId id="483" r:id="rId73"/>
    <p:sldId id="484" r:id="rId74"/>
    <p:sldId id="485" r:id="rId75"/>
    <p:sldId id="486" r:id="rId76"/>
    <p:sldId id="487" r:id="rId77"/>
    <p:sldId id="488" r:id="rId78"/>
    <p:sldId id="489" r:id="rId79"/>
    <p:sldId id="490" r:id="rId80"/>
    <p:sldId id="519" r:id="rId81"/>
    <p:sldId id="493" r:id="rId82"/>
    <p:sldId id="520" r:id="rId83"/>
    <p:sldId id="521" r:id="rId84"/>
    <p:sldId id="522" r:id="rId85"/>
    <p:sldId id="523" r:id="rId86"/>
    <p:sldId id="524" r:id="rId87"/>
    <p:sldId id="525" r:id="rId88"/>
    <p:sldId id="526" r:id="rId89"/>
    <p:sldId id="527" r:id="rId90"/>
    <p:sldId id="528" r:id="rId91"/>
    <p:sldId id="406" r:id="rId92"/>
    <p:sldId id="529" r:id="rId93"/>
    <p:sldId id="408" r:id="rId94"/>
    <p:sldId id="409" r:id="rId95"/>
    <p:sldId id="410" r:id="rId96"/>
    <p:sldId id="411" r:id="rId97"/>
    <p:sldId id="530"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Your presentation" id="{61A68ED7-730A-9E4A-B4EA-760A21F30216}">
          <p14:sldIdLst>
            <p14:sldId id="534"/>
            <p14:sldId id="502"/>
            <p14:sldId id="531"/>
            <p14:sldId id="386"/>
            <p14:sldId id="387"/>
            <p14:sldId id="503"/>
            <p14:sldId id="504"/>
            <p14:sldId id="505"/>
            <p14:sldId id="391"/>
            <p14:sldId id="506"/>
            <p14:sldId id="393"/>
            <p14:sldId id="507"/>
            <p14:sldId id="508"/>
            <p14:sldId id="509"/>
            <p14:sldId id="413"/>
            <p14:sldId id="414"/>
            <p14:sldId id="415"/>
            <p14:sldId id="416"/>
            <p14:sldId id="385"/>
            <p14:sldId id="441"/>
            <p14:sldId id="442"/>
            <p14:sldId id="443"/>
            <p14:sldId id="444"/>
            <p14:sldId id="445"/>
            <p14:sldId id="446"/>
            <p14:sldId id="447"/>
            <p14:sldId id="448"/>
            <p14:sldId id="449"/>
            <p14:sldId id="512"/>
            <p14:sldId id="451"/>
            <p14:sldId id="452"/>
            <p14:sldId id="500"/>
            <p14:sldId id="453"/>
            <p14:sldId id="454"/>
            <p14:sldId id="455"/>
            <p14:sldId id="456"/>
            <p14:sldId id="457"/>
            <p14:sldId id="395"/>
            <p14:sldId id="459"/>
            <p14:sldId id="460"/>
            <p14:sldId id="461"/>
            <p14:sldId id="463"/>
            <p14:sldId id="464"/>
            <p14:sldId id="341"/>
            <p14:sldId id="342"/>
            <p14:sldId id="343"/>
            <p14:sldId id="345"/>
            <p14:sldId id="533"/>
            <p14:sldId id="467"/>
            <p14:sldId id="469"/>
            <p14:sldId id="437"/>
            <p14:sldId id="511"/>
            <p14:sldId id="470"/>
            <p14:sldId id="471"/>
            <p14:sldId id="472"/>
            <p14:sldId id="473"/>
            <p14:sldId id="474"/>
            <p14:sldId id="513"/>
            <p14:sldId id="407"/>
            <p14:sldId id="515"/>
            <p14:sldId id="476"/>
            <p14:sldId id="477"/>
            <p14:sldId id="478"/>
            <p14:sldId id="479"/>
            <p14:sldId id="480"/>
            <p14:sldId id="481"/>
            <p14:sldId id="516"/>
            <p14:sldId id="517"/>
            <p14:sldId id="483"/>
            <p14:sldId id="484"/>
            <p14:sldId id="485"/>
            <p14:sldId id="486"/>
            <p14:sldId id="487"/>
            <p14:sldId id="488"/>
            <p14:sldId id="489"/>
            <p14:sldId id="490"/>
            <p14:sldId id="519"/>
            <p14:sldId id="493"/>
            <p14:sldId id="520"/>
            <p14:sldId id="521"/>
            <p14:sldId id="522"/>
            <p14:sldId id="523"/>
            <p14:sldId id="524"/>
            <p14:sldId id="525"/>
            <p14:sldId id="526"/>
            <p14:sldId id="527"/>
            <p14:sldId id="528"/>
            <p14:sldId id="406"/>
            <p14:sldId id="529"/>
            <p14:sldId id="408"/>
            <p14:sldId id="409"/>
            <p14:sldId id="410"/>
            <p14:sldId id="411"/>
            <p14:sldId id="53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80A2"/>
    <a:srgbClr val="49AEFF"/>
    <a:srgbClr val="EC951A"/>
    <a:srgbClr val="F0F8FE"/>
    <a:srgbClr val="0070C0"/>
    <a:srgbClr val="3888D8"/>
    <a:srgbClr val="6FBCF8"/>
    <a:srgbClr val="2B95E5"/>
    <a:srgbClr val="649FDA"/>
    <a:srgbClr val="1DE1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482DA8-DB10-483A-9B7C-1A76FD3B3EF0}" v="17" dt="2026-06-02T11:46:07.2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62251" autoAdjust="0"/>
  </p:normalViewPr>
  <p:slideViewPr>
    <p:cSldViewPr snapToGrid="0">
      <p:cViewPr varScale="1">
        <p:scale>
          <a:sx n="65" d="100"/>
          <a:sy n="65" d="100"/>
        </p:scale>
        <p:origin x="2328" y="6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handoutMaster" Target="handoutMasters/handoutMaster1.xml"/><Relationship Id="rId105"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ippa Mulberry" userId="f5af0a63-dfb9-4e85-9483-49b99f7b5ba4" providerId="ADAL" clId="{16643BF5-AF20-4C85-9AF9-07C29F282FCB}"/>
    <pc:docChg chg="undo custSel addSld delSld modSld modMainMaster modSection">
      <pc:chgData name="Philippa Mulberry" userId="f5af0a63-dfb9-4e85-9483-49b99f7b5ba4" providerId="ADAL" clId="{16643BF5-AF20-4C85-9AF9-07C29F282FCB}" dt="2026-06-02T11:55:19.120" v="149" actId="47"/>
      <pc:docMkLst>
        <pc:docMk/>
      </pc:docMkLst>
      <pc:sldChg chg="del">
        <pc:chgData name="Philippa Mulberry" userId="f5af0a63-dfb9-4e85-9483-49b99f7b5ba4" providerId="ADAL" clId="{16643BF5-AF20-4C85-9AF9-07C29F282FCB}" dt="2026-06-02T11:55:19.120" v="149" actId="47"/>
        <pc:sldMkLst>
          <pc:docMk/>
          <pc:sldMk cId="3568362711" sldId="354"/>
        </pc:sldMkLst>
      </pc:sldChg>
      <pc:sldChg chg="modSp mod">
        <pc:chgData name="Philippa Mulberry" userId="f5af0a63-dfb9-4e85-9483-49b99f7b5ba4" providerId="ADAL" clId="{16643BF5-AF20-4C85-9AF9-07C29F282FCB}" dt="2026-06-02T11:41:06.072" v="121" actId="207"/>
        <pc:sldMkLst>
          <pc:docMk/>
          <pc:sldMk cId="4247739698" sldId="386"/>
        </pc:sldMkLst>
        <pc:spChg chg="mod">
          <ac:chgData name="Philippa Mulberry" userId="f5af0a63-dfb9-4e85-9483-49b99f7b5ba4" providerId="ADAL" clId="{16643BF5-AF20-4C85-9AF9-07C29F282FCB}" dt="2026-06-02T11:41:06.072" v="121" actId="207"/>
          <ac:spMkLst>
            <pc:docMk/>
            <pc:sldMk cId="4247739698" sldId="386"/>
            <ac:spMk id="6" creationId="{00000000-0000-0000-0000-000000000000}"/>
          </ac:spMkLst>
        </pc:spChg>
      </pc:sldChg>
      <pc:sldChg chg="modSp mod">
        <pc:chgData name="Philippa Mulberry" userId="f5af0a63-dfb9-4e85-9483-49b99f7b5ba4" providerId="ADAL" clId="{16643BF5-AF20-4C85-9AF9-07C29F282FCB}" dt="2026-06-02T11:45:00.840" v="135"/>
        <pc:sldMkLst>
          <pc:docMk/>
          <pc:sldMk cId="2326780584" sldId="414"/>
        </pc:sldMkLst>
        <pc:graphicFrameChg chg="mod modGraphic">
          <ac:chgData name="Philippa Mulberry" userId="f5af0a63-dfb9-4e85-9483-49b99f7b5ba4" providerId="ADAL" clId="{16643BF5-AF20-4C85-9AF9-07C29F282FCB}" dt="2026-06-02T11:45:00.840" v="135"/>
          <ac:graphicFrameMkLst>
            <pc:docMk/>
            <pc:sldMk cId="2326780584" sldId="414"/>
            <ac:graphicFrameMk id="2" creationId="{00000000-0000-0000-0000-000000000000}"/>
          </ac:graphicFrameMkLst>
        </pc:graphicFrameChg>
      </pc:sldChg>
      <pc:sldChg chg="modSp mod">
        <pc:chgData name="Philippa Mulberry" userId="f5af0a63-dfb9-4e85-9483-49b99f7b5ba4" providerId="ADAL" clId="{16643BF5-AF20-4C85-9AF9-07C29F282FCB}" dt="2026-06-02T11:45:30.951" v="138"/>
        <pc:sldMkLst>
          <pc:docMk/>
          <pc:sldMk cId="1016451351" sldId="415"/>
        </pc:sldMkLst>
        <pc:graphicFrameChg chg="mod modGraphic">
          <ac:chgData name="Philippa Mulberry" userId="f5af0a63-dfb9-4e85-9483-49b99f7b5ba4" providerId="ADAL" clId="{16643BF5-AF20-4C85-9AF9-07C29F282FCB}" dt="2026-06-02T11:45:30.951" v="138"/>
          <ac:graphicFrameMkLst>
            <pc:docMk/>
            <pc:sldMk cId="1016451351" sldId="415"/>
            <ac:graphicFrameMk id="2" creationId="{00000000-0000-0000-0000-000000000000}"/>
          </ac:graphicFrameMkLst>
        </pc:graphicFrameChg>
      </pc:sldChg>
      <pc:sldChg chg="modSp mod">
        <pc:chgData name="Philippa Mulberry" userId="f5af0a63-dfb9-4e85-9483-49b99f7b5ba4" providerId="ADAL" clId="{16643BF5-AF20-4C85-9AF9-07C29F282FCB}" dt="2026-06-02T11:46:07.241" v="142"/>
        <pc:sldMkLst>
          <pc:docMk/>
          <pc:sldMk cId="1733896298" sldId="416"/>
        </pc:sldMkLst>
        <pc:graphicFrameChg chg="mod modGraphic">
          <ac:chgData name="Philippa Mulberry" userId="f5af0a63-dfb9-4e85-9483-49b99f7b5ba4" providerId="ADAL" clId="{16643BF5-AF20-4C85-9AF9-07C29F282FCB}" dt="2026-06-02T11:46:07.241" v="142"/>
          <ac:graphicFrameMkLst>
            <pc:docMk/>
            <pc:sldMk cId="1733896298" sldId="416"/>
            <ac:graphicFrameMk id="2" creationId="{00000000-0000-0000-0000-000000000000}"/>
          </ac:graphicFrameMkLst>
        </pc:graphicFrameChg>
      </pc:sldChg>
      <pc:sldChg chg="modSp mod">
        <pc:chgData name="Philippa Mulberry" userId="f5af0a63-dfb9-4e85-9483-49b99f7b5ba4" providerId="ADAL" clId="{16643BF5-AF20-4C85-9AF9-07C29F282FCB}" dt="2026-06-02T11:49:00.580" v="143" actId="207"/>
        <pc:sldMkLst>
          <pc:docMk/>
          <pc:sldMk cId="2641575212" sldId="457"/>
        </pc:sldMkLst>
        <pc:spChg chg="mod">
          <ac:chgData name="Philippa Mulberry" userId="f5af0a63-dfb9-4e85-9483-49b99f7b5ba4" providerId="ADAL" clId="{16643BF5-AF20-4C85-9AF9-07C29F282FCB}" dt="2026-06-02T11:49:00.580" v="143" actId="207"/>
          <ac:spMkLst>
            <pc:docMk/>
            <pc:sldMk cId="2641575212" sldId="457"/>
            <ac:spMk id="3" creationId="{00000000-0000-0000-0000-000000000000}"/>
          </ac:spMkLst>
        </pc:spChg>
      </pc:sldChg>
      <pc:sldChg chg="modSp mod">
        <pc:chgData name="Philippa Mulberry" userId="f5af0a63-dfb9-4e85-9483-49b99f7b5ba4" providerId="ADAL" clId="{16643BF5-AF20-4C85-9AF9-07C29F282FCB}" dt="2026-06-02T11:50:10.576" v="145" actId="207"/>
        <pc:sldMkLst>
          <pc:docMk/>
          <pc:sldMk cId="615487106" sldId="464"/>
        </pc:sldMkLst>
        <pc:spChg chg="mod">
          <ac:chgData name="Philippa Mulberry" userId="f5af0a63-dfb9-4e85-9483-49b99f7b5ba4" providerId="ADAL" clId="{16643BF5-AF20-4C85-9AF9-07C29F282FCB}" dt="2026-06-02T11:50:10.576" v="145" actId="207"/>
          <ac:spMkLst>
            <pc:docMk/>
            <pc:sldMk cId="615487106" sldId="464"/>
            <ac:spMk id="4" creationId="{00000000-0000-0000-0000-000000000000}"/>
          </ac:spMkLst>
        </pc:spChg>
      </pc:sldChg>
      <pc:sldChg chg="modSp mod">
        <pc:chgData name="Philippa Mulberry" userId="f5af0a63-dfb9-4e85-9483-49b99f7b5ba4" providerId="ADAL" clId="{16643BF5-AF20-4C85-9AF9-07C29F282FCB}" dt="2026-06-02T11:50:36.742" v="147" actId="207"/>
        <pc:sldMkLst>
          <pc:docMk/>
          <pc:sldMk cId="856094086" sldId="483"/>
        </pc:sldMkLst>
        <pc:spChg chg="mod">
          <ac:chgData name="Philippa Mulberry" userId="f5af0a63-dfb9-4e85-9483-49b99f7b5ba4" providerId="ADAL" clId="{16643BF5-AF20-4C85-9AF9-07C29F282FCB}" dt="2026-06-02T11:50:36.742" v="147" actId="207"/>
          <ac:spMkLst>
            <pc:docMk/>
            <pc:sldMk cId="856094086" sldId="483"/>
            <ac:spMk id="31" creationId="{00000000-0000-0000-0000-000000000000}"/>
          </ac:spMkLst>
        </pc:spChg>
        <pc:spChg chg="mod">
          <ac:chgData name="Philippa Mulberry" userId="f5af0a63-dfb9-4e85-9483-49b99f7b5ba4" providerId="ADAL" clId="{16643BF5-AF20-4C85-9AF9-07C29F282FCB}" dt="2026-06-02T11:50:31.674" v="146" actId="207"/>
          <ac:spMkLst>
            <pc:docMk/>
            <pc:sldMk cId="856094086" sldId="483"/>
            <ac:spMk id="32" creationId="{00000000-0000-0000-0000-000000000000}"/>
          </ac:spMkLst>
        </pc:spChg>
      </pc:sldChg>
      <pc:sldChg chg="modSp mod">
        <pc:chgData name="Philippa Mulberry" userId="f5af0a63-dfb9-4e85-9483-49b99f7b5ba4" providerId="ADAL" clId="{16643BF5-AF20-4C85-9AF9-07C29F282FCB}" dt="2026-06-02T11:42:06.240" v="131"/>
        <pc:sldMkLst>
          <pc:docMk/>
          <pc:sldMk cId="3413614916" sldId="504"/>
        </pc:sldMkLst>
        <pc:spChg chg="mod">
          <ac:chgData name="Philippa Mulberry" userId="f5af0a63-dfb9-4e85-9483-49b99f7b5ba4" providerId="ADAL" clId="{16643BF5-AF20-4C85-9AF9-07C29F282FCB}" dt="2026-06-02T11:41:15.696" v="122" actId="207"/>
          <ac:spMkLst>
            <pc:docMk/>
            <pc:sldMk cId="3413614916" sldId="504"/>
            <ac:spMk id="12" creationId="{DF35C7AE-FAE0-FC1C-96CD-094EC858184C}"/>
          </ac:spMkLst>
        </pc:spChg>
        <pc:graphicFrameChg chg="mod modGraphic">
          <ac:chgData name="Philippa Mulberry" userId="f5af0a63-dfb9-4e85-9483-49b99f7b5ba4" providerId="ADAL" clId="{16643BF5-AF20-4C85-9AF9-07C29F282FCB}" dt="2026-06-02T11:42:06.240" v="131"/>
          <ac:graphicFrameMkLst>
            <pc:docMk/>
            <pc:sldMk cId="3413614916" sldId="504"/>
            <ac:graphicFrameMk id="6" creationId="{00000000-0000-0000-0000-000000000000}"/>
          </ac:graphicFrameMkLst>
        </pc:graphicFrameChg>
      </pc:sldChg>
      <pc:sldChg chg="modSp mod">
        <pc:chgData name="Philippa Mulberry" userId="f5af0a63-dfb9-4e85-9483-49b99f7b5ba4" providerId="ADAL" clId="{16643BF5-AF20-4C85-9AF9-07C29F282FCB}" dt="2026-06-02T11:43:12.146" v="132" actId="207"/>
        <pc:sldMkLst>
          <pc:docMk/>
          <pc:sldMk cId="2924125125" sldId="505"/>
        </pc:sldMkLst>
        <pc:spChg chg="mod">
          <ac:chgData name="Philippa Mulberry" userId="f5af0a63-dfb9-4e85-9483-49b99f7b5ba4" providerId="ADAL" clId="{16643BF5-AF20-4C85-9AF9-07C29F282FCB}" dt="2026-06-02T11:43:12.146" v="132" actId="207"/>
          <ac:spMkLst>
            <pc:docMk/>
            <pc:sldMk cId="2924125125" sldId="505"/>
            <ac:spMk id="11" creationId="{00000000-0000-0000-0000-000000000000}"/>
          </ac:spMkLst>
        </pc:spChg>
        <pc:spChg chg="mod">
          <ac:chgData name="Philippa Mulberry" userId="f5af0a63-dfb9-4e85-9483-49b99f7b5ba4" providerId="ADAL" clId="{16643BF5-AF20-4C85-9AF9-07C29F282FCB}" dt="2026-06-02T11:43:12.146" v="132" actId="207"/>
          <ac:spMkLst>
            <pc:docMk/>
            <pc:sldMk cId="2924125125" sldId="505"/>
            <ac:spMk id="12" creationId="{00000000-0000-0000-0000-000000000000}"/>
          </ac:spMkLst>
        </pc:spChg>
        <pc:spChg chg="mod">
          <ac:chgData name="Philippa Mulberry" userId="f5af0a63-dfb9-4e85-9483-49b99f7b5ba4" providerId="ADAL" clId="{16643BF5-AF20-4C85-9AF9-07C29F282FCB}" dt="2026-06-02T11:43:12.146" v="132" actId="207"/>
          <ac:spMkLst>
            <pc:docMk/>
            <pc:sldMk cId="2924125125" sldId="505"/>
            <ac:spMk id="13" creationId="{00000000-0000-0000-0000-000000000000}"/>
          </ac:spMkLst>
        </pc:spChg>
        <pc:spChg chg="mod">
          <ac:chgData name="Philippa Mulberry" userId="f5af0a63-dfb9-4e85-9483-49b99f7b5ba4" providerId="ADAL" clId="{16643BF5-AF20-4C85-9AF9-07C29F282FCB}" dt="2026-06-02T11:43:12.146" v="132" actId="207"/>
          <ac:spMkLst>
            <pc:docMk/>
            <pc:sldMk cId="2924125125" sldId="505"/>
            <ac:spMk id="14" creationId="{00000000-0000-0000-0000-000000000000}"/>
          </ac:spMkLst>
        </pc:spChg>
        <pc:spChg chg="mod">
          <ac:chgData name="Philippa Mulberry" userId="f5af0a63-dfb9-4e85-9483-49b99f7b5ba4" providerId="ADAL" clId="{16643BF5-AF20-4C85-9AF9-07C29F282FCB}" dt="2026-06-02T11:43:12.146" v="132" actId="207"/>
          <ac:spMkLst>
            <pc:docMk/>
            <pc:sldMk cId="2924125125" sldId="505"/>
            <ac:spMk id="15" creationId="{00000000-0000-0000-0000-000000000000}"/>
          </ac:spMkLst>
        </pc:spChg>
        <pc:spChg chg="mod">
          <ac:chgData name="Philippa Mulberry" userId="f5af0a63-dfb9-4e85-9483-49b99f7b5ba4" providerId="ADAL" clId="{16643BF5-AF20-4C85-9AF9-07C29F282FCB}" dt="2026-06-02T11:43:12.146" v="132" actId="207"/>
          <ac:spMkLst>
            <pc:docMk/>
            <pc:sldMk cId="2924125125" sldId="505"/>
            <ac:spMk id="16" creationId="{00000000-0000-0000-0000-000000000000}"/>
          </ac:spMkLst>
        </pc:spChg>
        <pc:spChg chg="mod">
          <ac:chgData name="Philippa Mulberry" userId="f5af0a63-dfb9-4e85-9483-49b99f7b5ba4" providerId="ADAL" clId="{16643BF5-AF20-4C85-9AF9-07C29F282FCB}" dt="2026-06-02T11:43:12.146" v="132" actId="207"/>
          <ac:spMkLst>
            <pc:docMk/>
            <pc:sldMk cId="2924125125" sldId="505"/>
            <ac:spMk id="17" creationId="{00000000-0000-0000-0000-000000000000}"/>
          </ac:spMkLst>
        </pc:spChg>
        <pc:spChg chg="mod">
          <ac:chgData name="Philippa Mulberry" userId="f5af0a63-dfb9-4e85-9483-49b99f7b5ba4" providerId="ADAL" clId="{16643BF5-AF20-4C85-9AF9-07C29F282FCB}" dt="2026-06-02T11:43:12.146" v="132" actId="207"/>
          <ac:spMkLst>
            <pc:docMk/>
            <pc:sldMk cId="2924125125" sldId="505"/>
            <ac:spMk id="18" creationId="{00000000-0000-0000-0000-000000000000}"/>
          </ac:spMkLst>
        </pc:spChg>
        <pc:spChg chg="mod">
          <ac:chgData name="Philippa Mulberry" userId="f5af0a63-dfb9-4e85-9483-49b99f7b5ba4" providerId="ADAL" clId="{16643BF5-AF20-4C85-9AF9-07C29F282FCB}" dt="2026-06-02T11:43:12.146" v="132" actId="207"/>
          <ac:spMkLst>
            <pc:docMk/>
            <pc:sldMk cId="2924125125" sldId="505"/>
            <ac:spMk id="19" creationId="{00000000-0000-0000-0000-000000000000}"/>
          </ac:spMkLst>
        </pc:spChg>
      </pc:sldChg>
      <pc:sldChg chg="modSp mod">
        <pc:chgData name="Philippa Mulberry" userId="f5af0a63-dfb9-4e85-9483-49b99f7b5ba4" providerId="ADAL" clId="{16643BF5-AF20-4C85-9AF9-07C29F282FCB}" dt="2026-06-02T11:44:20.826" v="133" actId="108"/>
        <pc:sldMkLst>
          <pc:docMk/>
          <pc:sldMk cId="930007104" sldId="506"/>
        </pc:sldMkLst>
        <pc:spChg chg="mod">
          <ac:chgData name="Philippa Mulberry" userId="f5af0a63-dfb9-4e85-9483-49b99f7b5ba4" providerId="ADAL" clId="{16643BF5-AF20-4C85-9AF9-07C29F282FCB}" dt="2026-06-02T11:44:20.826" v="133" actId="108"/>
          <ac:spMkLst>
            <pc:docMk/>
            <pc:sldMk cId="930007104" sldId="506"/>
            <ac:spMk id="6" creationId="{00000000-0000-0000-0000-000000000000}"/>
          </ac:spMkLst>
        </pc:spChg>
      </pc:sldChg>
      <pc:sldChg chg="modSp mod">
        <pc:chgData name="Philippa Mulberry" userId="f5af0a63-dfb9-4e85-9483-49b99f7b5ba4" providerId="ADAL" clId="{16643BF5-AF20-4C85-9AF9-07C29F282FCB}" dt="2026-06-02T11:50:50.149" v="148" actId="1076"/>
        <pc:sldMkLst>
          <pc:docMk/>
          <pc:sldMk cId="4254174417" sldId="530"/>
        </pc:sldMkLst>
        <pc:picChg chg="mod">
          <ac:chgData name="Philippa Mulberry" userId="f5af0a63-dfb9-4e85-9483-49b99f7b5ba4" providerId="ADAL" clId="{16643BF5-AF20-4C85-9AF9-07C29F282FCB}" dt="2026-06-02T11:50:50.149" v="148" actId="1076"/>
          <ac:picMkLst>
            <pc:docMk/>
            <pc:sldMk cId="4254174417" sldId="530"/>
            <ac:picMk id="8" creationId="{92DDAEB1-F512-4CC8-B083-40DCBF4941ED}"/>
          </ac:picMkLst>
        </pc:picChg>
      </pc:sldChg>
      <pc:sldChg chg="modSp add mod setBg">
        <pc:chgData name="Philippa Mulberry" userId="f5af0a63-dfb9-4e85-9483-49b99f7b5ba4" providerId="ADAL" clId="{16643BF5-AF20-4C85-9AF9-07C29F282FCB}" dt="2026-06-02T11:40:56.732" v="120" actId="207"/>
        <pc:sldMkLst>
          <pc:docMk/>
          <pc:sldMk cId="926182806" sldId="534"/>
        </pc:sldMkLst>
        <pc:spChg chg="mod">
          <ac:chgData name="Philippa Mulberry" userId="f5af0a63-dfb9-4e85-9483-49b99f7b5ba4" providerId="ADAL" clId="{16643BF5-AF20-4C85-9AF9-07C29F282FCB}" dt="2026-06-02T11:40:56.732" v="120" actId="207"/>
          <ac:spMkLst>
            <pc:docMk/>
            <pc:sldMk cId="926182806" sldId="534"/>
            <ac:spMk id="2" creationId="{C15BEA5C-388A-5E44-51B6-E7916128870D}"/>
          </ac:spMkLst>
        </pc:spChg>
        <pc:spChg chg="mod">
          <ac:chgData name="Philippa Mulberry" userId="f5af0a63-dfb9-4e85-9483-49b99f7b5ba4" providerId="ADAL" clId="{16643BF5-AF20-4C85-9AF9-07C29F282FCB}" dt="2026-06-02T11:34:03.359" v="111" actId="21"/>
          <ac:spMkLst>
            <pc:docMk/>
            <pc:sldMk cId="926182806" sldId="534"/>
            <ac:spMk id="6" creationId="{8F183C62-CD84-420C-0416-AF477D4291A7}"/>
          </ac:spMkLst>
        </pc:spChg>
      </pc:sldChg>
      <pc:sldMasterChg chg="setBg modSldLayout">
        <pc:chgData name="Philippa Mulberry" userId="f5af0a63-dfb9-4e85-9483-49b99f7b5ba4" providerId="ADAL" clId="{16643BF5-AF20-4C85-9AF9-07C29F282FCB}" dt="2026-06-02T11:40:24.396" v="116"/>
        <pc:sldMasterMkLst>
          <pc:docMk/>
          <pc:sldMasterMk cId="2541647148" sldId="2147483724"/>
        </pc:sldMasterMkLst>
        <pc:sldLayoutChg chg="delSp mod setBg">
          <pc:chgData name="Philippa Mulberry" userId="f5af0a63-dfb9-4e85-9483-49b99f7b5ba4" providerId="ADAL" clId="{16643BF5-AF20-4C85-9AF9-07C29F282FCB}" dt="2026-06-02T11:40:24.396" v="116"/>
          <pc:sldLayoutMkLst>
            <pc:docMk/>
            <pc:sldMasterMk cId="2541647148" sldId="2147483724"/>
            <pc:sldLayoutMk cId="1968271505" sldId="2147483725"/>
          </pc:sldLayoutMkLst>
          <pc:spChg chg="del">
            <ac:chgData name="Philippa Mulberry" userId="f5af0a63-dfb9-4e85-9483-49b99f7b5ba4" providerId="ADAL" clId="{16643BF5-AF20-4C85-9AF9-07C29F282FCB}" dt="2026-06-02T11:19:10.342" v="29" actId="478"/>
            <ac:spMkLst>
              <pc:docMk/>
              <pc:sldMasterMk cId="2541647148" sldId="2147483724"/>
              <pc:sldLayoutMk cId="1968271505" sldId="2147483725"/>
              <ac:spMk id="7" creationId="{D325CEFF-6637-AEB7-AC40-0B45FBEC531E}"/>
            </ac:spMkLst>
          </pc:spChg>
          <pc:grpChg chg="del">
            <ac:chgData name="Philippa Mulberry" userId="f5af0a63-dfb9-4e85-9483-49b99f7b5ba4" providerId="ADAL" clId="{16643BF5-AF20-4C85-9AF9-07C29F282FCB}" dt="2026-06-02T11:19:12.632" v="32" actId="478"/>
            <ac:grpSpMkLst>
              <pc:docMk/>
              <pc:sldMasterMk cId="2541647148" sldId="2147483724"/>
              <pc:sldLayoutMk cId="1968271505" sldId="2147483725"/>
              <ac:grpSpMk id="4" creationId="{2D21DDF9-A387-0B5D-70CE-EF241AC46FB1}"/>
            </ac:grpSpMkLst>
          </pc:grpChg>
          <pc:picChg chg="del">
            <ac:chgData name="Philippa Mulberry" userId="f5af0a63-dfb9-4e85-9483-49b99f7b5ba4" providerId="ADAL" clId="{16643BF5-AF20-4C85-9AF9-07C29F282FCB}" dt="2026-06-02T11:19:11.814" v="31" actId="478"/>
            <ac:picMkLst>
              <pc:docMk/>
              <pc:sldMasterMk cId="2541647148" sldId="2147483724"/>
              <pc:sldLayoutMk cId="1968271505" sldId="2147483725"/>
              <ac:picMk id="5" creationId="{95BE6AF4-AD4D-5547-1535-175D542779CB}"/>
            </ac:picMkLst>
          </pc:picChg>
          <pc:picChg chg="del">
            <ac:chgData name="Philippa Mulberry" userId="f5af0a63-dfb9-4e85-9483-49b99f7b5ba4" providerId="ADAL" clId="{16643BF5-AF20-4C85-9AF9-07C29F282FCB}" dt="2026-06-02T11:19:11.044" v="30" actId="478"/>
            <ac:picMkLst>
              <pc:docMk/>
              <pc:sldMasterMk cId="2541647148" sldId="2147483724"/>
              <pc:sldLayoutMk cId="1968271505" sldId="2147483725"/>
              <ac:picMk id="10" creationId="{F517B3BE-C5BA-85C1-DB4D-CAD15582C0F8}"/>
            </ac:picMkLst>
          </pc:picChg>
        </pc:sldLayoutChg>
        <pc:sldLayoutChg chg="delSp mod setBg">
          <pc:chgData name="Philippa Mulberry" userId="f5af0a63-dfb9-4e85-9483-49b99f7b5ba4" providerId="ADAL" clId="{16643BF5-AF20-4C85-9AF9-07C29F282FCB}" dt="2026-06-02T11:40:24.396" v="116"/>
          <pc:sldLayoutMkLst>
            <pc:docMk/>
            <pc:sldMasterMk cId="2541647148" sldId="2147483724"/>
            <pc:sldLayoutMk cId="3630746106" sldId="2147483726"/>
          </pc:sldLayoutMkLst>
          <pc:spChg chg="del">
            <ac:chgData name="Philippa Mulberry" userId="f5af0a63-dfb9-4e85-9483-49b99f7b5ba4" providerId="ADAL" clId="{16643BF5-AF20-4C85-9AF9-07C29F282FCB}" dt="2026-06-02T11:19:14.663" v="33" actId="478"/>
            <ac:spMkLst>
              <pc:docMk/>
              <pc:sldMasterMk cId="2541647148" sldId="2147483724"/>
              <pc:sldLayoutMk cId="3630746106" sldId="2147483726"/>
              <ac:spMk id="10" creationId="{B2D4FCCA-585D-5BB7-D0DD-E31F43EC6D18}"/>
            </ac:spMkLst>
          </pc:spChg>
          <pc:grpChg chg="del">
            <ac:chgData name="Philippa Mulberry" userId="f5af0a63-dfb9-4e85-9483-49b99f7b5ba4" providerId="ADAL" clId="{16643BF5-AF20-4C85-9AF9-07C29F282FCB}" dt="2026-06-02T11:19:15.462" v="34" actId="478"/>
            <ac:grpSpMkLst>
              <pc:docMk/>
              <pc:sldMasterMk cId="2541647148" sldId="2147483724"/>
              <pc:sldLayoutMk cId="3630746106" sldId="2147483726"/>
              <ac:grpSpMk id="2" creationId="{3D34EAE0-DC57-5351-3831-0FFAF19C2E2B}"/>
            </ac:grpSpMkLst>
          </pc:grpChg>
        </pc:sldLayoutChg>
        <pc:sldLayoutChg chg="delSp mod setBg">
          <pc:chgData name="Philippa Mulberry" userId="f5af0a63-dfb9-4e85-9483-49b99f7b5ba4" providerId="ADAL" clId="{16643BF5-AF20-4C85-9AF9-07C29F282FCB}" dt="2026-06-02T11:40:24.396" v="116"/>
          <pc:sldLayoutMkLst>
            <pc:docMk/>
            <pc:sldMasterMk cId="2541647148" sldId="2147483724"/>
            <pc:sldLayoutMk cId="413400679" sldId="2147483728"/>
          </pc:sldLayoutMkLst>
          <pc:spChg chg="del">
            <ac:chgData name="Philippa Mulberry" userId="f5af0a63-dfb9-4e85-9483-49b99f7b5ba4" providerId="ADAL" clId="{16643BF5-AF20-4C85-9AF9-07C29F282FCB}" dt="2026-06-02T11:19:17.578" v="35" actId="478"/>
            <ac:spMkLst>
              <pc:docMk/>
              <pc:sldMasterMk cId="2541647148" sldId="2147483724"/>
              <pc:sldLayoutMk cId="413400679" sldId="2147483728"/>
              <ac:spMk id="12" creationId="{B1CC9449-69BE-AEF1-9E33-060495A481CE}"/>
            </ac:spMkLst>
          </pc:spChg>
          <pc:grpChg chg="del">
            <ac:chgData name="Philippa Mulberry" userId="f5af0a63-dfb9-4e85-9483-49b99f7b5ba4" providerId="ADAL" clId="{16643BF5-AF20-4C85-9AF9-07C29F282FCB}" dt="2026-06-02T11:19:18.695" v="36" actId="478"/>
            <ac:grpSpMkLst>
              <pc:docMk/>
              <pc:sldMasterMk cId="2541647148" sldId="2147483724"/>
              <pc:sldLayoutMk cId="413400679" sldId="2147483728"/>
              <ac:grpSpMk id="2" creationId="{8E3DC274-555B-96EA-D209-AA7614BE380E}"/>
            </ac:grpSpMkLst>
          </pc:grpChg>
        </pc:sldLayoutChg>
        <pc:sldLayoutChg chg="delSp mod setBg">
          <pc:chgData name="Philippa Mulberry" userId="f5af0a63-dfb9-4e85-9483-49b99f7b5ba4" providerId="ADAL" clId="{16643BF5-AF20-4C85-9AF9-07C29F282FCB}" dt="2026-06-02T11:40:24.396" v="116"/>
          <pc:sldLayoutMkLst>
            <pc:docMk/>
            <pc:sldMasterMk cId="2541647148" sldId="2147483724"/>
            <pc:sldLayoutMk cId="1481988089" sldId="2147483730"/>
          </pc:sldLayoutMkLst>
          <pc:spChg chg="del">
            <ac:chgData name="Philippa Mulberry" userId="f5af0a63-dfb9-4e85-9483-49b99f7b5ba4" providerId="ADAL" clId="{16643BF5-AF20-4C85-9AF9-07C29F282FCB}" dt="2026-06-02T11:20:57.164" v="74" actId="478"/>
            <ac:spMkLst>
              <pc:docMk/>
              <pc:sldMasterMk cId="2541647148" sldId="2147483724"/>
              <pc:sldLayoutMk cId="1481988089" sldId="2147483730"/>
              <ac:spMk id="4" creationId="{C80D63A4-9900-0C26-B11C-2882EC0E47CC}"/>
            </ac:spMkLst>
          </pc:spChg>
        </pc:sldLayoutChg>
        <pc:sldLayoutChg chg="modSp mod setBg">
          <pc:chgData name="Philippa Mulberry" userId="f5af0a63-dfb9-4e85-9483-49b99f7b5ba4" providerId="ADAL" clId="{16643BF5-AF20-4C85-9AF9-07C29F282FCB}" dt="2026-06-02T11:40:24.396" v="116"/>
          <pc:sldLayoutMkLst>
            <pc:docMk/>
            <pc:sldMasterMk cId="2541647148" sldId="2147483724"/>
            <pc:sldLayoutMk cId="3685031243" sldId="2147483736"/>
          </pc:sldLayoutMkLst>
          <pc:picChg chg="mod">
            <ac:chgData name="Philippa Mulberry" userId="f5af0a63-dfb9-4e85-9483-49b99f7b5ba4" providerId="ADAL" clId="{16643BF5-AF20-4C85-9AF9-07C29F282FCB}" dt="2026-06-02T11:19:00.164" v="25" actId="1036"/>
            <ac:picMkLst>
              <pc:docMk/>
              <pc:sldMasterMk cId="2541647148" sldId="2147483724"/>
              <pc:sldLayoutMk cId="3685031243" sldId="2147483736"/>
              <ac:picMk id="2" creationId="{B70D07B2-B36D-0786-1F2F-856C8AC9D9B0}"/>
            </ac:picMkLst>
          </pc:picChg>
          <pc:picChg chg="mod">
            <ac:chgData name="Philippa Mulberry" userId="f5af0a63-dfb9-4e85-9483-49b99f7b5ba4" providerId="ADAL" clId="{16643BF5-AF20-4C85-9AF9-07C29F282FCB}" dt="2026-06-02T11:18:56.439" v="1" actId="14826"/>
            <ac:picMkLst>
              <pc:docMk/>
              <pc:sldMasterMk cId="2541647148" sldId="2147483724"/>
              <pc:sldLayoutMk cId="3685031243" sldId="2147483736"/>
              <ac:picMk id="5" creationId="{C1745C82-63D0-54F7-5851-8BDBFD65D064}"/>
            </ac:picMkLst>
          </pc:picChg>
        </pc:sldLayoutChg>
        <pc:sldLayoutChg chg="delSp modSp mod setBg">
          <pc:chgData name="Philippa Mulberry" userId="f5af0a63-dfb9-4e85-9483-49b99f7b5ba4" providerId="ADAL" clId="{16643BF5-AF20-4C85-9AF9-07C29F282FCB}" dt="2026-06-02T11:40:24.396" v="116"/>
          <pc:sldLayoutMkLst>
            <pc:docMk/>
            <pc:sldMasterMk cId="2541647148" sldId="2147483724"/>
            <pc:sldLayoutMk cId="2957971456" sldId="2147483737"/>
          </pc:sldLayoutMkLst>
          <pc:grpChg chg="del">
            <ac:chgData name="Philippa Mulberry" userId="f5af0a63-dfb9-4e85-9483-49b99f7b5ba4" providerId="ADAL" clId="{16643BF5-AF20-4C85-9AF9-07C29F282FCB}" dt="2026-06-02T11:19:07.006" v="28" actId="478"/>
            <ac:grpSpMkLst>
              <pc:docMk/>
              <pc:sldMasterMk cId="2541647148" sldId="2147483724"/>
              <pc:sldLayoutMk cId="2957971456" sldId="2147483737"/>
              <ac:grpSpMk id="15" creationId="{CA611CC8-1472-04CB-3B84-7A35B9A7585F}"/>
            </ac:grpSpMkLst>
          </pc:grpChg>
          <pc:picChg chg="del mod">
            <ac:chgData name="Philippa Mulberry" userId="f5af0a63-dfb9-4e85-9483-49b99f7b5ba4" providerId="ADAL" clId="{16643BF5-AF20-4C85-9AF9-07C29F282FCB}" dt="2026-06-02T11:19:05.032" v="26" actId="478"/>
            <ac:picMkLst>
              <pc:docMk/>
              <pc:sldMasterMk cId="2541647148" sldId="2147483724"/>
              <pc:sldLayoutMk cId="2957971456" sldId="2147483737"/>
              <ac:picMk id="4" creationId="{299A1C83-3B66-093C-691D-A4209FC557B1}"/>
            </ac:picMkLst>
          </pc:picChg>
          <pc:picChg chg="del">
            <ac:chgData name="Philippa Mulberry" userId="f5af0a63-dfb9-4e85-9483-49b99f7b5ba4" providerId="ADAL" clId="{16643BF5-AF20-4C85-9AF9-07C29F282FCB}" dt="2026-06-02T11:19:05.902" v="27" actId="478"/>
            <ac:picMkLst>
              <pc:docMk/>
              <pc:sldMasterMk cId="2541647148" sldId="2147483724"/>
              <pc:sldLayoutMk cId="2957971456" sldId="2147483737"/>
              <ac:picMk id="6" creationId="{FD13411B-D923-7884-2218-A6DC04DDFF87}"/>
            </ac:picMkLst>
          </pc:picChg>
        </pc:sldLayoutChg>
        <pc:sldLayoutChg chg="delSp mod setBg">
          <pc:chgData name="Philippa Mulberry" userId="f5af0a63-dfb9-4e85-9483-49b99f7b5ba4" providerId="ADAL" clId="{16643BF5-AF20-4C85-9AF9-07C29F282FCB}" dt="2026-06-02T11:40:24.396" v="116"/>
          <pc:sldLayoutMkLst>
            <pc:docMk/>
            <pc:sldMasterMk cId="2541647148" sldId="2147483724"/>
            <pc:sldLayoutMk cId="3151920094" sldId="2147483738"/>
          </pc:sldLayoutMkLst>
          <pc:spChg chg="del">
            <ac:chgData name="Philippa Mulberry" userId="f5af0a63-dfb9-4e85-9483-49b99f7b5ba4" providerId="ADAL" clId="{16643BF5-AF20-4C85-9AF9-07C29F282FCB}" dt="2026-06-02T11:21:01.144" v="75" actId="478"/>
            <ac:spMkLst>
              <pc:docMk/>
              <pc:sldMasterMk cId="2541647148" sldId="2147483724"/>
              <pc:sldLayoutMk cId="3151920094" sldId="2147483738"/>
              <ac:spMk id="8" creationId="{B98AE738-3F3E-44B2-EBDA-A555C44807AC}"/>
            </ac:spMkLst>
          </pc:spChg>
        </pc:sldLayoutChg>
        <pc:sldLayoutChg chg="setBg">
          <pc:chgData name="Philippa Mulberry" userId="f5af0a63-dfb9-4e85-9483-49b99f7b5ba4" providerId="ADAL" clId="{16643BF5-AF20-4C85-9AF9-07C29F282FCB}" dt="2026-06-02T11:40:24.396" v="116"/>
          <pc:sldLayoutMkLst>
            <pc:docMk/>
            <pc:sldMasterMk cId="2541647148" sldId="2147483724"/>
            <pc:sldLayoutMk cId="337850132" sldId="2147483739"/>
          </pc:sldLayoutMkLst>
        </pc:sldLayoutChg>
        <pc:sldLayoutChg chg="setBg">
          <pc:chgData name="Philippa Mulberry" userId="f5af0a63-dfb9-4e85-9483-49b99f7b5ba4" providerId="ADAL" clId="{16643BF5-AF20-4C85-9AF9-07C29F282FCB}" dt="2026-06-02T11:40:24.396" v="116"/>
          <pc:sldLayoutMkLst>
            <pc:docMk/>
            <pc:sldMasterMk cId="2541647148" sldId="2147483724"/>
            <pc:sldLayoutMk cId="1588190479" sldId="2147483740"/>
          </pc:sldLayoutMkLst>
        </pc:sldLayoutChg>
        <pc:sldLayoutChg chg="addSp delSp modSp mod setBg">
          <pc:chgData name="Philippa Mulberry" userId="f5af0a63-dfb9-4e85-9483-49b99f7b5ba4" providerId="ADAL" clId="{16643BF5-AF20-4C85-9AF9-07C29F282FCB}" dt="2026-06-02T11:40:24.396" v="116"/>
          <pc:sldLayoutMkLst>
            <pc:docMk/>
            <pc:sldMasterMk cId="2541647148" sldId="2147483724"/>
            <pc:sldLayoutMk cId="3321226837" sldId="2147483744"/>
          </pc:sldLayoutMkLst>
          <pc:spChg chg="del">
            <ac:chgData name="Philippa Mulberry" userId="f5af0a63-dfb9-4e85-9483-49b99f7b5ba4" providerId="ADAL" clId="{16643BF5-AF20-4C85-9AF9-07C29F282FCB}" dt="2026-06-02T11:20:03.246" v="55" actId="478"/>
            <ac:spMkLst>
              <pc:docMk/>
              <pc:sldMasterMk cId="2541647148" sldId="2147483724"/>
              <pc:sldLayoutMk cId="3321226837" sldId="2147483744"/>
              <ac:spMk id="2" creationId="{0AE14379-AF3A-DFB0-0AC7-E537582E9582}"/>
            </ac:spMkLst>
          </pc:spChg>
          <pc:spChg chg="add del">
            <ac:chgData name="Philippa Mulberry" userId="f5af0a63-dfb9-4e85-9483-49b99f7b5ba4" providerId="ADAL" clId="{16643BF5-AF20-4C85-9AF9-07C29F282FCB}" dt="2026-06-02T11:20:06.698" v="57" actId="478"/>
            <ac:spMkLst>
              <pc:docMk/>
              <pc:sldMasterMk cId="2541647148" sldId="2147483724"/>
              <pc:sldLayoutMk cId="3321226837" sldId="2147483744"/>
              <ac:spMk id="5" creationId="{E3AEEF5C-749A-E00E-E834-9671B077489F}"/>
            </ac:spMkLst>
          </pc:spChg>
          <pc:spChg chg="mod">
            <ac:chgData name="Philippa Mulberry" userId="f5af0a63-dfb9-4e85-9483-49b99f7b5ba4" providerId="ADAL" clId="{16643BF5-AF20-4C85-9AF9-07C29F282FCB}" dt="2026-06-02T11:20:12.044" v="59" actId="207"/>
            <ac:spMkLst>
              <pc:docMk/>
              <pc:sldMasterMk cId="2541647148" sldId="2147483724"/>
              <pc:sldLayoutMk cId="3321226837" sldId="2147483744"/>
              <ac:spMk id="7" creationId="{B8391FA9-616D-F8A0-5C0A-813ECA5B899D}"/>
            </ac:spMkLst>
          </pc:spChg>
          <pc:grpChg chg="del">
            <ac:chgData name="Philippa Mulberry" userId="f5af0a63-dfb9-4e85-9483-49b99f7b5ba4" providerId="ADAL" clId="{16643BF5-AF20-4C85-9AF9-07C29F282FCB}" dt="2026-06-02T11:20:08.494" v="58" actId="478"/>
            <ac:grpSpMkLst>
              <pc:docMk/>
              <pc:sldMasterMk cId="2541647148" sldId="2147483724"/>
              <pc:sldLayoutMk cId="3321226837" sldId="2147483744"/>
              <ac:grpSpMk id="4" creationId="{3117D360-2EC1-B77D-57BA-77BCD682A324}"/>
            </ac:grpSpMkLst>
          </pc:grpChg>
        </pc:sldLayoutChg>
        <pc:sldLayoutChg chg="setBg">
          <pc:chgData name="Philippa Mulberry" userId="f5af0a63-dfb9-4e85-9483-49b99f7b5ba4" providerId="ADAL" clId="{16643BF5-AF20-4C85-9AF9-07C29F282FCB}" dt="2026-06-02T11:40:24.396" v="116"/>
          <pc:sldLayoutMkLst>
            <pc:docMk/>
            <pc:sldMasterMk cId="2541647148" sldId="2147483724"/>
            <pc:sldLayoutMk cId="1412640394" sldId="2147483745"/>
          </pc:sldLayoutMkLst>
        </pc:sldLayoutChg>
        <pc:sldLayoutChg chg="setBg">
          <pc:chgData name="Philippa Mulberry" userId="f5af0a63-dfb9-4e85-9483-49b99f7b5ba4" providerId="ADAL" clId="{16643BF5-AF20-4C85-9AF9-07C29F282FCB}" dt="2026-06-02T11:40:24.396" v="116"/>
          <pc:sldLayoutMkLst>
            <pc:docMk/>
            <pc:sldMasterMk cId="2541647148" sldId="2147483724"/>
            <pc:sldLayoutMk cId="1613532663" sldId="2147483746"/>
          </pc:sldLayoutMkLst>
        </pc:sldLayoutChg>
        <pc:sldLayoutChg chg="delSp mod setBg">
          <pc:chgData name="Philippa Mulberry" userId="f5af0a63-dfb9-4e85-9483-49b99f7b5ba4" providerId="ADAL" clId="{16643BF5-AF20-4C85-9AF9-07C29F282FCB}" dt="2026-06-02T11:40:24.396" v="116"/>
          <pc:sldLayoutMkLst>
            <pc:docMk/>
            <pc:sldMasterMk cId="2541647148" sldId="2147483724"/>
            <pc:sldLayoutMk cId="3049167430" sldId="2147483747"/>
          </pc:sldLayoutMkLst>
          <pc:spChg chg="del">
            <ac:chgData name="Philippa Mulberry" userId="f5af0a63-dfb9-4e85-9483-49b99f7b5ba4" providerId="ADAL" clId="{16643BF5-AF20-4C85-9AF9-07C29F282FCB}" dt="2026-06-02T11:19:20.564" v="37" actId="478"/>
            <ac:spMkLst>
              <pc:docMk/>
              <pc:sldMasterMk cId="2541647148" sldId="2147483724"/>
              <pc:sldLayoutMk cId="3049167430" sldId="2147483747"/>
              <ac:spMk id="12" creationId="{B1CC9449-69BE-AEF1-9E33-060495A481CE}"/>
            </ac:spMkLst>
          </pc:spChg>
          <pc:grpChg chg="del">
            <ac:chgData name="Philippa Mulberry" userId="f5af0a63-dfb9-4e85-9483-49b99f7b5ba4" providerId="ADAL" clId="{16643BF5-AF20-4C85-9AF9-07C29F282FCB}" dt="2026-06-02T11:19:21.388" v="38" actId="478"/>
            <ac:grpSpMkLst>
              <pc:docMk/>
              <pc:sldMasterMk cId="2541647148" sldId="2147483724"/>
              <pc:sldLayoutMk cId="3049167430" sldId="2147483747"/>
              <ac:grpSpMk id="5" creationId="{A9864B2C-0B18-F569-B1F0-F3E51859479A}"/>
            </ac:grpSpMkLst>
          </pc:grpChg>
        </pc:sldLayoutChg>
        <pc:sldLayoutChg chg="delSp mod setBg">
          <pc:chgData name="Philippa Mulberry" userId="f5af0a63-dfb9-4e85-9483-49b99f7b5ba4" providerId="ADAL" clId="{16643BF5-AF20-4C85-9AF9-07C29F282FCB}" dt="2026-06-02T11:40:24.396" v="116"/>
          <pc:sldLayoutMkLst>
            <pc:docMk/>
            <pc:sldMasterMk cId="2541647148" sldId="2147483724"/>
            <pc:sldLayoutMk cId="285592511" sldId="2147483748"/>
          </pc:sldLayoutMkLst>
          <pc:picChg chg="del">
            <ac:chgData name="Philippa Mulberry" userId="f5af0a63-dfb9-4e85-9483-49b99f7b5ba4" providerId="ADAL" clId="{16643BF5-AF20-4C85-9AF9-07C29F282FCB}" dt="2026-06-02T11:21:08.420" v="78" actId="478"/>
            <ac:picMkLst>
              <pc:docMk/>
              <pc:sldMasterMk cId="2541647148" sldId="2147483724"/>
              <pc:sldLayoutMk cId="285592511" sldId="2147483748"/>
              <ac:picMk id="5" creationId="{40720C61-1939-12EE-C002-69F502ABD43F}"/>
            </ac:picMkLst>
          </pc:picChg>
          <pc:picChg chg="del">
            <ac:chgData name="Philippa Mulberry" userId="f5af0a63-dfb9-4e85-9483-49b99f7b5ba4" providerId="ADAL" clId="{16643BF5-AF20-4C85-9AF9-07C29F282FCB}" dt="2026-06-02T11:21:07.553" v="77" actId="478"/>
            <ac:picMkLst>
              <pc:docMk/>
              <pc:sldMasterMk cId="2541647148" sldId="2147483724"/>
              <pc:sldLayoutMk cId="285592511" sldId="2147483748"/>
              <ac:picMk id="6" creationId="{053AFEBB-2A4D-D82A-102E-6D4BDC22913F}"/>
            </ac:picMkLst>
          </pc:picChg>
        </pc:sldLayoutChg>
        <pc:sldLayoutChg chg="delSp mod setBg">
          <pc:chgData name="Philippa Mulberry" userId="f5af0a63-dfb9-4e85-9483-49b99f7b5ba4" providerId="ADAL" clId="{16643BF5-AF20-4C85-9AF9-07C29F282FCB}" dt="2026-06-02T11:40:24.396" v="116"/>
          <pc:sldLayoutMkLst>
            <pc:docMk/>
            <pc:sldMasterMk cId="2541647148" sldId="2147483724"/>
            <pc:sldLayoutMk cId="462659538" sldId="2147483749"/>
          </pc:sldLayoutMkLst>
          <pc:spChg chg="del">
            <ac:chgData name="Philippa Mulberry" userId="f5af0a63-dfb9-4e85-9483-49b99f7b5ba4" providerId="ADAL" clId="{16643BF5-AF20-4C85-9AF9-07C29F282FCB}" dt="2026-06-02T11:21:03.431" v="76" actId="478"/>
            <ac:spMkLst>
              <pc:docMk/>
              <pc:sldMasterMk cId="2541647148" sldId="2147483724"/>
              <pc:sldLayoutMk cId="462659538" sldId="2147483749"/>
              <ac:spMk id="8" creationId="{B98AE738-3F3E-44B2-EBDA-A555C44807AC}"/>
            </ac:spMkLst>
          </pc:spChg>
        </pc:sldLayoutChg>
        <pc:sldLayoutChg chg="delSp mod setBg">
          <pc:chgData name="Philippa Mulberry" userId="f5af0a63-dfb9-4e85-9483-49b99f7b5ba4" providerId="ADAL" clId="{16643BF5-AF20-4C85-9AF9-07C29F282FCB}" dt="2026-06-02T11:40:24.396" v="116"/>
          <pc:sldLayoutMkLst>
            <pc:docMk/>
            <pc:sldMasterMk cId="2541647148" sldId="2147483724"/>
            <pc:sldLayoutMk cId="2989411279" sldId="2147483750"/>
          </pc:sldLayoutMkLst>
          <pc:grpChg chg="del">
            <ac:chgData name="Philippa Mulberry" userId="f5af0a63-dfb9-4e85-9483-49b99f7b5ba4" providerId="ADAL" clId="{16643BF5-AF20-4C85-9AF9-07C29F282FCB}" dt="2026-06-02T11:20:20.198" v="60" actId="478"/>
            <ac:grpSpMkLst>
              <pc:docMk/>
              <pc:sldMasterMk cId="2541647148" sldId="2147483724"/>
              <pc:sldLayoutMk cId="2989411279" sldId="2147483750"/>
              <ac:grpSpMk id="2" creationId="{5DDD2A0F-50F1-3E97-8B18-3EA5B04C5E0E}"/>
            </ac:grpSpMkLst>
          </pc:grpChg>
        </pc:sldLayoutChg>
        <pc:sldLayoutChg chg="delSp modSp mod setBg">
          <pc:chgData name="Philippa Mulberry" userId="f5af0a63-dfb9-4e85-9483-49b99f7b5ba4" providerId="ADAL" clId="{16643BF5-AF20-4C85-9AF9-07C29F282FCB}" dt="2026-06-02T11:40:24.396" v="116"/>
          <pc:sldLayoutMkLst>
            <pc:docMk/>
            <pc:sldMasterMk cId="2541647148" sldId="2147483724"/>
            <pc:sldLayoutMk cId="651195177" sldId="2147483751"/>
          </pc:sldLayoutMkLst>
          <pc:spChg chg="mod">
            <ac:chgData name="Philippa Mulberry" userId="f5af0a63-dfb9-4e85-9483-49b99f7b5ba4" providerId="ADAL" clId="{16643BF5-AF20-4C85-9AF9-07C29F282FCB}" dt="2026-06-02T11:20:44.500" v="70" actId="207"/>
            <ac:spMkLst>
              <pc:docMk/>
              <pc:sldMasterMk cId="2541647148" sldId="2147483724"/>
              <pc:sldLayoutMk cId="651195177" sldId="2147483751"/>
              <ac:spMk id="2" creationId="{E0ABB1D3-8A76-D512-A549-E9D62F36A70B}"/>
            </ac:spMkLst>
          </pc:spChg>
          <pc:spChg chg="del">
            <ac:chgData name="Philippa Mulberry" userId="f5af0a63-dfb9-4e85-9483-49b99f7b5ba4" providerId="ADAL" clId="{16643BF5-AF20-4C85-9AF9-07C29F282FCB}" dt="2026-06-02T11:20:45.927" v="71" actId="478"/>
            <ac:spMkLst>
              <pc:docMk/>
              <pc:sldMasterMk cId="2541647148" sldId="2147483724"/>
              <pc:sldLayoutMk cId="651195177" sldId="2147483751"/>
              <ac:spMk id="3" creationId="{2466DB9E-7A66-0DCE-14C5-5269C6887027}"/>
            </ac:spMkLst>
          </pc:spChg>
        </pc:sldLayoutChg>
        <pc:sldLayoutChg chg="delSp mod setBg">
          <pc:chgData name="Philippa Mulberry" userId="f5af0a63-dfb9-4e85-9483-49b99f7b5ba4" providerId="ADAL" clId="{16643BF5-AF20-4C85-9AF9-07C29F282FCB}" dt="2026-06-02T11:40:24.396" v="116"/>
          <pc:sldLayoutMkLst>
            <pc:docMk/>
            <pc:sldMasterMk cId="2541647148" sldId="2147483724"/>
            <pc:sldLayoutMk cId="1188560327" sldId="2147483752"/>
          </pc:sldLayoutMkLst>
          <pc:spChg chg="del">
            <ac:chgData name="Philippa Mulberry" userId="f5af0a63-dfb9-4e85-9483-49b99f7b5ba4" providerId="ADAL" clId="{16643BF5-AF20-4C85-9AF9-07C29F282FCB}" dt="2026-06-02T11:19:24.360" v="39" actId="478"/>
            <ac:spMkLst>
              <pc:docMk/>
              <pc:sldMasterMk cId="2541647148" sldId="2147483724"/>
              <pc:sldLayoutMk cId="1188560327" sldId="2147483752"/>
              <ac:spMk id="12" creationId="{B1CC9449-69BE-AEF1-9E33-060495A481CE}"/>
            </ac:spMkLst>
          </pc:spChg>
          <pc:grpChg chg="del">
            <ac:chgData name="Philippa Mulberry" userId="f5af0a63-dfb9-4e85-9483-49b99f7b5ba4" providerId="ADAL" clId="{16643BF5-AF20-4C85-9AF9-07C29F282FCB}" dt="2026-06-02T11:19:25.294" v="40" actId="478"/>
            <ac:grpSpMkLst>
              <pc:docMk/>
              <pc:sldMasterMk cId="2541647148" sldId="2147483724"/>
              <pc:sldLayoutMk cId="1188560327" sldId="2147483752"/>
              <ac:grpSpMk id="2" creationId="{7D3C2AE1-A779-49DB-9F8E-1ABB7F6F73FD}"/>
            </ac:grpSpMkLst>
          </pc:grpChg>
        </pc:sldLayoutChg>
        <pc:sldLayoutChg chg="delSp mod setBg">
          <pc:chgData name="Philippa Mulberry" userId="f5af0a63-dfb9-4e85-9483-49b99f7b5ba4" providerId="ADAL" clId="{16643BF5-AF20-4C85-9AF9-07C29F282FCB}" dt="2026-06-02T11:40:24.396" v="116"/>
          <pc:sldLayoutMkLst>
            <pc:docMk/>
            <pc:sldMasterMk cId="2541647148" sldId="2147483724"/>
            <pc:sldLayoutMk cId="1019163778" sldId="2147483753"/>
          </pc:sldLayoutMkLst>
          <pc:spChg chg="del">
            <ac:chgData name="Philippa Mulberry" userId="f5af0a63-dfb9-4e85-9483-49b99f7b5ba4" providerId="ADAL" clId="{16643BF5-AF20-4C85-9AF9-07C29F282FCB}" dt="2026-06-02T11:19:27.302" v="41" actId="478"/>
            <ac:spMkLst>
              <pc:docMk/>
              <pc:sldMasterMk cId="2541647148" sldId="2147483724"/>
              <pc:sldLayoutMk cId="1019163778" sldId="2147483753"/>
              <ac:spMk id="12" creationId="{B1CC9449-69BE-AEF1-9E33-060495A481CE}"/>
            </ac:spMkLst>
          </pc:spChg>
          <pc:grpChg chg="del">
            <ac:chgData name="Philippa Mulberry" userId="f5af0a63-dfb9-4e85-9483-49b99f7b5ba4" providerId="ADAL" clId="{16643BF5-AF20-4C85-9AF9-07C29F282FCB}" dt="2026-06-02T11:19:28.364" v="42" actId="478"/>
            <ac:grpSpMkLst>
              <pc:docMk/>
              <pc:sldMasterMk cId="2541647148" sldId="2147483724"/>
              <pc:sldLayoutMk cId="1019163778" sldId="2147483753"/>
              <ac:grpSpMk id="2" creationId="{160CA482-7A8C-98FB-EB9A-C09392F9F6DF}"/>
            </ac:grpSpMkLst>
          </pc:grpChg>
        </pc:sldLayoutChg>
        <pc:sldLayoutChg chg="delSp mod setBg">
          <pc:chgData name="Philippa Mulberry" userId="f5af0a63-dfb9-4e85-9483-49b99f7b5ba4" providerId="ADAL" clId="{16643BF5-AF20-4C85-9AF9-07C29F282FCB}" dt="2026-06-02T11:40:24.396" v="116"/>
          <pc:sldLayoutMkLst>
            <pc:docMk/>
            <pc:sldMasterMk cId="2541647148" sldId="2147483724"/>
            <pc:sldLayoutMk cId="991522218" sldId="2147483754"/>
          </pc:sldLayoutMkLst>
          <pc:spChg chg="del">
            <ac:chgData name="Philippa Mulberry" userId="f5af0a63-dfb9-4e85-9483-49b99f7b5ba4" providerId="ADAL" clId="{16643BF5-AF20-4C85-9AF9-07C29F282FCB}" dt="2026-06-02T11:19:30.623" v="43" actId="478"/>
            <ac:spMkLst>
              <pc:docMk/>
              <pc:sldMasterMk cId="2541647148" sldId="2147483724"/>
              <pc:sldLayoutMk cId="991522218" sldId="2147483754"/>
              <ac:spMk id="12" creationId="{B1CC9449-69BE-AEF1-9E33-060495A481CE}"/>
            </ac:spMkLst>
          </pc:spChg>
          <pc:grpChg chg="del">
            <ac:chgData name="Philippa Mulberry" userId="f5af0a63-dfb9-4e85-9483-49b99f7b5ba4" providerId="ADAL" clId="{16643BF5-AF20-4C85-9AF9-07C29F282FCB}" dt="2026-06-02T11:19:31.536" v="44" actId="478"/>
            <ac:grpSpMkLst>
              <pc:docMk/>
              <pc:sldMasterMk cId="2541647148" sldId="2147483724"/>
              <pc:sldLayoutMk cId="991522218" sldId="2147483754"/>
              <ac:grpSpMk id="2" creationId="{6F337B24-E926-FA3E-ED0C-4946099039C0}"/>
            </ac:grpSpMkLst>
          </pc:grpChg>
        </pc:sldLayoutChg>
        <pc:sldLayoutChg chg="delSp mod setBg">
          <pc:chgData name="Philippa Mulberry" userId="f5af0a63-dfb9-4e85-9483-49b99f7b5ba4" providerId="ADAL" clId="{16643BF5-AF20-4C85-9AF9-07C29F282FCB}" dt="2026-06-02T11:40:24.396" v="116"/>
          <pc:sldLayoutMkLst>
            <pc:docMk/>
            <pc:sldMasterMk cId="2541647148" sldId="2147483724"/>
            <pc:sldLayoutMk cId="3634284792" sldId="2147483755"/>
          </pc:sldLayoutMkLst>
          <pc:grpChg chg="del">
            <ac:chgData name="Philippa Mulberry" userId="f5af0a63-dfb9-4e85-9483-49b99f7b5ba4" providerId="ADAL" clId="{16643BF5-AF20-4C85-9AF9-07C29F282FCB}" dt="2026-06-02T11:20:41.655" v="69" actId="478"/>
            <ac:grpSpMkLst>
              <pc:docMk/>
              <pc:sldMasterMk cId="2541647148" sldId="2147483724"/>
              <pc:sldLayoutMk cId="3634284792" sldId="2147483755"/>
              <ac:grpSpMk id="4" creationId="{A092B433-9A22-DF0F-3917-64AA89B39EB5}"/>
            </ac:grpSpMkLst>
          </pc:grpChg>
        </pc:sldLayoutChg>
        <pc:sldLayoutChg chg="delSp modSp mod setBg">
          <pc:chgData name="Philippa Mulberry" userId="f5af0a63-dfb9-4e85-9483-49b99f7b5ba4" providerId="ADAL" clId="{16643BF5-AF20-4C85-9AF9-07C29F282FCB}" dt="2026-06-02T11:40:24.396" v="116"/>
          <pc:sldLayoutMkLst>
            <pc:docMk/>
            <pc:sldMasterMk cId="2541647148" sldId="2147483724"/>
            <pc:sldLayoutMk cId="826840886" sldId="2147483756"/>
          </pc:sldLayoutMkLst>
          <pc:spChg chg="del">
            <ac:chgData name="Philippa Mulberry" userId="f5af0a63-dfb9-4e85-9483-49b99f7b5ba4" providerId="ADAL" clId="{16643BF5-AF20-4C85-9AF9-07C29F282FCB}" dt="2026-06-02T11:20:26.624" v="63" actId="478"/>
            <ac:spMkLst>
              <pc:docMk/>
              <pc:sldMasterMk cId="2541647148" sldId="2147483724"/>
              <pc:sldLayoutMk cId="826840886" sldId="2147483756"/>
              <ac:spMk id="2" creationId="{0AE14379-AF3A-DFB0-0AC7-E537582E9582}"/>
            </ac:spMkLst>
          </pc:spChg>
          <pc:spChg chg="mod">
            <ac:chgData name="Philippa Mulberry" userId="f5af0a63-dfb9-4e85-9483-49b99f7b5ba4" providerId="ADAL" clId="{16643BF5-AF20-4C85-9AF9-07C29F282FCB}" dt="2026-06-02T11:20:29.091" v="64" actId="207"/>
            <ac:spMkLst>
              <pc:docMk/>
              <pc:sldMasterMk cId="2541647148" sldId="2147483724"/>
              <pc:sldLayoutMk cId="826840886" sldId="2147483756"/>
              <ac:spMk id="7" creationId="{B8391FA9-616D-F8A0-5C0A-813ECA5B899D}"/>
            </ac:spMkLst>
          </pc:spChg>
          <pc:grpChg chg="del">
            <ac:chgData name="Philippa Mulberry" userId="f5af0a63-dfb9-4e85-9483-49b99f7b5ba4" providerId="ADAL" clId="{16643BF5-AF20-4C85-9AF9-07C29F282FCB}" dt="2026-06-02T11:20:25.287" v="62" actId="478"/>
            <ac:grpSpMkLst>
              <pc:docMk/>
              <pc:sldMasterMk cId="2541647148" sldId="2147483724"/>
              <pc:sldLayoutMk cId="826840886" sldId="2147483756"/>
              <ac:grpSpMk id="4" creationId="{76679FA9-662B-9C8C-E23D-210512E403ED}"/>
            </ac:grpSpMkLst>
          </pc:grpChg>
        </pc:sldLayoutChg>
        <pc:sldLayoutChg chg="delSp modSp mod setBg">
          <pc:chgData name="Philippa Mulberry" userId="f5af0a63-dfb9-4e85-9483-49b99f7b5ba4" providerId="ADAL" clId="{16643BF5-AF20-4C85-9AF9-07C29F282FCB}" dt="2026-06-02T11:40:24.396" v="116"/>
          <pc:sldLayoutMkLst>
            <pc:docMk/>
            <pc:sldMasterMk cId="2541647148" sldId="2147483724"/>
            <pc:sldLayoutMk cId="3667444340" sldId="2147483757"/>
          </pc:sldLayoutMkLst>
          <pc:spChg chg="del">
            <ac:chgData name="Philippa Mulberry" userId="f5af0a63-dfb9-4e85-9483-49b99f7b5ba4" providerId="ADAL" clId="{16643BF5-AF20-4C85-9AF9-07C29F282FCB}" dt="2026-06-02T11:19:33.593" v="45" actId="478"/>
            <ac:spMkLst>
              <pc:docMk/>
              <pc:sldMasterMk cId="2541647148" sldId="2147483724"/>
              <pc:sldLayoutMk cId="3667444340" sldId="2147483757"/>
              <ac:spMk id="12" creationId="{B1CC9449-69BE-AEF1-9E33-060495A481CE}"/>
            </ac:spMkLst>
          </pc:spChg>
          <pc:spChg chg="mod">
            <ac:chgData name="Philippa Mulberry" userId="f5af0a63-dfb9-4e85-9483-49b99f7b5ba4" providerId="ADAL" clId="{16643BF5-AF20-4C85-9AF9-07C29F282FCB}" dt="2026-06-02T11:19:39.372" v="47" actId="207"/>
            <ac:spMkLst>
              <pc:docMk/>
              <pc:sldMasterMk cId="2541647148" sldId="2147483724"/>
              <pc:sldLayoutMk cId="3667444340" sldId="2147483757"/>
              <ac:spMk id="16" creationId="{41172836-3009-20E3-DA40-6C3FEACBA65A}"/>
            </ac:spMkLst>
          </pc:spChg>
          <pc:spChg chg="mod">
            <ac:chgData name="Philippa Mulberry" userId="f5af0a63-dfb9-4e85-9483-49b99f7b5ba4" providerId="ADAL" clId="{16643BF5-AF20-4C85-9AF9-07C29F282FCB}" dt="2026-06-02T11:19:39.372" v="47" actId="207"/>
            <ac:spMkLst>
              <pc:docMk/>
              <pc:sldMasterMk cId="2541647148" sldId="2147483724"/>
              <pc:sldLayoutMk cId="3667444340" sldId="2147483757"/>
              <ac:spMk id="19" creationId="{CBA2B73B-3CA1-E02B-8954-5F3E2DAE7606}"/>
            </ac:spMkLst>
          </pc:spChg>
          <pc:spChg chg="mod">
            <ac:chgData name="Philippa Mulberry" userId="f5af0a63-dfb9-4e85-9483-49b99f7b5ba4" providerId="ADAL" clId="{16643BF5-AF20-4C85-9AF9-07C29F282FCB}" dt="2026-06-02T11:19:39.372" v="47" actId="207"/>
            <ac:spMkLst>
              <pc:docMk/>
              <pc:sldMasterMk cId="2541647148" sldId="2147483724"/>
              <pc:sldLayoutMk cId="3667444340" sldId="2147483757"/>
              <ac:spMk id="22" creationId="{04DF6A99-482C-45EE-B2CD-3DDD0FFB050A}"/>
            </ac:spMkLst>
          </pc:spChg>
          <pc:grpChg chg="del">
            <ac:chgData name="Philippa Mulberry" userId="f5af0a63-dfb9-4e85-9483-49b99f7b5ba4" providerId="ADAL" clId="{16643BF5-AF20-4C85-9AF9-07C29F282FCB}" dt="2026-06-02T11:19:34.287" v="46" actId="478"/>
            <ac:grpSpMkLst>
              <pc:docMk/>
              <pc:sldMasterMk cId="2541647148" sldId="2147483724"/>
              <pc:sldLayoutMk cId="3667444340" sldId="2147483757"/>
              <ac:grpSpMk id="2" creationId="{C3DC58F9-E558-8415-3E9C-742293D12E64}"/>
            </ac:grpSpMkLst>
          </pc:grpChg>
        </pc:sldLayoutChg>
        <pc:sldLayoutChg chg="delSp mod setBg">
          <pc:chgData name="Philippa Mulberry" userId="f5af0a63-dfb9-4e85-9483-49b99f7b5ba4" providerId="ADAL" clId="{16643BF5-AF20-4C85-9AF9-07C29F282FCB}" dt="2026-06-02T11:40:24.396" v="116"/>
          <pc:sldLayoutMkLst>
            <pc:docMk/>
            <pc:sldMasterMk cId="2541647148" sldId="2147483724"/>
            <pc:sldLayoutMk cId="749818383" sldId="2147483758"/>
          </pc:sldLayoutMkLst>
          <pc:spChg chg="del">
            <ac:chgData name="Philippa Mulberry" userId="f5af0a63-dfb9-4e85-9483-49b99f7b5ba4" providerId="ADAL" clId="{16643BF5-AF20-4C85-9AF9-07C29F282FCB}" dt="2026-06-02T11:19:56.870" v="51" actId="478"/>
            <ac:spMkLst>
              <pc:docMk/>
              <pc:sldMasterMk cId="2541647148" sldId="2147483724"/>
              <pc:sldLayoutMk cId="749818383" sldId="2147483758"/>
              <ac:spMk id="12" creationId="{B1CC9449-69BE-AEF1-9E33-060495A481CE}"/>
            </ac:spMkLst>
          </pc:spChg>
          <pc:grpChg chg="del">
            <ac:chgData name="Philippa Mulberry" userId="f5af0a63-dfb9-4e85-9483-49b99f7b5ba4" providerId="ADAL" clId="{16643BF5-AF20-4C85-9AF9-07C29F282FCB}" dt="2026-06-02T11:19:57.568" v="52" actId="478"/>
            <ac:grpSpMkLst>
              <pc:docMk/>
              <pc:sldMasterMk cId="2541647148" sldId="2147483724"/>
              <pc:sldLayoutMk cId="749818383" sldId="2147483758"/>
              <ac:grpSpMk id="2" creationId="{C2E64320-2FCC-E20C-683A-2920E90A981B}"/>
            </ac:grpSpMkLst>
          </pc:grpChg>
        </pc:sldLayoutChg>
        <pc:sldLayoutChg chg="delSp modSp mod setBg">
          <pc:chgData name="Philippa Mulberry" userId="f5af0a63-dfb9-4e85-9483-49b99f7b5ba4" providerId="ADAL" clId="{16643BF5-AF20-4C85-9AF9-07C29F282FCB}" dt="2026-06-02T11:40:24.396" v="116"/>
          <pc:sldLayoutMkLst>
            <pc:docMk/>
            <pc:sldMasterMk cId="2541647148" sldId="2147483724"/>
            <pc:sldLayoutMk cId="4287514717" sldId="2147483759"/>
          </pc:sldLayoutMkLst>
          <pc:spChg chg="mod">
            <ac:chgData name="Philippa Mulberry" userId="f5af0a63-dfb9-4e85-9483-49b99f7b5ba4" providerId="ADAL" clId="{16643BF5-AF20-4C85-9AF9-07C29F282FCB}" dt="2026-06-02T11:19:51.020" v="50" actId="207"/>
            <ac:spMkLst>
              <pc:docMk/>
              <pc:sldMasterMk cId="2541647148" sldId="2147483724"/>
              <pc:sldLayoutMk cId="4287514717" sldId="2147483759"/>
              <ac:spMk id="4" creationId="{9D71305A-9B66-093C-F802-B24414502F60}"/>
            </ac:spMkLst>
          </pc:spChg>
          <pc:spChg chg="mod">
            <ac:chgData name="Philippa Mulberry" userId="f5af0a63-dfb9-4e85-9483-49b99f7b5ba4" providerId="ADAL" clId="{16643BF5-AF20-4C85-9AF9-07C29F282FCB}" dt="2026-06-02T11:19:51.020" v="50" actId="207"/>
            <ac:spMkLst>
              <pc:docMk/>
              <pc:sldMasterMk cId="2541647148" sldId="2147483724"/>
              <pc:sldLayoutMk cId="4287514717" sldId="2147483759"/>
              <ac:spMk id="7" creationId="{C2D4EA0C-83BA-9CA9-A370-6444BBCD79AE}"/>
            </ac:spMkLst>
          </pc:spChg>
          <pc:spChg chg="mod">
            <ac:chgData name="Philippa Mulberry" userId="f5af0a63-dfb9-4e85-9483-49b99f7b5ba4" providerId="ADAL" clId="{16643BF5-AF20-4C85-9AF9-07C29F282FCB}" dt="2026-06-02T11:19:51.020" v="50" actId="207"/>
            <ac:spMkLst>
              <pc:docMk/>
              <pc:sldMasterMk cId="2541647148" sldId="2147483724"/>
              <pc:sldLayoutMk cId="4287514717" sldId="2147483759"/>
              <ac:spMk id="9" creationId="{5F1A546A-EE1B-66B3-31E0-1CC9C890D605}"/>
            </ac:spMkLst>
          </pc:spChg>
          <pc:spChg chg="del">
            <ac:chgData name="Philippa Mulberry" userId="f5af0a63-dfb9-4e85-9483-49b99f7b5ba4" providerId="ADAL" clId="{16643BF5-AF20-4C85-9AF9-07C29F282FCB}" dt="2026-06-02T11:19:43.285" v="48" actId="478"/>
            <ac:spMkLst>
              <pc:docMk/>
              <pc:sldMasterMk cId="2541647148" sldId="2147483724"/>
              <pc:sldLayoutMk cId="4287514717" sldId="2147483759"/>
              <ac:spMk id="12" creationId="{B1CC9449-69BE-AEF1-9E33-060495A481CE}"/>
            </ac:spMkLst>
          </pc:spChg>
          <pc:spChg chg="mod">
            <ac:chgData name="Philippa Mulberry" userId="f5af0a63-dfb9-4e85-9483-49b99f7b5ba4" providerId="ADAL" clId="{16643BF5-AF20-4C85-9AF9-07C29F282FCB}" dt="2026-06-02T11:19:51.020" v="50" actId="207"/>
            <ac:spMkLst>
              <pc:docMk/>
              <pc:sldMasterMk cId="2541647148" sldId="2147483724"/>
              <pc:sldLayoutMk cId="4287514717" sldId="2147483759"/>
              <ac:spMk id="16" creationId="{41172836-3009-20E3-DA40-6C3FEACBA65A}"/>
            </ac:spMkLst>
          </pc:spChg>
          <pc:spChg chg="mod">
            <ac:chgData name="Philippa Mulberry" userId="f5af0a63-dfb9-4e85-9483-49b99f7b5ba4" providerId="ADAL" clId="{16643BF5-AF20-4C85-9AF9-07C29F282FCB}" dt="2026-06-02T11:19:51.020" v="50" actId="207"/>
            <ac:spMkLst>
              <pc:docMk/>
              <pc:sldMasterMk cId="2541647148" sldId="2147483724"/>
              <pc:sldLayoutMk cId="4287514717" sldId="2147483759"/>
              <ac:spMk id="19" creationId="{CBA2B73B-3CA1-E02B-8954-5F3E2DAE7606}"/>
            </ac:spMkLst>
          </pc:spChg>
          <pc:spChg chg="mod">
            <ac:chgData name="Philippa Mulberry" userId="f5af0a63-dfb9-4e85-9483-49b99f7b5ba4" providerId="ADAL" clId="{16643BF5-AF20-4C85-9AF9-07C29F282FCB}" dt="2026-06-02T11:19:51.020" v="50" actId="207"/>
            <ac:spMkLst>
              <pc:docMk/>
              <pc:sldMasterMk cId="2541647148" sldId="2147483724"/>
              <pc:sldLayoutMk cId="4287514717" sldId="2147483759"/>
              <ac:spMk id="22" creationId="{04DF6A99-482C-45EE-B2CD-3DDD0FFB050A}"/>
            </ac:spMkLst>
          </pc:spChg>
          <pc:grpChg chg="del">
            <ac:chgData name="Philippa Mulberry" userId="f5af0a63-dfb9-4e85-9483-49b99f7b5ba4" providerId="ADAL" clId="{16643BF5-AF20-4C85-9AF9-07C29F282FCB}" dt="2026-06-02T11:19:43.924" v="49" actId="478"/>
            <ac:grpSpMkLst>
              <pc:docMk/>
              <pc:sldMasterMk cId="2541647148" sldId="2147483724"/>
              <pc:sldLayoutMk cId="4287514717" sldId="2147483759"/>
              <ac:grpSpMk id="2" creationId="{DF9C4207-D5E9-7AEB-1C7A-71D09E21D638}"/>
            </ac:grpSpMkLst>
          </pc:grpChg>
        </pc:sldLayoutChg>
        <pc:sldLayoutChg chg="delSp mod setBg">
          <pc:chgData name="Philippa Mulberry" userId="f5af0a63-dfb9-4e85-9483-49b99f7b5ba4" providerId="ADAL" clId="{16643BF5-AF20-4C85-9AF9-07C29F282FCB}" dt="2026-06-02T11:40:24.396" v="116"/>
          <pc:sldLayoutMkLst>
            <pc:docMk/>
            <pc:sldMasterMk cId="2541647148" sldId="2147483724"/>
            <pc:sldLayoutMk cId="616708675" sldId="2147483760"/>
          </pc:sldLayoutMkLst>
          <pc:spChg chg="del">
            <ac:chgData name="Philippa Mulberry" userId="f5af0a63-dfb9-4e85-9483-49b99f7b5ba4" providerId="ADAL" clId="{16643BF5-AF20-4C85-9AF9-07C29F282FCB}" dt="2026-06-02T11:19:59.679" v="53" actId="478"/>
            <ac:spMkLst>
              <pc:docMk/>
              <pc:sldMasterMk cId="2541647148" sldId="2147483724"/>
              <pc:sldLayoutMk cId="616708675" sldId="2147483760"/>
              <ac:spMk id="12" creationId="{B1CC9449-69BE-AEF1-9E33-060495A481CE}"/>
            </ac:spMkLst>
          </pc:spChg>
          <pc:grpChg chg="del">
            <ac:chgData name="Philippa Mulberry" userId="f5af0a63-dfb9-4e85-9483-49b99f7b5ba4" providerId="ADAL" clId="{16643BF5-AF20-4C85-9AF9-07C29F282FCB}" dt="2026-06-02T11:20:00.853" v="54" actId="478"/>
            <ac:grpSpMkLst>
              <pc:docMk/>
              <pc:sldMasterMk cId="2541647148" sldId="2147483724"/>
              <pc:sldLayoutMk cId="616708675" sldId="2147483760"/>
              <ac:grpSpMk id="2" creationId="{BA83C7DA-CE5E-B200-DDCD-1FA521344FEE}"/>
            </ac:grpSpMkLst>
          </pc:grpChg>
        </pc:sldLayoutChg>
        <pc:sldLayoutChg chg="delSp mod setBg">
          <pc:chgData name="Philippa Mulberry" userId="f5af0a63-dfb9-4e85-9483-49b99f7b5ba4" providerId="ADAL" clId="{16643BF5-AF20-4C85-9AF9-07C29F282FCB}" dt="2026-06-02T11:40:24.396" v="116"/>
          <pc:sldLayoutMkLst>
            <pc:docMk/>
            <pc:sldMasterMk cId="2541647148" sldId="2147483724"/>
            <pc:sldLayoutMk cId="1720200895" sldId="2147483761"/>
          </pc:sldLayoutMkLst>
          <pc:grpChg chg="del">
            <ac:chgData name="Philippa Mulberry" userId="f5af0a63-dfb9-4e85-9483-49b99f7b5ba4" providerId="ADAL" clId="{16643BF5-AF20-4C85-9AF9-07C29F282FCB}" dt="2026-06-02T11:20:22.176" v="61" actId="478"/>
            <ac:grpSpMkLst>
              <pc:docMk/>
              <pc:sldMasterMk cId="2541647148" sldId="2147483724"/>
              <pc:sldLayoutMk cId="1720200895" sldId="2147483761"/>
              <ac:grpSpMk id="2" creationId="{E24C4D2C-75D2-0065-390D-EEAB4636D47F}"/>
            </ac:grpSpMkLst>
          </pc:grpChg>
        </pc:sldLayoutChg>
        <pc:sldLayoutChg chg="setBg">
          <pc:chgData name="Philippa Mulberry" userId="f5af0a63-dfb9-4e85-9483-49b99f7b5ba4" providerId="ADAL" clId="{16643BF5-AF20-4C85-9AF9-07C29F282FCB}" dt="2026-06-02T11:40:24.396" v="116"/>
          <pc:sldLayoutMkLst>
            <pc:docMk/>
            <pc:sldMasterMk cId="2541647148" sldId="2147483724"/>
            <pc:sldLayoutMk cId="3623659259" sldId="2147483762"/>
          </pc:sldLayoutMkLst>
        </pc:sldLayoutChg>
        <pc:sldLayoutChg chg="delSp modSp mod setBg">
          <pc:chgData name="Philippa Mulberry" userId="f5af0a63-dfb9-4e85-9483-49b99f7b5ba4" providerId="ADAL" clId="{16643BF5-AF20-4C85-9AF9-07C29F282FCB}" dt="2026-06-02T11:40:24.396" v="116"/>
          <pc:sldLayoutMkLst>
            <pc:docMk/>
            <pc:sldMasterMk cId="2541647148" sldId="2147483724"/>
            <pc:sldLayoutMk cId="2594994111" sldId="2147483763"/>
          </pc:sldLayoutMkLst>
          <pc:spChg chg="del">
            <ac:chgData name="Philippa Mulberry" userId="f5af0a63-dfb9-4e85-9483-49b99f7b5ba4" providerId="ADAL" clId="{16643BF5-AF20-4C85-9AF9-07C29F282FCB}" dt="2026-06-02T11:20:31.493" v="65" actId="478"/>
            <ac:spMkLst>
              <pc:docMk/>
              <pc:sldMasterMk cId="2541647148" sldId="2147483724"/>
              <pc:sldLayoutMk cId="2594994111" sldId="2147483763"/>
              <ac:spMk id="2" creationId="{0AE14379-AF3A-DFB0-0AC7-E537582E9582}"/>
            </ac:spMkLst>
          </pc:spChg>
          <pc:spChg chg="mod">
            <ac:chgData name="Philippa Mulberry" userId="f5af0a63-dfb9-4e85-9483-49b99f7b5ba4" providerId="ADAL" clId="{16643BF5-AF20-4C85-9AF9-07C29F282FCB}" dt="2026-06-02T11:20:35.633" v="67" actId="207"/>
            <ac:spMkLst>
              <pc:docMk/>
              <pc:sldMasterMk cId="2541647148" sldId="2147483724"/>
              <pc:sldLayoutMk cId="2594994111" sldId="2147483763"/>
              <ac:spMk id="4" creationId="{B37BEFEE-EDAC-D8BE-AA05-7F5BADDA209F}"/>
            </ac:spMkLst>
          </pc:spChg>
          <pc:spChg chg="mod">
            <ac:chgData name="Philippa Mulberry" userId="f5af0a63-dfb9-4e85-9483-49b99f7b5ba4" providerId="ADAL" clId="{16643BF5-AF20-4C85-9AF9-07C29F282FCB}" dt="2026-06-02T11:20:38.134" v="68" actId="207"/>
            <ac:spMkLst>
              <pc:docMk/>
              <pc:sldMasterMk cId="2541647148" sldId="2147483724"/>
              <pc:sldLayoutMk cId="2594994111" sldId="2147483763"/>
              <ac:spMk id="5" creationId="{40503100-E31F-A287-D16C-678D26022CF6}"/>
            </ac:spMkLst>
          </pc:spChg>
          <pc:grpChg chg="del">
            <ac:chgData name="Philippa Mulberry" userId="f5af0a63-dfb9-4e85-9483-49b99f7b5ba4" providerId="ADAL" clId="{16643BF5-AF20-4C85-9AF9-07C29F282FCB}" dt="2026-06-02T11:20:32.453" v="66" actId="478"/>
            <ac:grpSpMkLst>
              <pc:docMk/>
              <pc:sldMasterMk cId="2541647148" sldId="2147483724"/>
              <pc:sldLayoutMk cId="2594994111" sldId="2147483763"/>
              <ac:grpSpMk id="6" creationId="{C746FF32-5FCA-03C0-98C9-3FB20D5BDB01}"/>
            </ac:grpSpMkLst>
          </pc:grpChg>
        </pc:sldLayoutChg>
        <pc:sldLayoutChg chg="delSp modSp mod setBg">
          <pc:chgData name="Philippa Mulberry" userId="f5af0a63-dfb9-4e85-9483-49b99f7b5ba4" providerId="ADAL" clId="{16643BF5-AF20-4C85-9AF9-07C29F282FCB}" dt="2026-06-02T11:40:24.396" v="116"/>
          <pc:sldLayoutMkLst>
            <pc:docMk/>
            <pc:sldMasterMk cId="2541647148" sldId="2147483724"/>
            <pc:sldLayoutMk cId="276399796" sldId="2147483764"/>
          </pc:sldLayoutMkLst>
          <pc:spChg chg="mod">
            <ac:chgData name="Philippa Mulberry" userId="f5af0a63-dfb9-4e85-9483-49b99f7b5ba4" providerId="ADAL" clId="{16643BF5-AF20-4C85-9AF9-07C29F282FCB}" dt="2026-06-02T11:20:52.922" v="73" actId="207"/>
            <ac:spMkLst>
              <pc:docMk/>
              <pc:sldMasterMk cId="2541647148" sldId="2147483724"/>
              <pc:sldLayoutMk cId="276399796" sldId="2147483764"/>
              <ac:spMk id="2" creationId="{E0ABB1D3-8A76-D512-A549-E9D62F36A70B}"/>
            </ac:spMkLst>
          </pc:spChg>
          <pc:spChg chg="del">
            <ac:chgData name="Philippa Mulberry" userId="f5af0a63-dfb9-4e85-9483-49b99f7b5ba4" providerId="ADAL" clId="{16643BF5-AF20-4C85-9AF9-07C29F282FCB}" dt="2026-06-02T11:20:50.511" v="72" actId="478"/>
            <ac:spMkLst>
              <pc:docMk/>
              <pc:sldMasterMk cId="2541647148" sldId="2147483724"/>
              <pc:sldLayoutMk cId="276399796" sldId="2147483764"/>
              <ac:spMk id="3" creationId="{2466DB9E-7A66-0DCE-14C5-5269C6887027}"/>
            </ac:spMkLst>
          </pc:spChg>
        </pc:sldLayoutChg>
        <pc:sldLayoutChg chg="setBg">
          <pc:chgData name="Philippa Mulberry" userId="f5af0a63-dfb9-4e85-9483-49b99f7b5ba4" providerId="ADAL" clId="{16643BF5-AF20-4C85-9AF9-07C29F282FCB}" dt="2026-06-02T11:40:24.396" v="116"/>
          <pc:sldLayoutMkLst>
            <pc:docMk/>
            <pc:sldMasterMk cId="2541647148" sldId="2147483724"/>
            <pc:sldLayoutMk cId="2658700058" sldId="2147483765"/>
          </pc:sldLayoutMkLst>
        </pc:sldLayoutChg>
        <pc:sldLayoutChg chg="delSp mod setBg">
          <pc:chgData name="Philippa Mulberry" userId="f5af0a63-dfb9-4e85-9483-49b99f7b5ba4" providerId="ADAL" clId="{16643BF5-AF20-4C85-9AF9-07C29F282FCB}" dt="2026-06-02T11:40:24.396" v="116"/>
          <pc:sldLayoutMkLst>
            <pc:docMk/>
            <pc:sldMasterMk cId="2541647148" sldId="2147483724"/>
            <pc:sldLayoutMk cId="3127261465" sldId="2147483784"/>
          </pc:sldLayoutMkLst>
          <pc:picChg chg="del">
            <ac:chgData name="Philippa Mulberry" userId="f5af0a63-dfb9-4e85-9483-49b99f7b5ba4" providerId="ADAL" clId="{16643BF5-AF20-4C85-9AF9-07C29F282FCB}" dt="2026-06-02T11:21:14.421" v="81" actId="478"/>
            <ac:picMkLst>
              <pc:docMk/>
              <pc:sldMasterMk cId="2541647148" sldId="2147483724"/>
              <pc:sldLayoutMk cId="3127261465" sldId="2147483784"/>
              <ac:picMk id="2" creationId="{AA5F2E10-3E2D-30B1-593B-5EE9CDA0B824}"/>
            </ac:picMkLst>
          </pc:picChg>
          <pc:picChg chg="del">
            <ac:chgData name="Philippa Mulberry" userId="f5af0a63-dfb9-4e85-9483-49b99f7b5ba4" providerId="ADAL" clId="{16643BF5-AF20-4C85-9AF9-07C29F282FCB}" dt="2026-06-02T11:21:13.597" v="80" actId="478"/>
            <ac:picMkLst>
              <pc:docMk/>
              <pc:sldMasterMk cId="2541647148" sldId="2147483724"/>
              <pc:sldLayoutMk cId="3127261465" sldId="2147483784"/>
              <ac:picMk id="3" creationId="{1B44F1DB-3AC3-F86D-C5CD-531D376E74F9}"/>
            </ac:picMkLst>
          </pc:picChg>
        </pc:sldLayoutChg>
        <pc:sldLayoutChg chg="delSp mod setBg">
          <pc:chgData name="Philippa Mulberry" userId="f5af0a63-dfb9-4e85-9483-49b99f7b5ba4" providerId="ADAL" clId="{16643BF5-AF20-4C85-9AF9-07C29F282FCB}" dt="2026-06-02T11:40:24.396" v="116"/>
          <pc:sldLayoutMkLst>
            <pc:docMk/>
            <pc:sldMasterMk cId="2541647148" sldId="2147483724"/>
            <pc:sldLayoutMk cId="3506106778" sldId="2147483785"/>
          </pc:sldLayoutMkLst>
          <pc:spChg chg="del">
            <ac:chgData name="Philippa Mulberry" userId="f5af0a63-dfb9-4e85-9483-49b99f7b5ba4" providerId="ADAL" clId="{16643BF5-AF20-4C85-9AF9-07C29F282FCB}" dt="2026-06-02T11:21:12.167" v="79" actId="478"/>
            <ac:spMkLst>
              <pc:docMk/>
              <pc:sldMasterMk cId="2541647148" sldId="2147483724"/>
              <pc:sldLayoutMk cId="3506106778" sldId="2147483785"/>
              <ac:spMk id="10" creationId="{B2D4FCCA-585D-5BB7-D0DD-E31F43EC6D18}"/>
            </ac:spMkLst>
          </pc:spChg>
        </pc:sldLayoutChg>
        <pc:sldLayoutChg chg="delSp mod setBg">
          <pc:chgData name="Philippa Mulberry" userId="f5af0a63-dfb9-4e85-9483-49b99f7b5ba4" providerId="ADAL" clId="{16643BF5-AF20-4C85-9AF9-07C29F282FCB}" dt="2026-06-02T11:40:24.396" v="116"/>
          <pc:sldLayoutMkLst>
            <pc:docMk/>
            <pc:sldMasterMk cId="2541647148" sldId="2147483724"/>
            <pc:sldLayoutMk cId="3486021545" sldId="2147483786"/>
          </pc:sldLayoutMkLst>
          <pc:spChg chg="del">
            <ac:chgData name="Philippa Mulberry" userId="f5af0a63-dfb9-4e85-9483-49b99f7b5ba4" providerId="ADAL" clId="{16643BF5-AF20-4C85-9AF9-07C29F282FCB}" dt="2026-06-02T11:21:17.945" v="82" actId="478"/>
            <ac:spMkLst>
              <pc:docMk/>
              <pc:sldMasterMk cId="2541647148" sldId="2147483724"/>
              <pc:sldLayoutMk cId="3486021545" sldId="2147483786"/>
              <ac:spMk id="12" creationId="{B1CC9449-69BE-AEF1-9E33-060495A481CE}"/>
            </ac:spMkLst>
          </pc:spChg>
        </pc:sldLayoutChg>
        <pc:sldLayoutChg chg="delSp mod setBg">
          <pc:chgData name="Philippa Mulberry" userId="f5af0a63-dfb9-4e85-9483-49b99f7b5ba4" providerId="ADAL" clId="{16643BF5-AF20-4C85-9AF9-07C29F282FCB}" dt="2026-06-02T11:40:24.396" v="116"/>
          <pc:sldLayoutMkLst>
            <pc:docMk/>
            <pc:sldMasterMk cId="2541647148" sldId="2147483724"/>
            <pc:sldLayoutMk cId="3301720331" sldId="2147483787"/>
          </pc:sldLayoutMkLst>
          <pc:spChg chg="del">
            <ac:chgData name="Philippa Mulberry" userId="f5af0a63-dfb9-4e85-9483-49b99f7b5ba4" providerId="ADAL" clId="{16643BF5-AF20-4C85-9AF9-07C29F282FCB}" dt="2026-06-02T11:21:21.088" v="83" actId="478"/>
            <ac:spMkLst>
              <pc:docMk/>
              <pc:sldMasterMk cId="2541647148" sldId="2147483724"/>
              <pc:sldLayoutMk cId="3301720331" sldId="2147483787"/>
              <ac:spMk id="12" creationId="{B1CC9449-69BE-AEF1-9E33-060495A481CE}"/>
            </ac:spMkLst>
          </pc:spChg>
        </pc:sldLayoutChg>
        <pc:sldLayoutChg chg="delSp modSp mod setBg">
          <pc:chgData name="Philippa Mulberry" userId="f5af0a63-dfb9-4e85-9483-49b99f7b5ba4" providerId="ADAL" clId="{16643BF5-AF20-4C85-9AF9-07C29F282FCB}" dt="2026-06-02T11:40:24.396" v="116"/>
          <pc:sldLayoutMkLst>
            <pc:docMk/>
            <pc:sldMasterMk cId="2541647148" sldId="2147483724"/>
            <pc:sldLayoutMk cId="3198845785" sldId="2147483788"/>
          </pc:sldLayoutMkLst>
          <pc:spChg chg="del mod">
            <ac:chgData name="Philippa Mulberry" userId="f5af0a63-dfb9-4e85-9483-49b99f7b5ba4" providerId="ADAL" clId="{16643BF5-AF20-4C85-9AF9-07C29F282FCB}" dt="2026-06-02T11:21:23.541" v="85" actId="478"/>
            <ac:spMkLst>
              <pc:docMk/>
              <pc:sldMasterMk cId="2541647148" sldId="2147483724"/>
              <pc:sldLayoutMk cId="3198845785" sldId="2147483788"/>
              <ac:spMk id="12" creationId="{B1CC9449-69BE-AEF1-9E33-060495A481CE}"/>
            </ac:spMkLst>
          </pc:spChg>
        </pc:sldLayoutChg>
        <pc:sldLayoutChg chg="delSp mod setBg">
          <pc:chgData name="Philippa Mulberry" userId="f5af0a63-dfb9-4e85-9483-49b99f7b5ba4" providerId="ADAL" clId="{16643BF5-AF20-4C85-9AF9-07C29F282FCB}" dt="2026-06-02T11:40:24.396" v="116"/>
          <pc:sldLayoutMkLst>
            <pc:docMk/>
            <pc:sldMasterMk cId="2541647148" sldId="2147483724"/>
            <pc:sldLayoutMk cId="4035004843" sldId="2147483789"/>
          </pc:sldLayoutMkLst>
          <pc:spChg chg="del">
            <ac:chgData name="Philippa Mulberry" userId="f5af0a63-dfb9-4e85-9483-49b99f7b5ba4" providerId="ADAL" clId="{16643BF5-AF20-4C85-9AF9-07C29F282FCB}" dt="2026-06-02T11:21:26.572" v="86" actId="478"/>
            <ac:spMkLst>
              <pc:docMk/>
              <pc:sldMasterMk cId="2541647148" sldId="2147483724"/>
              <pc:sldLayoutMk cId="4035004843" sldId="2147483789"/>
              <ac:spMk id="12" creationId="{B1CC9449-69BE-AEF1-9E33-060495A481CE}"/>
            </ac:spMkLst>
          </pc:spChg>
        </pc:sldLayoutChg>
        <pc:sldLayoutChg chg="delSp mod setBg">
          <pc:chgData name="Philippa Mulberry" userId="f5af0a63-dfb9-4e85-9483-49b99f7b5ba4" providerId="ADAL" clId="{16643BF5-AF20-4C85-9AF9-07C29F282FCB}" dt="2026-06-02T11:40:24.396" v="116"/>
          <pc:sldLayoutMkLst>
            <pc:docMk/>
            <pc:sldMasterMk cId="2541647148" sldId="2147483724"/>
            <pc:sldLayoutMk cId="4213890803" sldId="2147483790"/>
          </pc:sldLayoutMkLst>
          <pc:spChg chg="del">
            <ac:chgData name="Philippa Mulberry" userId="f5af0a63-dfb9-4e85-9483-49b99f7b5ba4" providerId="ADAL" clId="{16643BF5-AF20-4C85-9AF9-07C29F282FCB}" dt="2026-06-02T11:21:29.755" v="87" actId="478"/>
            <ac:spMkLst>
              <pc:docMk/>
              <pc:sldMasterMk cId="2541647148" sldId="2147483724"/>
              <pc:sldLayoutMk cId="4213890803" sldId="2147483790"/>
              <ac:spMk id="12" creationId="{B1CC9449-69BE-AEF1-9E33-060495A481CE}"/>
            </ac:spMkLst>
          </pc:spChg>
        </pc:sldLayoutChg>
        <pc:sldLayoutChg chg="delSp modSp mod setBg">
          <pc:chgData name="Philippa Mulberry" userId="f5af0a63-dfb9-4e85-9483-49b99f7b5ba4" providerId="ADAL" clId="{16643BF5-AF20-4C85-9AF9-07C29F282FCB}" dt="2026-06-02T11:40:24.396" v="116"/>
          <pc:sldLayoutMkLst>
            <pc:docMk/>
            <pc:sldMasterMk cId="2541647148" sldId="2147483724"/>
            <pc:sldLayoutMk cId="71354540" sldId="2147483791"/>
          </pc:sldLayoutMkLst>
          <pc:spChg chg="del">
            <ac:chgData name="Philippa Mulberry" userId="f5af0a63-dfb9-4e85-9483-49b99f7b5ba4" providerId="ADAL" clId="{16643BF5-AF20-4C85-9AF9-07C29F282FCB}" dt="2026-06-02T11:21:44.839" v="90" actId="478"/>
            <ac:spMkLst>
              <pc:docMk/>
              <pc:sldMasterMk cId="2541647148" sldId="2147483724"/>
              <pc:sldLayoutMk cId="71354540" sldId="2147483791"/>
              <ac:spMk id="12" creationId="{B1CC9449-69BE-AEF1-9E33-060495A481CE}"/>
            </ac:spMkLst>
          </pc:spChg>
          <pc:spChg chg="mod">
            <ac:chgData name="Philippa Mulberry" userId="f5af0a63-dfb9-4e85-9483-49b99f7b5ba4" providerId="ADAL" clId="{16643BF5-AF20-4C85-9AF9-07C29F282FCB}" dt="2026-06-02T11:21:48.909" v="91" actId="207"/>
            <ac:spMkLst>
              <pc:docMk/>
              <pc:sldMasterMk cId="2541647148" sldId="2147483724"/>
              <pc:sldLayoutMk cId="71354540" sldId="2147483791"/>
              <ac:spMk id="16" creationId="{41172836-3009-20E3-DA40-6C3FEACBA65A}"/>
            </ac:spMkLst>
          </pc:spChg>
          <pc:spChg chg="mod">
            <ac:chgData name="Philippa Mulberry" userId="f5af0a63-dfb9-4e85-9483-49b99f7b5ba4" providerId="ADAL" clId="{16643BF5-AF20-4C85-9AF9-07C29F282FCB}" dt="2026-06-02T11:21:48.909" v="91" actId="207"/>
            <ac:spMkLst>
              <pc:docMk/>
              <pc:sldMasterMk cId="2541647148" sldId="2147483724"/>
              <pc:sldLayoutMk cId="71354540" sldId="2147483791"/>
              <ac:spMk id="19" creationId="{CBA2B73B-3CA1-E02B-8954-5F3E2DAE7606}"/>
            </ac:spMkLst>
          </pc:spChg>
          <pc:spChg chg="mod">
            <ac:chgData name="Philippa Mulberry" userId="f5af0a63-dfb9-4e85-9483-49b99f7b5ba4" providerId="ADAL" clId="{16643BF5-AF20-4C85-9AF9-07C29F282FCB}" dt="2026-06-02T11:21:48.909" v="91" actId="207"/>
            <ac:spMkLst>
              <pc:docMk/>
              <pc:sldMasterMk cId="2541647148" sldId="2147483724"/>
              <pc:sldLayoutMk cId="71354540" sldId="2147483791"/>
              <ac:spMk id="22" creationId="{04DF6A99-482C-45EE-B2CD-3DDD0FFB050A}"/>
            </ac:spMkLst>
          </pc:spChg>
        </pc:sldLayoutChg>
        <pc:sldLayoutChg chg="delSp modSp mod setBg">
          <pc:chgData name="Philippa Mulberry" userId="f5af0a63-dfb9-4e85-9483-49b99f7b5ba4" providerId="ADAL" clId="{16643BF5-AF20-4C85-9AF9-07C29F282FCB}" dt="2026-06-02T11:40:24.396" v="116"/>
          <pc:sldLayoutMkLst>
            <pc:docMk/>
            <pc:sldMasterMk cId="2541647148" sldId="2147483724"/>
            <pc:sldLayoutMk cId="160270105" sldId="2147483792"/>
          </pc:sldLayoutMkLst>
          <pc:spChg chg="mod">
            <ac:chgData name="Philippa Mulberry" userId="f5af0a63-dfb9-4e85-9483-49b99f7b5ba4" providerId="ADAL" clId="{16643BF5-AF20-4C85-9AF9-07C29F282FCB}" dt="2026-06-02T11:21:41.977" v="89" actId="207"/>
            <ac:spMkLst>
              <pc:docMk/>
              <pc:sldMasterMk cId="2541647148" sldId="2147483724"/>
              <pc:sldLayoutMk cId="160270105" sldId="2147483792"/>
              <ac:spMk id="4" creationId="{9D71305A-9B66-093C-F802-B24414502F60}"/>
            </ac:spMkLst>
          </pc:spChg>
          <pc:spChg chg="mod">
            <ac:chgData name="Philippa Mulberry" userId="f5af0a63-dfb9-4e85-9483-49b99f7b5ba4" providerId="ADAL" clId="{16643BF5-AF20-4C85-9AF9-07C29F282FCB}" dt="2026-06-02T11:21:41.977" v="89" actId="207"/>
            <ac:spMkLst>
              <pc:docMk/>
              <pc:sldMasterMk cId="2541647148" sldId="2147483724"/>
              <pc:sldLayoutMk cId="160270105" sldId="2147483792"/>
              <ac:spMk id="7" creationId="{C2D4EA0C-83BA-9CA9-A370-6444BBCD79AE}"/>
            </ac:spMkLst>
          </pc:spChg>
          <pc:spChg chg="mod">
            <ac:chgData name="Philippa Mulberry" userId="f5af0a63-dfb9-4e85-9483-49b99f7b5ba4" providerId="ADAL" clId="{16643BF5-AF20-4C85-9AF9-07C29F282FCB}" dt="2026-06-02T11:21:41.977" v="89" actId="207"/>
            <ac:spMkLst>
              <pc:docMk/>
              <pc:sldMasterMk cId="2541647148" sldId="2147483724"/>
              <pc:sldLayoutMk cId="160270105" sldId="2147483792"/>
              <ac:spMk id="9" creationId="{5F1A546A-EE1B-66B3-31E0-1CC9C890D605}"/>
            </ac:spMkLst>
          </pc:spChg>
          <pc:spChg chg="del">
            <ac:chgData name="Philippa Mulberry" userId="f5af0a63-dfb9-4e85-9483-49b99f7b5ba4" providerId="ADAL" clId="{16643BF5-AF20-4C85-9AF9-07C29F282FCB}" dt="2026-06-02T11:21:31.670" v="88" actId="478"/>
            <ac:spMkLst>
              <pc:docMk/>
              <pc:sldMasterMk cId="2541647148" sldId="2147483724"/>
              <pc:sldLayoutMk cId="160270105" sldId="2147483792"/>
              <ac:spMk id="12" creationId="{B1CC9449-69BE-AEF1-9E33-060495A481CE}"/>
            </ac:spMkLst>
          </pc:spChg>
          <pc:spChg chg="mod">
            <ac:chgData name="Philippa Mulberry" userId="f5af0a63-dfb9-4e85-9483-49b99f7b5ba4" providerId="ADAL" clId="{16643BF5-AF20-4C85-9AF9-07C29F282FCB}" dt="2026-06-02T11:21:41.977" v="89" actId="207"/>
            <ac:spMkLst>
              <pc:docMk/>
              <pc:sldMasterMk cId="2541647148" sldId="2147483724"/>
              <pc:sldLayoutMk cId="160270105" sldId="2147483792"/>
              <ac:spMk id="16" creationId="{41172836-3009-20E3-DA40-6C3FEACBA65A}"/>
            </ac:spMkLst>
          </pc:spChg>
          <pc:spChg chg="mod">
            <ac:chgData name="Philippa Mulberry" userId="f5af0a63-dfb9-4e85-9483-49b99f7b5ba4" providerId="ADAL" clId="{16643BF5-AF20-4C85-9AF9-07C29F282FCB}" dt="2026-06-02T11:21:41.977" v="89" actId="207"/>
            <ac:spMkLst>
              <pc:docMk/>
              <pc:sldMasterMk cId="2541647148" sldId="2147483724"/>
              <pc:sldLayoutMk cId="160270105" sldId="2147483792"/>
              <ac:spMk id="19" creationId="{CBA2B73B-3CA1-E02B-8954-5F3E2DAE7606}"/>
            </ac:spMkLst>
          </pc:spChg>
          <pc:spChg chg="mod">
            <ac:chgData name="Philippa Mulberry" userId="f5af0a63-dfb9-4e85-9483-49b99f7b5ba4" providerId="ADAL" clId="{16643BF5-AF20-4C85-9AF9-07C29F282FCB}" dt="2026-06-02T11:21:41.977" v="89" actId="207"/>
            <ac:spMkLst>
              <pc:docMk/>
              <pc:sldMasterMk cId="2541647148" sldId="2147483724"/>
              <pc:sldLayoutMk cId="160270105" sldId="2147483792"/>
              <ac:spMk id="22" creationId="{04DF6A99-482C-45EE-B2CD-3DDD0FFB050A}"/>
            </ac:spMkLst>
          </pc:spChg>
        </pc:sldLayoutChg>
        <pc:sldLayoutChg chg="delSp mod setBg">
          <pc:chgData name="Philippa Mulberry" userId="f5af0a63-dfb9-4e85-9483-49b99f7b5ba4" providerId="ADAL" clId="{16643BF5-AF20-4C85-9AF9-07C29F282FCB}" dt="2026-06-02T11:40:24.396" v="116"/>
          <pc:sldLayoutMkLst>
            <pc:docMk/>
            <pc:sldMasterMk cId="2541647148" sldId="2147483724"/>
            <pc:sldLayoutMk cId="3611253817" sldId="2147483793"/>
          </pc:sldLayoutMkLst>
          <pc:spChg chg="del">
            <ac:chgData name="Philippa Mulberry" userId="f5af0a63-dfb9-4e85-9483-49b99f7b5ba4" providerId="ADAL" clId="{16643BF5-AF20-4C85-9AF9-07C29F282FCB}" dt="2026-06-02T11:21:52.064" v="92" actId="478"/>
            <ac:spMkLst>
              <pc:docMk/>
              <pc:sldMasterMk cId="2541647148" sldId="2147483724"/>
              <pc:sldLayoutMk cId="3611253817" sldId="2147483793"/>
              <ac:spMk id="12" creationId="{B1CC9449-69BE-AEF1-9E33-060495A481CE}"/>
            </ac:spMkLst>
          </pc:spChg>
        </pc:sldLayoutChg>
        <pc:sldLayoutChg chg="delSp mod setBg">
          <pc:chgData name="Philippa Mulberry" userId="f5af0a63-dfb9-4e85-9483-49b99f7b5ba4" providerId="ADAL" clId="{16643BF5-AF20-4C85-9AF9-07C29F282FCB}" dt="2026-06-02T11:40:24.396" v="116"/>
          <pc:sldLayoutMkLst>
            <pc:docMk/>
            <pc:sldMasterMk cId="2541647148" sldId="2147483724"/>
            <pc:sldLayoutMk cId="1070371290" sldId="2147483794"/>
          </pc:sldLayoutMkLst>
          <pc:spChg chg="del">
            <ac:chgData name="Philippa Mulberry" userId="f5af0a63-dfb9-4e85-9483-49b99f7b5ba4" providerId="ADAL" clId="{16643BF5-AF20-4C85-9AF9-07C29F282FCB}" dt="2026-06-02T11:21:57.821" v="93" actId="478"/>
            <ac:spMkLst>
              <pc:docMk/>
              <pc:sldMasterMk cId="2541647148" sldId="2147483724"/>
              <pc:sldLayoutMk cId="1070371290" sldId="2147483794"/>
              <ac:spMk id="12" creationId="{B1CC9449-69BE-AEF1-9E33-060495A481CE}"/>
            </ac:spMkLst>
          </pc:spChg>
        </pc:sldLayoutChg>
        <pc:sldLayoutChg chg="delSp modSp mod setBg">
          <pc:chgData name="Philippa Mulberry" userId="f5af0a63-dfb9-4e85-9483-49b99f7b5ba4" providerId="ADAL" clId="{16643BF5-AF20-4C85-9AF9-07C29F282FCB}" dt="2026-06-02T11:40:24.396" v="116"/>
          <pc:sldLayoutMkLst>
            <pc:docMk/>
            <pc:sldMasterMk cId="2541647148" sldId="2147483724"/>
            <pc:sldLayoutMk cId="1809295895" sldId="2147483795"/>
          </pc:sldLayoutMkLst>
          <pc:spChg chg="del">
            <ac:chgData name="Philippa Mulberry" userId="f5af0a63-dfb9-4e85-9483-49b99f7b5ba4" providerId="ADAL" clId="{16643BF5-AF20-4C85-9AF9-07C29F282FCB}" dt="2026-06-02T11:22:00.078" v="94" actId="478"/>
            <ac:spMkLst>
              <pc:docMk/>
              <pc:sldMasterMk cId="2541647148" sldId="2147483724"/>
              <pc:sldLayoutMk cId="1809295895" sldId="2147483795"/>
              <ac:spMk id="2" creationId="{0AE14379-AF3A-DFB0-0AC7-E537582E9582}"/>
            </ac:spMkLst>
          </pc:spChg>
          <pc:spChg chg="mod">
            <ac:chgData name="Philippa Mulberry" userId="f5af0a63-dfb9-4e85-9483-49b99f7b5ba4" providerId="ADAL" clId="{16643BF5-AF20-4C85-9AF9-07C29F282FCB}" dt="2026-06-02T11:22:03.368" v="95" actId="207"/>
            <ac:spMkLst>
              <pc:docMk/>
              <pc:sldMasterMk cId="2541647148" sldId="2147483724"/>
              <pc:sldLayoutMk cId="1809295895" sldId="2147483795"/>
              <ac:spMk id="7" creationId="{B8391FA9-616D-F8A0-5C0A-813ECA5B899D}"/>
            </ac:spMkLst>
          </pc:spChg>
        </pc:sldLayoutChg>
        <pc:sldLayoutChg chg="setBg">
          <pc:chgData name="Philippa Mulberry" userId="f5af0a63-dfb9-4e85-9483-49b99f7b5ba4" providerId="ADAL" clId="{16643BF5-AF20-4C85-9AF9-07C29F282FCB}" dt="2026-06-02T11:40:24.396" v="116"/>
          <pc:sldLayoutMkLst>
            <pc:docMk/>
            <pc:sldMasterMk cId="2541647148" sldId="2147483724"/>
            <pc:sldLayoutMk cId="2045954115" sldId="2147483796"/>
          </pc:sldLayoutMkLst>
        </pc:sldLayoutChg>
        <pc:sldLayoutChg chg="setBg">
          <pc:chgData name="Philippa Mulberry" userId="f5af0a63-dfb9-4e85-9483-49b99f7b5ba4" providerId="ADAL" clId="{16643BF5-AF20-4C85-9AF9-07C29F282FCB}" dt="2026-06-02T11:40:24.396" v="116"/>
          <pc:sldLayoutMkLst>
            <pc:docMk/>
            <pc:sldMasterMk cId="2541647148" sldId="2147483724"/>
            <pc:sldLayoutMk cId="494275754" sldId="2147483797"/>
          </pc:sldLayoutMkLst>
        </pc:sldLayoutChg>
        <pc:sldLayoutChg chg="delSp modSp mod setBg">
          <pc:chgData name="Philippa Mulberry" userId="f5af0a63-dfb9-4e85-9483-49b99f7b5ba4" providerId="ADAL" clId="{16643BF5-AF20-4C85-9AF9-07C29F282FCB}" dt="2026-06-02T11:40:24.396" v="116"/>
          <pc:sldLayoutMkLst>
            <pc:docMk/>
            <pc:sldMasterMk cId="2541647148" sldId="2147483724"/>
            <pc:sldLayoutMk cId="1356763939" sldId="2147483798"/>
          </pc:sldLayoutMkLst>
          <pc:spChg chg="del">
            <ac:chgData name="Philippa Mulberry" userId="f5af0a63-dfb9-4e85-9483-49b99f7b5ba4" providerId="ADAL" clId="{16643BF5-AF20-4C85-9AF9-07C29F282FCB}" dt="2026-06-02T11:22:07.166" v="96" actId="478"/>
            <ac:spMkLst>
              <pc:docMk/>
              <pc:sldMasterMk cId="2541647148" sldId="2147483724"/>
              <pc:sldLayoutMk cId="1356763939" sldId="2147483798"/>
              <ac:spMk id="2" creationId="{0AE14379-AF3A-DFB0-0AC7-E537582E9582}"/>
            </ac:spMkLst>
          </pc:spChg>
          <pc:spChg chg="mod">
            <ac:chgData name="Philippa Mulberry" userId="f5af0a63-dfb9-4e85-9483-49b99f7b5ba4" providerId="ADAL" clId="{16643BF5-AF20-4C85-9AF9-07C29F282FCB}" dt="2026-06-02T11:22:09.969" v="97" actId="207"/>
            <ac:spMkLst>
              <pc:docMk/>
              <pc:sldMasterMk cId="2541647148" sldId="2147483724"/>
              <pc:sldLayoutMk cId="1356763939" sldId="2147483798"/>
              <ac:spMk id="7" creationId="{B8391FA9-616D-F8A0-5C0A-813ECA5B899D}"/>
            </ac:spMkLst>
          </pc:spChg>
        </pc:sldLayoutChg>
        <pc:sldLayoutChg chg="delSp modSp mod setBg">
          <pc:chgData name="Philippa Mulberry" userId="f5af0a63-dfb9-4e85-9483-49b99f7b5ba4" providerId="ADAL" clId="{16643BF5-AF20-4C85-9AF9-07C29F282FCB}" dt="2026-06-02T11:40:24.396" v="116"/>
          <pc:sldLayoutMkLst>
            <pc:docMk/>
            <pc:sldMasterMk cId="2541647148" sldId="2147483724"/>
            <pc:sldLayoutMk cId="4290979997" sldId="2147483799"/>
          </pc:sldLayoutMkLst>
          <pc:spChg chg="del">
            <ac:chgData name="Philippa Mulberry" userId="f5af0a63-dfb9-4e85-9483-49b99f7b5ba4" providerId="ADAL" clId="{16643BF5-AF20-4C85-9AF9-07C29F282FCB}" dt="2026-06-02T11:22:12.302" v="98" actId="478"/>
            <ac:spMkLst>
              <pc:docMk/>
              <pc:sldMasterMk cId="2541647148" sldId="2147483724"/>
              <pc:sldLayoutMk cId="4290979997" sldId="2147483799"/>
              <ac:spMk id="2" creationId="{0AE14379-AF3A-DFB0-0AC7-E537582E9582}"/>
            </ac:spMkLst>
          </pc:spChg>
          <pc:spChg chg="mod">
            <ac:chgData name="Philippa Mulberry" userId="f5af0a63-dfb9-4e85-9483-49b99f7b5ba4" providerId="ADAL" clId="{16643BF5-AF20-4C85-9AF9-07C29F282FCB}" dt="2026-06-02T11:22:14.777" v="99" actId="207"/>
            <ac:spMkLst>
              <pc:docMk/>
              <pc:sldMasterMk cId="2541647148" sldId="2147483724"/>
              <pc:sldLayoutMk cId="4290979997" sldId="2147483799"/>
              <ac:spMk id="4" creationId="{B37BEFEE-EDAC-D8BE-AA05-7F5BADDA209F}"/>
            </ac:spMkLst>
          </pc:spChg>
          <pc:spChg chg="mod">
            <ac:chgData name="Philippa Mulberry" userId="f5af0a63-dfb9-4e85-9483-49b99f7b5ba4" providerId="ADAL" clId="{16643BF5-AF20-4C85-9AF9-07C29F282FCB}" dt="2026-06-02T11:22:16.915" v="100" actId="207"/>
            <ac:spMkLst>
              <pc:docMk/>
              <pc:sldMasterMk cId="2541647148" sldId="2147483724"/>
              <pc:sldLayoutMk cId="4290979997" sldId="2147483799"/>
              <ac:spMk id="5" creationId="{40503100-E31F-A287-D16C-678D26022CF6}"/>
            </ac:spMkLst>
          </pc:spChg>
        </pc:sldLayoutChg>
        <pc:sldLayoutChg chg="setBg">
          <pc:chgData name="Philippa Mulberry" userId="f5af0a63-dfb9-4e85-9483-49b99f7b5ba4" providerId="ADAL" clId="{16643BF5-AF20-4C85-9AF9-07C29F282FCB}" dt="2026-06-02T11:40:24.396" v="116"/>
          <pc:sldLayoutMkLst>
            <pc:docMk/>
            <pc:sldMasterMk cId="2541647148" sldId="2147483724"/>
            <pc:sldLayoutMk cId="1910936676" sldId="2147483800"/>
          </pc:sldLayoutMkLst>
        </pc:sldLayoutChg>
        <pc:sldLayoutChg chg="setBg">
          <pc:chgData name="Philippa Mulberry" userId="f5af0a63-dfb9-4e85-9483-49b99f7b5ba4" providerId="ADAL" clId="{16643BF5-AF20-4C85-9AF9-07C29F282FCB}" dt="2026-06-02T11:40:24.396" v="116"/>
          <pc:sldLayoutMkLst>
            <pc:docMk/>
            <pc:sldMasterMk cId="2541647148" sldId="2147483724"/>
            <pc:sldLayoutMk cId="1536489537" sldId="2147483801"/>
          </pc:sldLayoutMkLst>
        </pc:sldLayoutChg>
        <pc:sldLayoutChg chg="delSp modSp mod setBg">
          <pc:chgData name="Philippa Mulberry" userId="f5af0a63-dfb9-4e85-9483-49b99f7b5ba4" providerId="ADAL" clId="{16643BF5-AF20-4C85-9AF9-07C29F282FCB}" dt="2026-06-02T11:40:24.396" v="116"/>
          <pc:sldLayoutMkLst>
            <pc:docMk/>
            <pc:sldMasterMk cId="2541647148" sldId="2147483724"/>
            <pc:sldLayoutMk cId="2218434992" sldId="2147483802"/>
          </pc:sldLayoutMkLst>
          <pc:spChg chg="mod">
            <ac:chgData name="Philippa Mulberry" userId="f5af0a63-dfb9-4e85-9483-49b99f7b5ba4" providerId="ADAL" clId="{16643BF5-AF20-4C85-9AF9-07C29F282FCB}" dt="2026-06-02T11:22:22.218" v="101" actId="207"/>
            <ac:spMkLst>
              <pc:docMk/>
              <pc:sldMasterMk cId="2541647148" sldId="2147483724"/>
              <pc:sldLayoutMk cId="2218434992" sldId="2147483802"/>
              <ac:spMk id="2" creationId="{E0ABB1D3-8A76-D512-A549-E9D62F36A70B}"/>
            </ac:spMkLst>
          </pc:spChg>
          <pc:spChg chg="del">
            <ac:chgData name="Philippa Mulberry" userId="f5af0a63-dfb9-4e85-9483-49b99f7b5ba4" providerId="ADAL" clId="{16643BF5-AF20-4C85-9AF9-07C29F282FCB}" dt="2026-06-02T11:22:24.239" v="102" actId="478"/>
            <ac:spMkLst>
              <pc:docMk/>
              <pc:sldMasterMk cId="2541647148" sldId="2147483724"/>
              <pc:sldLayoutMk cId="2218434992" sldId="2147483802"/>
              <ac:spMk id="3" creationId="{2466DB9E-7A66-0DCE-14C5-5269C6887027}"/>
            </ac:spMkLst>
          </pc:spChg>
        </pc:sldLayoutChg>
        <pc:sldLayoutChg chg="delSp modSp mod setBg">
          <pc:chgData name="Philippa Mulberry" userId="f5af0a63-dfb9-4e85-9483-49b99f7b5ba4" providerId="ADAL" clId="{16643BF5-AF20-4C85-9AF9-07C29F282FCB}" dt="2026-06-02T11:40:24.396" v="116"/>
          <pc:sldLayoutMkLst>
            <pc:docMk/>
            <pc:sldMasterMk cId="2541647148" sldId="2147483724"/>
            <pc:sldLayoutMk cId="655334551" sldId="2147483803"/>
          </pc:sldLayoutMkLst>
          <pc:spChg chg="mod">
            <ac:chgData name="Philippa Mulberry" userId="f5af0a63-dfb9-4e85-9483-49b99f7b5ba4" providerId="ADAL" clId="{16643BF5-AF20-4C85-9AF9-07C29F282FCB}" dt="2026-06-02T11:22:31.158" v="104" actId="207"/>
            <ac:spMkLst>
              <pc:docMk/>
              <pc:sldMasterMk cId="2541647148" sldId="2147483724"/>
              <pc:sldLayoutMk cId="655334551" sldId="2147483803"/>
              <ac:spMk id="2" creationId="{E0ABB1D3-8A76-D512-A549-E9D62F36A70B}"/>
            </ac:spMkLst>
          </pc:spChg>
          <pc:spChg chg="del">
            <ac:chgData name="Philippa Mulberry" userId="f5af0a63-dfb9-4e85-9483-49b99f7b5ba4" providerId="ADAL" clId="{16643BF5-AF20-4C85-9AF9-07C29F282FCB}" dt="2026-06-02T11:22:28.501" v="103" actId="478"/>
            <ac:spMkLst>
              <pc:docMk/>
              <pc:sldMasterMk cId="2541647148" sldId="2147483724"/>
              <pc:sldLayoutMk cId="655334551" sldId="2147483803"/>
              <ac:spMk id="3" creationId="{2466DB9E-7A66-0DCE-14C5-5269C6887027}"/>
            </ac:spMkLst>
          </pc:spChg>
        </pc:sldLayoutChg>
        <pc:sldLayoutChg chg="setBg">
          <pc:chgData name="Philippa Mulberry" userId="f5af0a63-dfb9-4e85-9483-49b99f7b5ba4" providerId="ADAL" clId="{16643BF5-AF20-4C85-9AF9-07C29F282FCB}" dt="2026-06-02T11:40:24.396" v="116"/>
          <pc:sldLayoutMkLst>
            <pc:docMk/>
            <pc:sldMasterMk cId="2541647148" sldId="2147483724"/>
            <pc:sldLayoutMk cId="3926075353" sldId="2147483804"/>
          </pc:sldLayoutMkLst>
        </pc:sldLayoutChg>
        <pc:sldLayoutChg chg="setBg">
          <pc:chgData name="Philippa Mulberry" userId="f5af0a63-dfb9-4e85-9483-49b99f7b5ba4" providerId="ADAL" clId="{16643BF5-AF20-4C85-9AF9-07C29F282FCB}" dt="2026-06-02T11:40:24.396" v="116"/>
          <pc:sldLayoutMkLst>
            <pc:docMk/>
            <pc:sldMasterMk cId="2541647148" sldId="2147483724"/>
            <pc:sldLayoutMk cId="3892221141" sldId="2147483805"/>
          </pc:sldLayoutMkLst>
        </pc:sldLayoutChg>
        <pc:sldLayoutChg chg="setBg">
          <pc:chgData name="Philippa Mulberry" userId="f5af0a63-dfb9-4e85-9483-49b99f7b5ba4" providerId="ADAL" clId="{16643BF5-AF20-4C85-9AF9-07C29F282FCB}" dt="2026-06-02T11:40:24.396" v="116"/>
          <pc:sldLayoutMkLst>
            <pc:docMk/>
            <pc:sldMasterMk cId="2541647148" sldId="2147483724"/>
            <pc:sldLayoutMk cId="3321746421" sldId="2147483806"/>
          </pc:sldLayoutMkLst>
        </pc:sldLayoutChg>
        <pc:sldLayoutChg chg="setBg">
          <pc:chgData name="Philippa Mulberry" userId="f5af0a63-dfb9-4e85-9483-49b99f7b5ba4" providerId="ADAL" clId="{16643BF5-AF20-4C85-9AF9-07C29F282FCB}" dt="2026-06-02T11:40:24.396" v="116"/>
          <pc:sldLayoutMkLst>
            <pc:docMk/>
            <pc:sldMasterMk cId="2541647148" sldId="2147483724"/>
            <pc:sldLayoutMk cId="3824914159" sldId="2147483807"/>
          </pc:sldLayoutMkLst>
        </pc:sldLayoutChg>
        <pc:sldLayoutChg chg="setBg">
          <pc:chgData name="Philippa Mulberry" userId="f5af0a63-dfb9-4e85-9483-49b99f7b5ba4" providerId="ADAL" clId="{16643BF5-AF20-4C85-9AF9-07C29F282FCB}" dt="2026-06-02T11:40:24.396" v="116"/>
          <pc:sldLayoutMkLst>
            <pc:docMk/>
            <pc:sldMasterMk cId="2541647148" sldId="2147483724"/>
            <pc:sldLayoutMk cId="74866117" sldId="2147483808"/>
          </pc:sldLayoutMkLst>
        </pc:sldLayoutChg>
        <pc:sldLayoutChg chg="delSp mod setBg">
          <pc:chgData name="Philippa Mulberry" userId="f5af0a63-dfb9-4e85-9483-49b99f7b5ba4" providerId="ADAL" clId="{16643BF5-AF20-4C85-9AF9-07C29F282FCB}" dt="2026-06-02T11:40:24.396" v="116"/>
          <pc:sldLayoutMkLst>
            <pc:docMk/>
            <pc:sldMasterMk cId="2541647148" sldId="2147483724"/>
            <pc:sldLayoutMk cId="4254769126" sldId="2147483809"/>
          </pc:sldLayoutMkLst>
          <pc:spChg chg="del">
            <ac:chgData name="Philippa Mulberry" userId="f5af0a63-dfb9-4e85-9483-49b99f7b5ba4" providerId="ADAL" clId="{16643BF5-AF20-4C85-9AF9-07C29F282FCB}" dt="2026-06-02T11:22:35.744" v="105" actId="478"/>
            <ac:spMkLst>
              <pc:docMk/>
              <pc:sldMasterMk cId="2541647148" sldId="2147483724"/>
              <pc:sldLayoutMk cId="4254769126" sldId="2147483809"/>
              <ac:spMk id="8" creationId="{B98AE738-3F3E-44B2-EBDA-A555C44807AC}"/>
            </ac:spMkLst>
          </pc:spChg>
        </pc:sldLayoutChg>
        <pc:sldLayoutChg chg="delSp mod setBg">
          <pc:chgData name="Philippa Mulberry" userId="f5af0a63-dfb9-4e85-9483-49b99f7b5ba4" providerId="ADAL" clId="{16643BF5-AF20-4C85-9AF9-07C29F282FCB}" dt="2026-06-02T11:40:24.396" v="116"/>
          <pc:sldLayoutMkLst>
            <pc:docMk/>
            <pc:sldMasterMk cId="2541647148" sldId="2147483724"/>
            <pc:sldLayoutMk cId="2507285968" sldId="2147483810"/>
          </pc:sldLayoutMkLst>
          <pc:spChg chg="del">
            <ac:chgData name="Philippa Mulberry" userId="f5af0a63-dfb9-4e85-9483-49b99f7b5ba4" providerId="ADAL" clId="{16643BF5-AF20-4C85-9AF9-07C29F282FCB}" dt="2026-06-02T11:22:38.190" v="106" actId="478"/>
            <ac:spMkLst>
              <pc:docMk/>
              <pc:sldMasterMk cId="2541647148" sldId="2147483724"/>
              <pc:sldLayoutMk cId="2507285968" sldId="2147483810"/>
              <ac:spMk id="8" creationId="{B98AE738-3F3E-44B2-EBDA-A555C44807AC}"/>
            </ac:spMkLst>
          </pc:spChg>
        </pc:sldLayoutChg>
        <pc:sldLayoutChg chg="delSp mod setBg">
          <pc:chgData name="Philippa Mulberry" userId="f5af0a63-dfb9-4e85-9483-49b99f7b5ba4" providerId="ADAL" clId="{16643BF5-AF20-4C85-9AF9-07C29F282FCB}" dt="2026-06-02T11:40:24.396" v="116"/>
          <pc:sldLayoutMkLst>
            <pc:docMk/>
            <pc:sldMasterMk cId="2541647148" sldId="2147483724"/>
            <pc:sldLayoutMk cId="4087502401" sldId="2147483811"/>
          </pc:sldLayoutMkLst>
          <pc:spChg chg="del">
            <ac:chgData name="Philippa Mulberry" userId="f5af0a63-dfb9-4e85-9483-49b99f7b5ba4" providerId="ADAL" clId="{16643BF5-AF20-4C85-9AF9-07C29F282FCB}" dt="2026-06-02T11:22:43.431" v="109" actId="478"/>
            <ac:spMkLst>
              <pc:docMk/>
              <pc:sldMasterMk cId="2541647148" sldId="2147483724"/>
              <pc:sldLayoutMk cId="4087502401" sldId="2147483811"/>
              <ac:spMk id="4" creationId="{E98518E5-0539-D93E-1E5A-971C4E36DE99}"/>
            </ac:spMkLst>
          </pc:spChg>
          <pc:picChg chg="del">
            <ac:chgData name="Philippa Mulberry" userId="f5af0a63-dfb9-4e85-9483-49b99f7b5ba4" providerId="ADAL" clId="{16643BF5-AF20-4C85-9AF9-07C29F282FCB}" dt="2026-06-02T11:22:41.932" v="108" actId="478"/>
            <ac:picMkLst>
              <pc:docMk/>
              <pc:sldMasterMk cId="2541647148" sldId="2147483724"/>
              <pc:sldLayoutMk cId="4087502401" sldId="2147483811"/>
              <ac:picMk id="5" creationId="{6D92B4BB-3FBC-4D21-CE1F-A81526D21B73}"/>
            </ac:picMkLst>
          </pc:picChg>
          <pc:picChg chg="del">
            <ac:chgData name="Philippa Mulberry" userId="f5af0a63-dfb9-4e85-9483-49b99f7b5ba4" providerId="ADAL" clId="{16643BF5-AF20-4C85-9AF9-07C29F282FCB}" dt="2026-06-02T11:22:41.180" v="107" actId="478"/>
            <ac:picMkLst>
              <pc:docMk/>
              <pc:sldMasterMk cId="2541647148" sldId="2147483724"/>
              <pc:sldLayoutMk cId="4087502401" sldId="2147483811"/>
              <ac:picMk id="6" creationId="{72BE1452-1F20-005B-8BC3-9EB161CAEAD2}"/>
            </ac:picMkLst>
          </pc:picChg>
        </pc:sldLayoutChg>
        <pc:sldLayoutChg chg="setBg">
          <pc:chgData name="Philippa Mulberry" userId="f5af0a63-dfb9-4e85-9483-49b99f7b5ba4" providerId="ADAL" clId="{16643BF5-AF20-4C85-9AF9-07C29F282FCB}" dt="2026-06-02T11:40:24.396" v="116"/>
          <pc:sldLayoutMkLst>
            <pc:docMk/>
            <pc:sldMasterMk cId="2541647148" sldId="2147483724"/>
            <pc:sldLayoutMk cId="4154006877" sldId="2147483812"/>
          </pc:sldLayoutMkLst>
        </pc:sldLayoutChg>
        <pc:sldLayoutChg chg="setBg">
          <pc:chgData name="Philippa Mulberry" userId="f5af0a63-dfb9-4e85-9483-49b99f7b5ba4" providerId="ADAL" clId="{16643BF5-AF20-4C85-9AF9-07C29F282FCB}" dt="2026-06-02T11:40:24.396" v="116"/>
          <pc:sldLayoutMkLst>
            <pc:docMk/>
            <pc:sldMasterMk cId="2541647148" sldId="2147483724"/>
            <pc:sldLayoutMk cId="3485799132" sldId="214748381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98966F2-21A1-4B2B-ADA6-AD0BB447B7C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latin typeface="Arial" panose="020B0604020202020204" pitchFamily="34" charset="0"/>
            </a:endParaRPr>
          </a:p>
        </p:txBody>
      </p:sp>
      <p:sp>
        <p:nvSpPr>
          <p:cNvPr id="3" name="Date Placeholder 2">
            <a:extLst>
              <a:ext uri="{FF2B5EF4-FFF2-40B4-BE49-F238E27FC236}">
                <a16:creationId xmlns:a16="http://schemas.microsoft.com/office/drawing/2014/main" id="{751468BB-CDF2-4507-B4EF-7B369D307A4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3FAAC3A-BD1F-4A00-9099-74B95789FE00}" type="datetimeFigureOut">
              <a:rPr lang="en-GB" smtClean="0">
                <a:latin typeface="Arial" panose="020B0604020202020204" pitchFamily="34" charset="0"/>
              </a:rPr>
              <a:pPr/>
              <a:t>02/06/2026</a:t>
            </a:fld>
            <a:endParaRPr lang="en-GB">
              <a:latin typeface="Arial" panose="020B0604020202020204" pitchFamily="34" charset="0"/>
            </a:endParaRPr>
          </a:p>
        </p:txBody>
      </p:sp>
      <p:sp>
        <p:nvSpPr>
          <p:cNvPr id="4" name="Footer Placeholder 3">
            <a:extLst>
              <a:ext uri="{FF2B5EF4-FFF2-40B4-BE49-F238E27FC236}">
                <a16:creationId xmlns:a16="http://schemas.microsoft.com/office/drawing/2014/main" id="{904BCF7D-6037-48D3-84E5-56B8B05521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latin typeface="Arial" panose="020B0604020202020204" pitchFamily="34" charset="0"/>
            </a:endParaRPr>
          </a:p>
        </p:txBody>
      </p:sp>
      <p:sp>
        <p:nvSpPr>
          <p:cNvPr id="5" name="Slide Number Placeholder 4">
            <a:extLst>
              <a:ext uri="{FF2B5EF4-FFF2-40B4-BE49-F238E27FC236}">
                <a16:creationId xmlns:a16="http://schemas.microsoft.com/office/drawing/2014/main" id="{D619E732-656C-4BB5-ACCB-1568C5C66DD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29F51D9-0FEB-436E-9280-D6033F603547}" type="slidenum">
              <a:rPr lang="en-GB" smtClean="0">
                <a:latin typeface="Arial" panose="020B0604020202020204" pitchFamily="34" charset="0"/>
              </a:rPr>
              <a:pPr/>
              <a:t>‹#›</a:t>
            </a:fld>
            <a:endParaRPr lang="en-GB">
              <a:latin typeface="Arial" panose="020B0604020202020204" pitchFamily="34" charset="0"/>
            </a:endParaRPr>
          </a:p>
        </p:txBody>
      </p:sp>
    </p:spTree>
    <p:extLst>
      <p:ext uri="{BB962C8B-B14F-4D97-AF65-F5344CB8AC3E}">
        <p14:creationId xmlns:p14="http://schemas.microsoft.com/office/powerpoint/2010/main" val="2270584068"/>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8E359C8A-39F6-4045-9163-4042C4C26B15}" type="datetimeFigureOut">
              <a:rPr lang="en-GB" smtClean="0"/>
              <a:pPr/>
              <a:t>02/06/2026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30370952-48CC-46D7-9FCD-59FAD40CC025}" type="slidenum">
              <a:rPr lang="en-GB" smtClean="0"/>
              <a:pPr/>
              <a:t>‹#›</a:t>
            </a:fld>
            <a:endParaRPr lang="en-GB"/>
          </a:p>
        </p:txBody>
      </p:sp>
    </p:spTree>
    <p:extLst>
      <p:ext uri="{BB962C8B-B14F-4D97-AF65-F5344CB8AC3E}">
        <p14:creationId xmlns:p14="http://schemas.microsoft.com/office/powerpoint/2010/main" val="3010231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youtube.com/watch?v=ijps41MkSzw"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youtube.com/watch?v=x5yPkxCLads"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gov.uk/government/publications/freedom-of-information-responses-from-the-mhra-week-commencing-15-february-2021/freedom-of-information-request-about-pcr-swab-test-accuracy-sars-cov-2-parts-1-2-foi-21-153"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youtube.com/watch?v=2KoLnIwoZKU"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en.wikipedia.org/wiki/Lipopolysaccharide"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eaLnBrk="1" hangingPunct="1">
              <a:lnSpc>
                <a:spcPct val="90000"/>
              </a:lnSpc>
            </a:pPr>
            <a:endParaRPr lang="en-GB" altLang="en-US" dirty="0">
              <a:cs typeface="Arial"/>
            </a:endParaRPr>
          </a:p>
        </p:txBody>
      </p:sp>
      <p:sp>
        <p:nvSpPr>
          <p:cNvPr id="4" name="Slide Number Placeholder 3"/>
          <p:cNvSpPr>
            <a:spLocks noGrp="1"/>
          </p:cNvSpPr>
          <p:nvPr>
            <p:ph type="sldNum" sz="quarter" idx="5"/>
          </p:nvPr>
        </p:nvSpPr>
        <p:spPr/>
        <p:txBody>
          <a:bodyPr/>
          <a:lstStyle/>
          <a:p>
            <a:fld id="{30370952-48CC-46D7-9FCD-59FAD40CC025}" type="slidenum">
              <a:rPr lang="en-GB" smtClean="0"/>
              <a:pPr/>
              <a:t>1</a:t>
            </a:fld>
            <a:endParaRPr lang="en-GB"/>
          </a:p>
        </p:txBody>
      </p:sp>
    </p:spTree>
    <p:extLst>
      <p:ext uri="{BB962C8B-B14F-4D97-AF65-F5344CB8AC3E}">
        <p14:creationId xmlns:p14="http://schemas.microsoft.com/office/powerpoint/2010/main" val="337318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r>
              <a:rPr lang="en-GB" b="1" i="1" dirty="0"/>
              <a:t>What is needed in a PCR mixture?</a:t>
            </a:r>
          </a:p>
          <a:p>
            <a:endParaRPr lang="en-GB" b="0" i="0" dirty="0"/>
          </a:p>
          <a:p>
            <a:r>
              <a:rPr lang="en-GB" b="0" i="0" dirty="0"/>
              <a:t>- The </a:t>
            </a:r>
            <a:r>
              <a:rPr lang="en-GB" b="0" i="0" u="sng" dirty="0"/>
              <a:t>DNA template</a:t>
            </a:r>
            <a:r>
              <a:rPr lang="en-GB" b="0" i="0" u="sng" baseline="0" dirty="0"/>
              <a:t> </a:t>
            </a:r>
            <a:r>
              <a:rPr lang="en-GB" b="0" i="0" baseline="0" dirty="0"/>
              <a:t>you will can be sourced from a number of different places – more on that in a moment.</a:t>
            </a:r>
          </a:p>
          <a:p>
            <a:pPr marL="171450" indent="-171450">
              <a:buFontTx/>
              <a:buChar char="-"/>
            </a:pPr>
            <a:r>
              <a:rPr lang="en-GB" b="0" i="0" u="sng" baseline="0" dirty="0"/>
              <a:t>Primers</a:t>
            </a:r>
            <a:r>
              <a:rPr lang="en-GB" b="0" i="0" baseline="0" dirty="0"/>
              <a:t> are short sequences that bind uniquely to the DNA sequence flanking your DNA sequence of interest. Sequence on page 7.7.</a:t>
            </a:r>
          </a:p>
          <a:p>
            <a:pPr marL="171450" indent="-171450">
              <a:buFontTx/>
              <a:buChar char="-"/>
            </a:pPr>
            <a:r>
              <a:rPr lang="en-GB" b="0" i="0" u="sng" baseline="0" dirty="0"/>
              <a:t>Nucleosides</a:t>
            </a:r>
            <a:r>
              <a:rPr lang="en-GB" b="0" i="0" baseline="0" dirty="0"/>
              <a:t> are the ‘building blocks’ of the new DNA, each consisting of a sugar, phosphate group and base. Nucleoside triphosphates are used, and energy from the removal of the extra phosphate groups is used to build up the new strand of DNA. The abbreviations for the n</a:t>
            </a:r>
            <a:r>
              <a:rPr lang="en-GB" b="0" i="0" dirty="0"/>
              <a:t>ucleoside</a:t>
            </a:r>
            <a:r>
              <a:rPr lang="en-GB" b="0" i="0" baseline="0" dirty="0"/>
              <a:t> triphosphates are </a:t>
            </a:r>
            <a:r>
              <a:rPr lang="en-GB" b="0" i="0" baseline="0" dirty="0" err="1"/>
              <a:t>eg</a:t>
            </a:r>
            <a:r>
              <a:rPr lang="en-GB" b="0" i="0" baseline="0" dirty="0"/>
              <a:t>; </a:t>
            </a:r>
            <a:r>
              <a:rPr lang="en-GB" b="1" i="0" baseline="0" dirty="0" err="1"/>
              <a:t>d</a:t>
            </a:r>
            <a:r>
              <a:rPr lang="en-GB" b="0" i="0" baseline="0" dirty="0" err="1"/>
              <a:t>eoxy</a:t>
            </a:r>
            <a:r>
              <a:rPr lang="en-GB" b="1" i="0" baseline="0" dirty="0" err="1"/>
              <a:t>a</a:t>
            </a:r>
            <a:r>
              <a:rPr lang="en-GB" b="0" i="0" baseline="0" dirty="0" err="1"/>
              <a:t>denosine</a:t>
            </a:r>
            <a:r>
              <a:rPr lang="en-GB" b="0" i="0" baseline="0" dirty="0"/>
              <a:t> </a:t>
            </a:r>
            <a:r>
              <a:rPr lang="en-GB" b="1" i="0" baseline="0" dirty="0"/>
              <a:t>t</a:t>
            </a:r>
            <a:r>
              <a:rPr lang="en-GB" b="0" i="0" baseline="0" dirty="0"/>
              <a:t>ri</a:t>
            </a:r>
            <a:r>
              <a:rPr lang="en-GB" b="1" i="0" baseline="0" dirty="0"/>
              <a:t>p</a:t>
            </a:r>
            <a:r>
              <a:rPr lang="en-GB" b="0" i="0" baseline="0" dirty="0"/>
              <a:t>hosphate, </a:t>
            </a:r>
            <a:r>
              <a:rPr lang="en-GB" b="1" i="0" baseline="0" dirty="0" err="1"/>
              <a:t>d</a:t>
            </a:r>
            <a:r>
              <a:rPr lang="en-GB" b="0" i="0" baseline="0" dirty="0" err="1"/>
              <a:t>eoxy</a:t>
            </a:r>
            <a:r>
              <a:rPr lang="en-GB" b="1" i="0" baseline="0" dirty="0" err="1"/>
              <a:t>c</a:t>
            </a:r>
            <a:r>
              <a:rPr lang="en-GB" b="0" i="0" baseline="0" dirty="0" err="1"/>
              <a:t>ytosine</a:t>
            </a:r>
            <a:r>
              <a:rPr lang="en-GB" b="0" i="0" baseline="0" dirty="0"/>
              <a:t> </a:t>
            </a:r>
            <a:r>
              <a:rPr lang="en-GB" b="1" i="0" baseline="0" dirty="0"/>
              <a:t>t</a:t>
            </a:r>
            <a:r>
              <a:rPr lang="en-GB" b="0" i="0" baseline="0" dirty="0"/>
              <a:t>ri</a:t>
            </a:r>
            <a:r>
              <a:rPr lang="en-GB" b="1" i="0" baseline="0" dirty="0"/>
              <a:t>p</a:t>
            </a:r>
            <a:r>
              <a:rPr lang="en-GB" b="0" i="0" baseline="0" dirty="0"/>
              <a:t>hosphate, </a:t>
            </a:r>
            <a:r>
              <a:rPr lang="en-GB" b="1" i="0" baseline="0" dirty="0" err="1"/>
              <a:t>d</a:t>
            </a:r>
            <a:r>
              <a:rPr lang="en-GB" b="0" i="0" baseline="0" dirty="0" err="1"/>
              <a:t>eoxy</a:t>
            </a:r>
            <a:r>
              <a:rPr lang="en-GB" b="1" i="0" baseline="0" dirty="0" err="1"/>
              <a:t>g</a:t>
            </a:r>
            <a:r>
              <a:rPr lang="en-GB" b="0" i="0" baseline="0" dirty="0" err="1"/>
              <a:t>uanine</a:t>
            </a:r>
            <a:r>
              <a:rPr lang="en-GB" b="0" i="0" baseline="0" dirty="0"/>
              <a:t> </a:t>
            </a:r>
            <a:r>
              <a:rPr lang="en-GB" b="1" i="0" baseline="0" dirty="0"/>
              <a:t>t</a:t>
            </a:r>
            <a:r>
              <a:rPr lang="en-GB" b="0" i="0" baseline="0" dirty="0"/>
              <a:t>ri</a:t>
            </a:r>
            <a:r>
              <a:rPr lang="en-GB" b="1" i="0" baseline="0" dirty="0"/>
              <a:t>p</a:t>
            </a:r>
            <a:r>
              <a:rPr lang="en-GB" b="0" i="0" baseline="0" dirty="0"/>
              <a:t>hosphate, and, </a:t>
            </a:r>
            <a:r>
              <a:rPr lang="en-GB" b="1" i="0" baseline="0" dirty="0" err="1"/>
              <a:t>d</a:t>
            </a:r>
            <a:r>
              <a:rPr lang="en-GB" b="0" i="0" baseline="0" dirty="0" err="1"/>
              <a:t>eoxy</a:t>
            </a:r>
            <a:r>
              <a:rPr lang="en-GB" b="1" i="0" baseline="0" dirty="0" err="1"/>
              <a:t>t</a:t>
            </a:r>
            <a:r>
              <a:rPr lang="en-GB" b="0" i="0" baseline="0" dirty="0" err="1"/>
              <a:t>hymine</a:t>
            </a:r>
            <a:r>
              <a:rPr lang="en-GB" b="0" i="0" baseline="0" dirty="0"/>
              <a:t> </a:t>
            </a:r>
            <a:r>
              <a:rPr lang="en-GB" b="1" i="0" baseline="0" dirty="0"/>
              <a:t>t</a:t>
            </a:r>
            <a:r>
              <a:rPr lang="en-GB" b="0" i="0" baseline="0" dirty="0"/>
              <a:t>ri</a:t>
            </a:r>
            <a:r>
              <a:rPr lang="en-GB" b="1" i="0" baseline="0" dirty="0"/>
              <a:t>p</a:t>
            </a:r>
            <a:r>
              <a:rPr lang="en-GB" b="0" i="0" baseline="0" dirty="0"/>
              <a:t>hosphate.</a:t>
            </a:r>
          </a:p>
          <a:p>
            <a:pPr marL="171450" indent="-171450">
              <a:buFontTx/>
              <a:buChar char="-"/>
            </a:pPr>
            <a:r>
              <a:rPr lang="en-GB" b="0" i="0" baseline="0" dirty="0"/>
              <a:t>You will add </a:t>
            </a:r>
            <a:r>
              <a:rPr lang="en-GB" b="0" i="0" u="sng" baseline="0" dirty="0"/>
              <a:t>magnesium chloride </a:t>
            </a:r>
            <a:r>
              <a:rPr lang="en-GB" b="0" i="0" baseline="0" dirty="0"/>
              <a:t>as magnesium is required as an enzyme cofactor for DNA polymerase.</a:t>
            </a:r>
          </a:p>
          <a:p>
            <a:pPr marL="171450" indent="-171450">
              <a:buFontTx/>
              <a:buChar char="-"/>
            </a:pPr>
            <a:r>
              <a:rPr lang="en-GB" b="0" i="0" baseline="0" dirty="0"/>
              <a:t>The </a:t>
            </a:r>
            <a:r>
              <a:rPr lang="en-GB" b="0" i="0" u="sng" baseline="0" dirty="0"/>
              <a:t>buffer</a:t>
            </a:r>
            <a:r>
              <a:rPr lang="en-GB" b="0" i="0" baseline="0" dirty="0"/>
              <a:t> contains salt and maintains a pH suitable for DNA polymerase activity.</a:t>
            </a:r>
          </a:p>
          <a:p>
            <a:pPr marL="171450" indent="-171450">
              <a:buFontTx/>
              <a:buChar char="-"/>
            </a:pPr>
            <a:r>
              <a:rPr lang="en-GB" b="0" i="0" u="sng" baseline="0" dirty="0"/>
              <a:t>DNA polymerase </a:t>
            </a:r>
            <a:r>
              <a:rPr lang="en-GB" b="0" i="0" baseline="0" dirty="0"/>
              <a:t>is the enzyme that elongates short double-stranded regions of DNA by synthesising a complementary strand to the existing single-strand of DNA in a 5’ to 3’ direction. If the DNA polymerase enzyme from the majority of bacteria were used it would need to be added after each time the temperature was raised to denature the DNA, as the enzyme would also be denatured. So DNA polymerase from a thermophilic bacteria is used.</a:t>
            </a:r>
          </a:p>
          <a:p>
            <a:pPr marL="171450" indent="-171450">
              <a:buFontTx/>
              <a:buChar char="-"/>
            </a:pPr>
            <a:endParaRPr lang="en-GB" b="0" i="0" baseline="0" dirty="0"/>
          </a:p>
          <a:p>
            <a:pPr marL="0" indent="0">
              <a:buFontTx/>
              <a:buNone/>
            </a:pPr>
            <a:endParaRPr lang="en-GB" b="0" i="0" dirty="0"/>
          </a:p>
          <a:p>
            <a:endParaRPr lang="en-GB" sz="1200" kern="1200" dirty="0">
              <a:solidFill>
                <a:schemeClr val="tx1"/>
              </a:solidFill>
              <a:effectLst/>
              <a:latin typeface="+mn-lt"/>
              <a:ea typeface="+mn-ea"/>
              <a:cs typeface="+mn-cs"/>
            </a:endParaRPr>
          </a:p>
        </p:txBody>
      </p:sp>
      <p:sp>
        <p:nvSpPr>
          <p:cNvPr id="22532" name="Slide Number Placeholder 3"/>
          <p:cNvSpPr>
            <a:spLocks noGrp="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AC03E4D-16CE-4585-AF82-9CFE16D14F6B}" type="slidenum">
              <a:rPr lang="en-GB" altLang="en-US" smtClean="0"/>
              <a:pPr eaLnBrk="1" hangingPunct="1"/>
              <a:t>10</a:t>
            </a:fld>
            <a:endParaRPr lang="en-GB" altLang="en-US"/>
          </a:p>
        </p:txBody>
      </p:sp>
    </p:spTree>
    <p:extLst>
      <p:ext uri="{BB962C8B-B14F-4D97-AF65-F5344CB8AC3E}">
        <p14:creationId xmlns:p14="http://schemas.microsoft.com/office/powerpoint/2010/main" val="3173160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0D09550-ABB2-4E5E-8B02-E61CE329044B}" type="slidenum">
              <a:rPr lang="en-GB" smtClean="0"/>
              <a:pPr/>
              <a:t>11</a:t>
            </a:fld>
            <a:endParaRPr lang="en-GB"/>
          </a:p>
        </p:txBody>
      </p:sp>
    </p:spTree>
    <p:extLst>
      <p:ext uri="{BB962C8B-B14F-4D97-AF65-F5344CB8AC3E}">
        <p14:creationId xmlns:p14="http://schemas.microsoft.com/office/powerpoint/2010/main" val="2759077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priming sites for PCR sit outside the restriction sites.</a:t>
            </a:r>
          </a:p>
          <a:p>
            <a:r>
              <a:rPr lang="en-GB" dirty="0"/>
              <a:t>R-plasmid is based on the A-plasmid (same backbone) so a product is produced with both A and R but of different size – because of the inserted </a:t>
            </a:r>
            <a:r>
              <a:rPr lang="en-GB" dirty="0" err="1"/>
              <a:t>rfp</a:t>
            </a:r>
            <a:r>
              <a:rPr lang="en-GB" dirty="0"/>
              <a:t> gene</a:t>
            </a:r>
          </a:p>
          <a:p>
            <a:endParaRPr lang="en-GB" dirty="0"/>
          </a:p>
        </p:txBody>
      </p:sp>
      <p:sp>
        <p:nvSpPr>
          <p:cNvPr id="4" name="Slide Number Placeholder 3"/>
          <p:cNvSpPr>
            <a:spLocks noGrp="1"/>
          </p:cNvSpPr>
          <p:nvPr>
            <p:ph type="sldNum" sz="quarter" idx="10"/>
          </p:nvPr>
        </p:nvSpPr>
        <p:spPr/>
        <p:txBody>
          <a:bodyPr/>
          <a:lstStyle/>
          <a:p>
            <a:fld id="{70D09550-ABB2-4E5E-8B02-E61CE329044B}" type="slidenum">
              <a:rPr lang="en-GB" smtClean="0"/>
              <a:pPr/>
              <a:t>12</a:t>
            </a:fld>
            <a:endParaRPr lang="en-GB"/>
          </a:p>
        </p:txBody>
      </p:sp>
    </p:spTree>
    <p:extLst>
      <p:ext uri="{BB962C8B-B14F-4D97-AF65-F5344CB8AC3E}">
        <p14:creationId xmlns:p14="http://schemas.microsoft.com/office/powerpoint/2010/main" val="2759077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Is </a:t>
            </a:r>
            <a:r>
              <a:rPr lang="en-GB" dirty="0" err="1"/>
              <a:t>rfp</a:t>
            </a:r>
            <a:r>
              <a:rPr lang="en-GB" dirty="0"/>
              <a:t> detectable in the ligation reaction?</a:t>
            </a:r>
          </a:p>
          <a:p>
            <a:endParaRPr lang="en-GB" dirty="0"/>
          </a:p>
          <a:p>
            <a:r>
              <a:rPr lang="en-GB" dirty="0"/>
              <a:t>Using the PCR after ligation, then running the products on an agarose gel, allows students to identify whether the ligation reaction</a:t>
            </a:r>
            <a:r>
              <a:rPr lang="en-GB" baseline="0" dirty="0"/>
              <a:t> has successfully created </a:t>
            </a:r>
            <a:r>
              <a:rPr lang="en-GB" baseline="0" dirty="0" err="1"/>
              <a:t>pARA</a:t>
            </a:r>
            <a:r>
              <a:rPr lang="en-GB" baseline="0" dirty="0"/>
              <a:t>-R, because if </a:t>
            </a:r>
            <a:r>
              <a:rPr lang="en-GB" baseline="0" dirty="0" err="1"/>
              <a:t>pARA</a:t>
            </a:r>
            <a:r>
              <a:rPr lang="en-GB" baseline="0" dirty="0"/>
              <a:t>-R is in the DNA used as template for the PCR, then a 1092 bp fragment will result.</a:t>
            </a:r>
          </a:p>
          <a:p>
            <a:endParaRPr lang="en-GB" baseline="0" dirty="0"/>
          </a:p>
          <a:p>
            <a:r>
              <a:rPr lang="en-GB" baseline="0" dirty="0"/>
              <a:t>This is the basis of LAB 4</a:t>
            </a: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70D09550-ABB2-4E5E-8B02-E61CE329044B}" type="slidenum">
              <a:rPr lang="en-GB" smtClean="0"/>
              <a:pPr/>
              <a:t>13</a:t>
            </a:fld>
            <a:endParaRPr lang="en-GB"/>
          </a:p>
        </p:txBody>
      </p:sp>
    </p:spTree>
    <p:extLst>
      <p:ext uri="{BB962C8B-B14F-4D97-AF65-F5344CB8AC3E}">
        <p14:creationId xmlns:p14="http://schemas.microsoft.com/office/powerpoint/2010/main" val="2171100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Using the PCR after transformation, then running the products on an agarose gel, is even more exciting for me, because it allows correlation between phenotype</a:t>
            </a:r>
            <a:r>
              <a:rPr lang="en-GB" baseline="0" dirty="0"/>
              <a:t> and genotype.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Red colonies should produce a 1092 bp band visible after colony PCR by agarose gel electrophoresis.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White colonies should produce a 662 bp band visible after colony PCR by agarose gel electrophoresis (because white colonies contain A plasmid and not R).</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This is the basis of LAB 7</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fld id="{3D0CBBB3-1455-4106-9A8F-79A3B56D9432}" type="slidenum">
              <a:rPr lang="en-GB" smtClean="0"/>
              <a:pPr/>
              <a:t>14</a:t>
            </a:fld>
            <a:endParaRPr lang="en-GB"/>
          </a:p>
        </p:txBody>
      </p:sp>
    </p:spTree>
    <p:extLst>
      <p:ext uri="{BB962C8B-B14F-4D97-AF65-F5344CB8AC3E}">
        <p14:creationId xmlns:p14="http://schemas.microsoft.com/office/powerpoint/2010/main" val="156130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r>
              <a:rPr lang="en-GB" b="1" i="1" dirty="0"/>
              <a:t>Step 2: setting up the PCR</a:t>
            </a:r>
          </a:p>
          <a:p>
            <a:endParaRPr lang="en-GB" b="1" i="1" dirty="0"/>
          </a:p>
          <a:p>
            <a:r>
              <a:rPr lang="en-GB" b="0" i="0" dirty="0"/>
              <a:t>Master mix contains</a:t>
            </a:r>
            <a:r>
              <a:rPr lang="en-GB" b="0" i="0" baseline="0" dirty="0"/>
              <a:t> buffer, magnesium chloride, nucleosides and DNA polymerase. Keep on ice to preserve maximum enzyme activity of DNA polymerase.</a:t>
            </a:r>
          </a:p>
          <a:p>
            <a:r>
              <a:rPr lang="en-GB" b="0" i="0" baseline="0" dirty="0"/>
              <a:t>Remember:</a:t>
            </a:r>
          </a:p>
          <a:p>
            <a:pPr marL="171450" indent="-171450">
              <a:buFontTx/>
              <a:buChar char="-"/>
            </a:pPr>
            <a:r>
              <a:rPr lang="en-GB" b="0" i="0" baseline="0" dirty="0"/>
              <a:t>Use fresh tips for each new component you add</a:t>
            </a:r>
          </a:p>
          <a:p>
            <a:pPr marL="171450" indent="-171450">
              <a:buFontTx/>
              <a:buChar char="-"/>
            </a:pPr>
            <a:r>
              <a:rPr lang="en-GB" b="0" i="0" baseline="0" dirty="0"/>
              <a:t>Keep on ice</a:t>
            </a:r>
          </a:p>
          <a:p>
            <a:pPr marL="171450" indent="-171450">
              <a:buFontTx/>
              <a:buChar char="-"/>
            </a:pPr>
            <a:r>
              <a:rPr lang="en-GB" b="0" i="0" baseline="0" dirty="0"/>
              <a:t>Label tubes on the side – with personal identifier - as labels on top rub off easily in thermal cycler</a:t>
            </a:r>
          </a:p>
          <a:p>
            <a:pPr marL="171450" indent="-171450">
              <a:buFontTx/>
              <a:buChar char="-"/>
            </a:pPr>
            <a:r>
              <a:rPr lang="en-GB" b="0" i="0" baseline="0" dirty="0"/>
              <a:t>PCR machine will take about 2 hours to run.</a:t>
            </a:r>
            <a:endParaRPr lang="en-GB" sz="1200" kern="1200" dirty="0">
              <a:solidFill>
                <a:schemeClr val="tx1"/>
              </a:solidFill>
              <a:effectLst/>
              <a:latin typeface="+mn-lt"/>
              <a:ea typeface="+mn-ea"/>
              <a:cs typeface="+mn-cs"/>
            </a:endParaRPr>
          </a:p>
        </p:txBody>
      </p:sp>
      <p:sp>
        <p:nvSpPr>
          <p:cNvPr id="22532" name="Slide Number Placeholder 3"/>
          <p:cNvSpPr>
            <a:spLocks noGrp="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AC03E4D-16CE-4585-AF82-9CFE16D14F6B}" type="slidenum">
              <a:rPr lang="en-GB" altLang="en-US" smtClean="0"/>
              <a:pPr eaLnBrk="1" hangingPunct="1"/>
              <a:t>15</a:t>
            </a:fld>
            <a:endParaRPr lang="en-GB" altLang="en-US"/>
          </a:p>
        </p:txBody>
      </p:sp>
    </p:spTree>
    <p:extLst>
      <p:ext uri="{BB962C8B-B14F-4D97-AF65-F5344CB8AC3E}">
        <p14:creationId xmlns:p14="http://schemas.microsoft.com/office/powerpoint/2010/main" val="37119415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pPr eaLnBrk="1" hangingPunct="1"/>
            <a:r>
              <a:rPr lang="en-GB" altLang="en-US" dirty="0"/>
              <a:t>Talk through set-up, emphasise we (you!!) will have already aliquoted the Primers, and everything added to them.</a:t>
            </a:r>
          </a:p>
          <a:p>
            <a:pPr eaLnBrk="1" hangingPunct="1"/>
            <a:r>
              <a:rPr lang="en-GB" altLang="en-US" dirty="0"/>
              <a:t>Also remind this training session is combining investigations that form both LAB 4 and LAB 7 (with controls) </a:t>
            </a:r>
          </a:p>
          <a:p>
            <a:pPr eaLnBrk="1" hangingPunct="1"/>
            <a:endParaRPr lang="en-GB" altLang="en-US" dirty="0"/>
          </a:p>
        </p:txBody>
      </p:sp>
      <p:sp>
        <p:nvSpPr>
          <p:cNvPr id="22532" name="Slide Number Placeholder 3"/>
          <p:cNvSpPr>
            <a:spLocks noGrp="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AC03E4D-16CE-4585-AF82-9CFE16D14F6B}" type="slidenum">
              <a:rPr lang="en-GB" altLang="en-US" smtClean="0"/>
              <a:pPr eaLnBrk="1" hangingPunct="1"/>
              <a:t>16</a:t>
            </a:fld>
            <a:endParaRPr lang="en-GB" altLang="en-US"/>
          </a:p>
        </p:txBody>
      </p:sp>
    </p:spTree>
    <p:extLst>
      <p:ext uri="{BB962C8B-B14F-4D97-AF65-F5344CB8AC3E}">
        <p14:creationId xmlns:p14="http://schemas.microsoft.com/office/powerpoint/2010/main" val="1102415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Total time in PCR machine is approx. 1.5 - 2 hours. Machine acts like fridge at end, so samples can remain in PCR machine overnight or over weekend (assuming it is left switched-on)</a:t>
            </a:r>
          </a:p>
          <a:p>
            <a:pPr eaLnBrk="1" hangingPunct="1"/>
            <a:endParaRPr lang="en-GB" altLang="en-US" dirty="0"/>
          </a:p>
        </p:txBody>
      </p:sp>
      <p:sp>
        <p:nvSpPr>
          <p:cNvPr id="22532" name="Slide Number Placeholder 3"/>
          <p:cNvSpPr>
            <a:spLocks noGrp="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AC03E4D-16CE-4585-AF82-9CFE16D14F6B}" type="slidenum">
              <a:rPr lang="en-GB" altLang="en-US" smtClean="0"/>
              <a:pPr eaLnBrk="1" hangingPunct="1"/>
              <a:t>17</a:t>
            </a:fld>
            <a:endParaRPr lang="en-GB" altLang="en-US"/>
          </a:p>
        </p:txBody>
      </p:sp>
    </p:spTree>
    <p:extLst>
      <p:ext uri="{BB962C8B-B14F-4D97-AF65-F5344CB8AC3E}">
        <p14:creationId xmlns:p14="http://schemas.microsoft.com/office/powerpoint/2010/main" val="23789378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pPr eaLnBrk="1" hangingPunct="1"/>
            <a:r>
              <a:rPr lang="en-GB" altLang="en-US" dirty="0"/>
              <a:t>More about ‘Timings’ in the Intro Pages of the T&amp;T guide - Page i.6</a:t>
            </a:r>
          </a:p>
          <a:p>
            <a:pPr eaLnBrk="1" hangingPunct="1"/>
            <a:endParaRPr lang="en-GB" altLang="en-US" dirty="0"/>
          </a:p>
          <a:p>
            <a:pPr eaLnBrk="1" hangingPunct="1"/>
            <a:r>
              <a:rPr lang="en-GB" altLang="en-US" dirty="0" err="1"/>
              <a:t>MiniOne</a:t>
            </a:r>
            <a:r>
              <a:rPr lang="en-GB" altLang="en-US" dirty="0"/>
              <a:t> is an electrophoresis system that enables you to ‘see DNA move thru gel  - ‘as live’  thereby making it quicker to get results (by removing the need to stain gels). The agarose gels themselves are smaller, again speeding up the process</a:t>
            </a:r>
          </a:p>
        </p:txBody>
      </p:sp>
      <p:sp>
        <p:nvSpPr>
          <p:cNvPr id="22532" name="Slide Number Placeholder 3"/>
          <p:cNvSpPr>
            <a:spLocks noGrp="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AC03E4D-16CE-4585-AF82-9CFE16D14F6B}" type="slidenum">
              <a:rPr lang="en-GB" altLang="en-US" smtClean="0"/>
              <a:pPr eaLnBrk="1" hangingPunct="1"/>
              <a:t>18</a:t>
            </a:fld>
            <a:endParaRPr lang="en-GB" altLang="en-US"/>
          </a:p>
        </p:txBody>
      </p:sp>
    </p:spTree>
    <p:extLst>
      <p:ext uri="{BB962C8B-B14F-4D97-AF65-F5344CB8AC3E}">
        <p14:creationId xmlns:p14="http://schemas.microsoft.com/office/powerpoint/2010/main" val="582754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9515E-5721-3F3F-86E1-032043EB40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C8C592-5A83-E2E0-B02D-C1297F504D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7214F8-EB61-1B9B-1DC9-99B0901B7AD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2163272-5BC4-6208-36FE-26FEEEAD10C8}"/>
              </a:ext>
            </a:extLst>
          </p:cNvPr>
          <p:cNvSpPr>
            <a:spLocks noGrp="1"/>
          </p:cNvSpPr>
          <p:nvPr>
            <p:ph type="sldNum" sz="quarter" idx="5"/>
          </p:nvPr>
        </p:nvSpPr>
        <p:spPr/>
        <p:txBody>
          <a:bodyPr/>
          <a:lstStyle/>
          <a:p>
            <a:fld id="{30370952-48CC-46D7-9FCD-59FAD40CC025}" type="slidenum">
              <a:rPr lang="en-GB" smtClean="0"/>
              <a:pPr/>
              <a:t>19</a:t>
            </a:fld>
            <a:endParaRPr lang="en-GB"/>
          </a:p>
        </p:txBody>
      </p:sp>
    </p:spTree>
    <p:extLst>
      <p:ext uri="{BB962C8B-B14F-4D97-AF65-F5344CB8AC3E}">
        <p14:creationId xmlns:p14="http://schemas.microsoft.com/office/powerpoint/2010/main" val="1153387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endParaRPr lang="en-GB" sz="1200" kern="1200" dirty="0">
              <a:solidFill>
                <a:schemeClr val="tx1"/>
              </a:solidFill>
              <a:effectLst/>
              <a:latin typeface="+mn-lt"/>
              <a:ea typeface="+mn-ea"/>
              <a:cs typeface="+mn-cs"/>
            </a:endParaRPr>
          </a:p>
        </p:txBody>
      </p:sp>
      <p:sp>
        <p:nvSpPr>
          <p:cNvPr id="22532" name="Slide Number Placeholder 3"/>
          <p:cNvSpPr>
            <a:spLocks noGrp="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AC03E4D-16CE-4585-AF82-9CFE16D14F6B}" type="slidenum">
              <a:rPr lang="en-GB" altLang="en-US" smtClean="0"/>
              <a:pPr eaLnBrk="1" hangingPunct="1"/>
              <a:t>2</a:t>
            </a:fld>
            <a:endParaRPr lang="en-GB" altLang="en-US"/>
          </a:p>
        </p:txBody>
      </p:sp>
    </p:spTree>
    <p:extLst>
      <p:ext uri="{BB962C8B-B14F-4D97-AF65-F5344CB8AC3E}">
        <p14:creationId xmlns:p14="http://schemas.microsoft.com/office/powerpoint/2010/main" val="15878308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Looking to raise the profile of science in your school – possibly while you are loaning the ABE kit ? – here is a resource to support you  - geared towards an assembly scenario. Get the ABE message out beyond those students doing the labs …</a:t>
            </a:r>
          </a:p>
        </p:txBody>
      </p:sp>
      <p:sp>
        <p:nvSpPr>
          <p:cNvPr id="4" name="Slide Number Placeholder 3"/>
          <p:cNvSpPr>
            <a:spLocks noGrp="1"/>
          </p:cNvSpPr>
          <p:nvPr>
            <p:ph type="sldNum" sz="quarter" idx="10"/>
          </p:nvPr>
        </p:nvSpPr>
        <p:spPr/>
        <p:txBody>
          <a:bodyPr/>
          <a:lstStyle/>
          <a:p>
            <a:fld id="{3D0CBBB3-1455-4106-9A8F-79A3B56D9432}" type="slidenum">
              <a:rPr lang="en-GB" smtClean="0"/>
              <a:t>20</a:t>
            </a:fld>
            <a:endParaRPr lang="en-GB"/>
          </a:p>
        </p:txBody>
      </p:sp>
    </p:spTree>
    <p:extLst>
      <p:ext uri="{BB962C8B-B14F-4D97-AF65-F5344CB8AC3E}">
        <p14:creationId xmlns:p14="http://schemas.microsoft.com/office/powerpoint/2010/main" val="16933077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Crime Scene Analysis uses a range of techniques. Uniformed officers secure the area and dogs sniff for clues. Another technique ‘DNA fingerprinting’ is now common too – scientists in biohazard suits to prevent</a:t>
            </a:r>
            <a:r>
              <a:rPr lang="en-GB" sz="1200" kern="1200" baseline="0" dirty="0">
                <a:solidFill>
                  <a:schemeClr val="tx1"/>
                </a:solidFill>
                <a:effectLst/>
                <a:latin typeface="+mn-lt"/>
                <a:ea typeface="+mn-ea"/>
                <a:cs typeface="+mn-cs"/>
              </a:rPr>
              <a:t> contamination, analysing every </a:t>
            </a:r>
            <a:r>
              <a:rPr lang="en-GB" sz="1200" kern="1200" dirty="0">
                <a:solidFill>
                  <a:schemeClr val="tx1"/>
                </a:solidFill>
                <a:effectLst/>
                <a:latin typeface="+mn-lt"/>
                <a:ea typeface="+mn-ea"/>
                <a:cs typeface="+mn-cs"/>
              </a:rPr>
              <a:t>little detail for DNA evidence that can point to a suspect and, hopefully, close the case.</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method of DNA fingerprinting, stems largely from the work of one man – Professor Sir Alec </a:t>
            </a:r>
            <a:r>
              <a:rPr lang="en-GB" sz="1200" kern="1200" dirty="0" err="1">
                <a:solidFill>
                  <a:schemeClr val="tx1"/>
                </a:solidFill>
                <a:effectLst/>
                <a:latin typeface="+mn-lt"/>
                <a:ea typeface="+mn-ea"/>
                <a:cs typeface="+mn-cs"/>
              </a:rPr>
              <a:t>Jeffreys</a:t>
            </a:r>
            <a:r>
              <a:rPr lang="en-GB" sz="1200" kern="1200" dirty="0">
                <a:solidFill>
                  <a:schemeClr val="tx1"/>
                </a:solidFill>
                <a:effectLst/>
                <a:latin typeface="+mn-lt"/>
                <a:ea typeface="+mn-ea"/>
                <a:cs typeface="+mn-cs"/>
              </a:rPr>
              <a:t>. It was he who developed techniques to </a:t>
            </a:r>
            <a:r>
              <a:rPr lang="en-GB" sz="1200" b="1" kern="1200" dirty="0">
                <a:solidFill>
                  <a:schemeClr val="tx1"/>
                </a:solidFill>
                <a:effectLst/>
                <a:latin typeface="+mn-lt"/>
                <a:ea typeface="+mn-ea"/>
                <a:cs typeface="+mn-cs"/>
              </a:rPr>
              <a:t>use DNA to identify people</a:t>
            </a:r>
            <a:r>
              <a:rPr lang="en-GB" sz="1200" kern="120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morning I’d like to spend</a:t>
            </a:r>
            <a:r>
              <a:rPr lang="en-GB" sz="1200" kern="1200" baseline="0" dirty="0">
                <a:solidFill>
                  <a:schemeClr val="tx1"/>
                </a:solidFill>
                <a:effectLst/>
                <a:latin typeface="+mn-lt"/>
                <a:ea typeface="+mn-ea"/>
                <a:cs typeface="+mn-cs"/>
              </a:rPr>
              <a:t> a few minutes telling you a little bit about him…</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6C4D0E7-2B45-430C-9443-F39DC46FA784}" type="slidenum">
              <a:rPr lang="en-GB" smtClean="0"/>
              <a:t>21</a:t>
            </a:fld>
            <a:endParaRPr lang="en-GB"/>
          </a:p>
        </p:txBody>
      </p:sp>
    </p:spTree>
    <p:extLst>
      <p:ext uri="{BB962C8B-B14F-4D97-AF65-F5344CB8AC3E}">
        <p14:creationId xmlns:p14="http://schemas.microsoft.com/office/powerpoint/2010/main" val="37965598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Alec was born, and spent the first 6 years of his life in Oxford,</a:t>
            </a:r>
            <a:r>
              <a:rPr lang="en-GB" sz="1200" kern="1200" baseline="0" dirty="0">
                <a:solidFill>
                  <a:schemeClr val="tx1"/>
                </a:solidFill>
                <a:effectLst/>
                <a:latin typeface="+mn-lt"/>
                <a:ea typeface="+mn-ea"/>
                <a:cs typeface="+mn-cs"/>
              </a:rPr>
              <a:t> before moving with his family to Luton.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When he was 8, his father gave him a Chemistry set. He loved it and tried lots of reactions, as well as buying other chemicals to add to it, like the sulphuric acid, which splashed out during one of his more explosive reactions and gave him a small scar on his chin.</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However, his curiosity and inventiveness were undaunted. His father bought him a much-loved microscope and</a:t>
            </a:r>
            <a:r>
              <a:rPr lang="en-GB" sz="1200" kern="1200" baseline="0" dirty="0">
                <a:solidFill>
                  <a:schemeClr val="tx1"/>
                </a:solidFill>
                <a:effectLst/>
                <a:latin typeface="+mn-lt"/>
                <a:ea typeface="+mn-ea"/>
                <a:cs typeface="+mn-cs"/>
              </a:rPr>
              <a:t> he saved up for a dissecting kit. He was encouraged in his hobby of insect dissection, although when he found a dead cat and brought it home in his bag and dissected it on the dining room table, stinking</a:t>
            </a:r>
            <a:r>
              <a:rPr lang="en-GB" sz="1200" kern="1200" dirty="0">
                <a:solidFill>
                  <a:schemeClr val="tx1"/>
                </a:solidFill>
                <a:effectLst/>
                <a:latin typeface="+mn-lt"/>
                <a:ea typeface="+mn-ea"/>
                <a:cs typeface="+mn-cs"/>
              </a:rPr>
              <a:t> out the house when he ruptured its intestines, he recalls his parents were not best pleased!</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His interest in and love of Science, led him back</a:t>
            </a:r>
            <a:r>
              <a:rPr lang="en-GB" sz="1200" kern="1200" baseline="0" dirty="0">
                <a:solidFill>
                  <a:schemeClr val="tx1"/>
                </a:solidFill>
                <a:effectLst/>
                <a:latin typeface="+mn-lt"/>
                <a:ea typeface="+mn-ea"/>
                <a:cs typeface="+mn-cs"/>
              </a:rPr>
              <a:t> to Oxford to study at University, and later to work at the University of Leicester.</a:t>
            </a:r>
            <a:endParaRPr lang="en-GB" dirty="0"/>
          </a:p>
        </p:txBody>
      </p:sp>
      <p:sp>
        <p:nvSpPr>
          <p:cNvPr id="4" name="Slide Number Placeholder 3"/>
          <p:cNvSpPr>
            <a:spLocks noGrp="1"/>
          </p:cNvSpPr>
          <p:nvPr>
            <p:ph type="sldNum" sz="quarter" idx="10"/>
          </p:nvPr>
        </p:nvSpPr>
        <p:spPr/>
        <p:txBody>
          <a:bodyPr/>
          <a:lstStyle/>
          <a:p>
            <a:fld id="{56C4D0E7-2B45-430C-9443-F39DC46FA784}" type="slidenum">
              <a:rPr lang="en-GB" smtClean="0"/>
              <a:t>22</a:t>
            </a:fld>
            <a:endParaRPr lang="en-GB"/>
          </a:p>
        </p:txBody>
      </p:sp>
    </p:spTree>
    <p:extLst>
      <p:ext uri="{BB962C8B-B14F-4D97-AF65-F5344CB8AC3E}">
        <p14:creationId xmlns:p14="http://schemas.microsoft.com/office/powerpoint/2010/main" val="26617059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1984, whilst at Leicester, Alec worked in the field of genetics – a very new science in those days.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One day, during an experiment, he found that there were similarities and differences between the DNA of a lab technician's family. Further experiments led him to realize that differences in an individual's DNA could be used to identify them – DNA fingerprinting had been invented. </a:t>
            </a:r>
            <a:endParaRPr lang="en-GB" dirty="0"/>
          </a:p>
        </p:txBody>
      </p:sp>
      <p:sp>
        <p:nvSpPr>
          <p:cNvPr id="4" name="Slide Number Placeholder 3"/>
          <p:cNvSpPr>
            <a:spLocks noGrp="1"/>
          </p:cNvSpPr>
          <p:nvPr>
            <p:ph type="sldNum" sz="quarter" idx="10"/>
          </p:nvPr>
        </p:nvSpPr>
        <p:spPr/>
        <p:txBody>
          <a:bodyPr/>
          <a:lstStyle/>
          <a:p>
            <a:fld id="{56C4D0E7-2B45-430C-9443-F39DC46FA784}" type="slidenum">
              <a:rPr lang="en-GB" smtClean="0"/>
              <a:t>23</a:t>
            </a:fld>
            <a:endParaRPr lang="en-GB"/>
          </a:p>
        </p:txBody>
      </p:sp>
    </p:spTree>
    <p:extLst>
      <p:ext uri="{BB962C8B-B14F-4D97-AF65-F5344CB8AC3E}">
        <p14:creationId xmlns:p14="http://schemas.microsoft.com/office/powerpoint/2010/main" val="35883807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method of DNA fingerprinting involves:</a:t>
            </a:r>
          </a:p>
          <a:p>
            <a:pPr marL="171450" indent="-171450">
              <a:buFontTx/>
              <a:buChar char="-"/>
            </a:pPr>
            <a:r>
              <a:rPr lang="en-GB" baseline="0" dirty="0"/>
              <a:t>Taking DNA from a sample</a:t>
            </a:r>
          </a:p>
          <a:p>
            <a:pPr marL="171450" indent="-171450">
              <a:buFontTx/>
              <a:buChar char="-"/>
            </a:pPr>
            <a:r>
              <a:rPr lang="en-GB" baseline="0" dirty="0"/>
              <a:t>Cutting it up</a:t>
            </a:r>
          </a:p>
          <a:p>
            <a:pPr marL="171450" indent="-171450">
              <a:buFontTx/>
              <a:buChar char="-"/>
            </a:pPr>
            <a:r>
              <a:rPr lang="en-GB" baseline="0" dirty="0"/>
              <a:t>Separating the pieces of DNA by size</a:t>
            </a:r>
          </a:p>
          <a:p>
            <a:pPr marL="171450" indent="-171450">
              <a:buFontTx/>
              <a:buChar char="-"/>
            </a:pPr>
            <a:r>
              <a:rPr lang="en-GB" baseline="0" dirty="0"/>
              <a:t>Comparing the ‘DNA fingerprints’</a:t>
            </a:r>
          </a:p>
          <a:p>
            <a:pPr marL="171450" indent="-171450">
              <a:buFontTx/>
              <a:buChar char="-"/>
            </a:pPr>
            <a:endParaRPr lang="en-GB" baseline="0" dirty="0"/>
          </a:p>
          <a:p>
            <a:pPr marL="0" indent="0">
              <a:buFontTx/>
              <a:buNone/>
            </a:pPr>
            <a:r>
              <a:rPr lang="en-GB" baseline="0" dirty="0"/>
              <a:t>A reasonably simple technique the DNA fingerprint would look like this.</a:t>
            </a:r>
          </a:p>
          <a:p>
            <a:pPr marL="0" indent="0">
              <a:buFontTx/>
              <a:buNone/>
            </a:pPr>
            <a:endParaRPr lang="en-GB" baseline="0" dirty="0"/>
          </a:p>
          <a:p>
            <a:pPr marL="171450" indent="-171450">
              <a:buFontTx/>
              <a:buChar char="-"/>
            </a:pPr>
            <a:r>
              <a:rPr lang="en-GB" baseline="0" dirty="0"/>
              <a:t>This is a DNA fingerprint from a Crime Scene.</a:t>
            </a:r>
          </a:p>
          <a:p>
            <a:pPr marL="171450" indent="-171450">
              <a:buFontTx/>
              <a:buChar char="-"/>
            </a:pPr>
            <a:r>
              <a:rPr lang="en-GB" baseline="0" dirty="0"/>
              <a:t>The Scene of Crime DNA is at the top of the image: big bits close to the writing and small bits further away.</a:t>
            </a:r>
          </a:p>
          <a:p>
            <a:pPr marL="171450" indent="-171450">
              <a:buFontTx/>
              <a:buChar char="-"/>
            </a:pPr>
            <a:r>
              <a:rPr lang="en-GB" baseline="0" dirty="0"/>
              <a:t>DNA from suspects 1, 2 and 3 are shown lower down the image.</a:t>
            </a:r>
          </a:p>
          <a:p>
            <a:pPr marL="171450" indent="-171450">
              <a:buFontTx/>
              <a:buChar char="-"/>
            </a:pPr>
            <a:endParaRPr lang="en-GB" baseline="0" dirty="0"/>
          </a:p>
          <a:p>
            <a:pPr marL="0" indent="0">
              <a:buFontTx/>
              <a:buNone/>
            </a:pPr>
            <a:r>
              <a:rPr lang="en-GB" baseline="0" dirty="0"/>
              <a:t>Can anyone see which of the suspects DNA fingerprint matched that at the Scene of Crime? (1)</a:t>
            </a:r>
            <a:endParaRPr lang="en-GB" dirty="0"/>
          </a:p>
        </p:txBody>
      </p:sp>
      <p:sp>
        <p:nvSpPr>
          <p:cNvPr id="4" name="Slide Number Placeholder 3"/>
          <p:cNvSpPr>
            <a:spLocks noGrp="1"/>
          </p:cNvSpPr>
          <p:nvPr>
            <p:ph type="sldNum" sz="quarter" idx="10"/>
          </p:nvPr>
        </p:nvSpPr>
        <p:spPr/>
        <p:txBody>
          <a:bodyPr/>
          <a:lstStyle/>
          <a:p>
            <a:fld id="{56C4D0E7-2B45-430C-9443-F39DC46FA784}" type="slidenum">
              <a:rPr lang="en-GB" smtClean="0"/>
              <a:t>24</a:t>
            </a:fld>
            <a:endParaRPr lang="en-GB"/>
          </a:p>
        </p:txBody>
      </p:sp>
    </p:spTree>
    <p:extLst>
      <p:ext uri="{BB962C8B-B14F-4D97-AF65-F5344CB8AC3E}">
        <p14:creationId xmlns:p14="http://schemas.microsoft.com/office/powerpoint/2010/main" val="24195039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new technique had to prove its usefulness</a:t>
            </a:r>
            <a:r>
              <a:rPr lang="en-GB" baseline="0" dirty="0"/>
              <a:t> though. </a:t>
            </a:r>
            <a:r>
              <a:rPr lang="en-GB" dirty="0"/>
              <a:t>The first practical application of ‘DNA fingerprinting’ was not at a crime scene, but in a case of immigration.</a:t>
            </a:r>
          </a:p>
          <a:p>
            <a:endParaRPr lang="en-GB" dirty="0"/>
          </a:p>
          <a:p>
            <a:r>
              <a:rPr lang="en-GB" dirty="0"/>
              <a:t>Christiana,</a:t>
            </a:r>
            <a:r>
              <a:rPr lang="en-GB" baseline="0" dirty="0"/>
              <a:t> mother to David, Joyce and Diana, lived in England. Her estranged husband lived in Ghana. In 1985, a 13 year old boy called Andrew was sent from Ghana by his father to be reunited with his mother – Christiana.</a:t>
            </a:r>
          </a:p>
          <a:p>
            <a:endParaRPr lang="en-GB" baseline="0" dirty="0"/>
          </a:p>
          <a:p>
            <a:r>
              <a:rPr lang="en-GB" baseline="0" dirty="0"/>
              <a:t>Immigration officials held Andrew at Heathrow airport, claiming his passport was forged and he did not have the right to remain in the UK. While awaiting deportation The Law Centre representing Andrew read about ‘DNA fingerprinting’, contacted Alec </a:t>
            </a:r>
            <a:r>
              <a:rPr lang="en-GB" baseline="0" dirty="0" err="1"/>
              <a:t>Jeffreys</a:t>
            </a:r>
            <a:r>
              <a:rPr lang="en-GB" baseline="0" dirty="0"/>
              <a:t> and asked him to help. By comparing the DNA of Andrew to Christiana, David, Joyce and Diana Alec </a:t>
            </a:r>
            <a:r>
              <a:rPr lang="en-GB" baseline="0" dirty="0" err="1"/>
              <a:t>Jeffreys</a:t>
            </a:r>
            <a:r>
              <a:rPr lang="en-GB" baseline="0" dirty="0"/>
              <a:t> found the odds of Christiana being the mother were 600,000 to 1 for.</a:t>
            </a:r>
          </a:p>
          <a:p>
            <a:endParaRPr lang="en-GB" baseline="0" dirty="0"/>
          </a:p>
          <a:p>
            <a:r>
              <a:rPr lang="en-GB" baseline="0" dirty="0"/>
              <a:t>After DNA identified him Andrew was not deported but remained in the UK reunited with his mother.</a:t>
            </a:r>
            <a:endParaRPr lang="en-GB" dirty="0"/>
          </a:p>
        </p:txBody>
      </p:sp>
      <p:sp>
        <p:nvSpPr>
          <p:cNvPr id="4" name="Slide Number Placeholder 3"/>
          <p:cNvSpPr>
            <a:spLocks noGrp="1"/>
          </p:cNvSpPr>
          <p:nvPr>
            <p:ph type="sldNum" sz="quarter" idx="10"/>
          </p:nvPr>
        </p:nvSpPr>
        <p:spPr/>
        <p:txBody>
          <a:bodyPr/>
          <a:lstStyle/>
          <a:p>
            <a:fld id="{56C4D0E7-2B45-430C-9443-F39DC46FA784}" type="slidenum">
              <a:rPr lang="en-GB" smtClean="0"/>
              <a:t>25</a:t>
            </a:fld>
            <a:endParaRPr lang="en-GB"/>
          </a:p>
        </p:txBody>
      </p:sp>
    </p:spTree>
    <p:extLst>
      <p:ext uri="{BB962C8B-B14F-4D97-AF65-F5344CB8AC3E}">
        <p14:creationId xmlns:p14="http://schemas.microsoft.com/office/powerpoint/2010/main" val="31561154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wasn’t until 3 years later, in 1988, that the first murder conviction was made based on DNA fingerprinting. </a:t>
            </a:r>
          </a:p>
          <a:p>
            <a:endParaRPr lang="en-GB" dirty="0"/>
          </a:p>
          <a:p>
            <a:r>
              <a:rPr lang="en-GB" dirty="0"/>
              <a:t>2 schoolgirls had been assaulted and murdered. A local man had been arrested and charged.</a:t>
            </a:r>
            <a:r>
              <a:rPr lang="en-GB" baseline="0" dirty="0"/>
              <a:t> Asked to help, Alec </a:t>
            </a:r>
            <a:r>
              <a:rPr lang="en-GB" baseline="0" dirty="0" err="1"/>
              <a:t>Jeffreys</a:t>
            </a:r>
            <a:r>
              <a:rPr lang="en-GB" baseline="0" dirty="0"/>
              <a:t> found that the local man’s DNA did not match that found on the schoolgirl’s bodies. The local man was exonerated – released with apologies.</a:t>
            </a:r>
          </a:p>
          <a:p>
            <a:endParaRPr lang="en-GB" baseline="0" dirty="0"/>
          </a:p>
          <a:p>
            <a:r>
              <a:rPr lang="en-GB" baseline="0" dirty="0"/>
              <a:t>4,000 blood and saliva samples were taken from men in the surrounding villages, who did not have an alibi for the time of the murders.</a:t>
            </a:r>
          </a:p>
          <a:p>
            <a:endParaRPr lang="en-GB" baseline="0" dirty="0"/>
          </a:p>
          <a:p>
            <a:r>
              <a:rPr lang="en-GB" baseline="0" dirty="0"/>
              <a:t>Then by chance a woman overheard her colleague gloating that he had earnt some money providing samples for a friend: Colin Pitchfork. She informed the Police, who arrested and took samples from him. The samples matched the DNA fingerprint found at the crime scenes. In 1988 Colin Pitchfork was sentenced to life imprisonment for the murders.</a:t>
            </a:r>
            <a:endParaRPr lang="en-GB" dirty="0"/>
          </a:p>
        </p:txBody>
      </p:sp>
      <p:sp>
        <p:nvSpPr>
          <p:cNvPr id="4" name="Slide Number Placeholder 3"/>
          <p:cNvSpPr>
            <a:spLocks noGrp="1"/>
          </p:cNvSpPr>
          <p:nvPr>
            <p:ph type="sldNum" sz="quarter" idx="10"/>
          </p:nvPr>
        </p:nvSpPr>
        <p:spPr/>
        <p:txBody>
          <a:bodyPr/>
          <a:lstStyle/>
          <a:p>
            <a:fld id="{56C4D0E7-2B45-430C-9443-F39DC46FA784}" type="slidenum">
              <a:rPr lang="en-GB" smtClean="0"/>
              <a:t>26</a:t>
            </a:fld>
            <a:endParaRPr lang="en-GB"/>
          </a:p>
        </p:txBody>
      </p:sp>
    </p:spTree>
    <p:extLst>
      <p:ext uri="{BB962C8B-B14F-4D97-AF65-F5344CB8AC3E}">
        <p14:creationId xmlns:p14="http://schemas.microsoft.com/office/powerpoint/2010/main" val="31251002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Nowadays, Alec </a:t>
            </a:r>
            <a:r>
              <a:rPr lang="en-GB" dirty="0" err="1"/>
              <a:t>Jeffreys</a:t>
            </a:r>
            <a:r>
              <a:rPr lang="en-GB" dirty="0"/>
              <a:t>’</a:t>
            </a:r>
            <a:r>
              <a:rPr lang="en-GB" baseline="0" dirty="0"/>
              <a:t> method of DNA fingerprinting is frequently used worldwide to:</a:t>
            </a:r>
          </a:p>
          <a:p>
            <a:pPr marL="171450" indent="-171450">
              <a:buFontTx/>
              <a:buChar char="-"/>
            </a:pPr>
            <a:r>
              <a:rPr lang="en-GB" dirty="0"/>
              <a:t>Identify parents and children</a:t>
            </a:r>
          </a:p>
          <a:p>
            <a:pPr marL="171450" indent="-171450">
              <a:buFontTx/>
              <a:buChar char="-"/>
            </a:pPr>
            <a:r>
              <a:rPr lang="en-GB" dirty="0"/>
              <a:t>Identify criminals</a:t>
            </a:r>
          </a:p>
          <a:p>
            <a:pPr marL="171450" indent="-171450">
              <a:buFontTx/>
              <a:buChar char="-"/>
            </a:pPr>
            <a:endParaRPr lang="en-GB" dirty="0"/>
          </a:p>
          <a:p>
            <a:pPr marL="0" indent="0">
              <a:buFontTx/>
              <a:buNone/>
            </a:pPr>
            <a:r>
              <a:rPr lang="en-GB" dirty="0"/>
              <a:t>Many countries,</a:t>
            </a:r>
            <a:r>
              <a:rPr lang="en-GB" baseline="0" dirty="0"/>
              <a:t> including the UK and USA have National DNA databases of people’s DNA fingerprints.</a:t>
            </a:r>
            <a:endParaRPr lang="en-GB" dirty="0"/>
          </a:p>
          <a:p>
            <a:pPr marL="171450" indent="-171450">
              <a:buFontTx/>
              <a:buChar char="-"/>
            </a:pPr>
            <a:endParaRPr lang="en-GB" dirty="0"/>
          </a:p>
          <a:p>
            <a:pPr marL="0" indent="0">
              <a:buFontTx/>
              <a:buNone/>
            </a:pPr>
            <a:endParaRPr lang="en-GB" dirty="0"/>
          </a:p>
        </p:txBody>
      </p:sp>
      <p:sp>
        <p:nvSpPr>
          <p:cNvPr id="4" name="Slide Number Placeholder 3"/>
          <p:cNvSpPr>
            <a:spLocks noGrp="1"/>
          </p:cNvSpPr>
          <p:nvPr>
            <p:ph type="sldNum" sz="quarter" idx="10"/>
          </p:nvPr>
        </p:nvSpPr>
        <p:spPr/>
        <p:txBody>
          <a:bodyPr/>
          <a:lstStyle/>
          <a:p>
            <a:fld id="{56C4D0E7-2B45-430C-9443-F39DC46FA784}" type="slidenum">
              <a:rPr lang="en-GB" smtClean="0"/>
              <a:t>27</a:t>
            </a:fld>
            <a:endParaRPr lang="en-GB"/>
          </a:p>
        </p:txBody>
      </p:sp>
    </p:spTree>
    <p:extLst>
      <p:ext uri="{BB962C8B-B14F-4D97-AF65-F5344CB8AC3E}">
        <p14:creationId xmlns:p14="http://schemas.microsoft.com/office/powerpoint/2010/main" val="20343597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Science of genetics, allows us to be identified by our DNA. However, DNA is a string of chemicals</a:t>
            </a:r>
            <a:r>
              <a:rPr lang="en-GB" sz="1200" kern="1200" baseline="0" dirty="0">
                <a:solidFill>
                  <a:schemeClr val="tx1"/>
                </a:solidFill>
                <a:effectLst/>
                <a:latin typeface="+mn-lt"/>
                <a:ea typeface="+mn-ea"/>
                <a:cs typeface="+mn-cs"/>
              </a:rPr>
              <a:t> and </a:t>
            </a:r>
            <a:r>
              <a:rPr lang="en-GB" sz="1200" kern="1200" dirty="0">
                <a:solidFill>
                  <a:schemeClr val="tx1"/>
                </a:solidFill>
                <a:effectLst/>
                <a:latin typeface="+mn-lt"/>
                <a:ea typeface="+mn-ea"/>
                <a:cs typeface="+mn-cs"/>
              </a:rPr>
              <a:t>there is always more to a person than just a series of chemicals. Our DNA can identify us, but our</a:t>
            </a:r>
            <a:r>
              <a:rPr lang="en-GB" sz="1200" kern="1200" baseline="0" dirty="0">
                <a:solidFill>
                  <a:schemeClr val="tx1"/>
                </a:solidFill>
                <a:effectLst/>
                <a:latin typeface="+mn-lt"/>
                <a:ea typeface="+mn-ea"/>
                <a:cs typeface="+mn-cs"/>
              </a:rPr>
              <a:t> actions define us.</a:t>
            </a:r>
            <a:r>
              <a:rPr lang="en-GB" sz="1200" kern="1200" dirty="0">
                <a:solidFill>
                  <a:schemeClr val="tx1"/>
                </a:solidFill>
                <a:effectLst/>
                <a:latin typeface="+mn-lt"/>
                <a:ea typeface="+mn-ea"/>
                <a:cs typeface="+mn-cs"/>
              </a:rPr>
              <a:t> </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We are born with a DNA profile, but it is up to us to use the abilities and talent that we are born with well – hopefully for the greater good. Alec Jeffreys</a:t>
            </a:r>
            <a:r>
              <a:rPr lang="en-GB" sz="1200" kern="1200" baseline="0" dirty="0">
                <a:solidFill>
                  <a:schemeClr val="tx1"/>
                </a:solidFill>
                <a:effectLst/>
                <a:latin typeface="+mn-lt"/>
                <a:ea typeface="+mn-ea"/>
                <a:cs typeface="+mn-cs"/>
              </a:rPr>
              <a:t> applied himself to an area he felt passionately about (Science) and used his abilities to help </a:t>
            </a:r>
            <a:r>
              <a:rPr lang="en-GB" sz="1200" kern="1200" dirty="0">
                <a:solidFill>
                  <a:schemeClr val="tx1"/>
                </a:solidFill>
                <a:effectLst/>
                <a:latin typeface="+mn-lt"/>
                <a:ea typeface="+mn-ea"/>
                <a:cs typeface="+mn-cs"/>
              </a:rPr>
              <a:t>develop our knowledge and use of genetics.</a:t>
            </a:r>
            <a:r>
              <a:rPr lang="en-GB" sz="1200" kern="1200" baseline="0" dirty="0">
                <a:solidFill>
                  <a:schemeClr val="tx1"/>
                </a:solidFill>
                <a:effectLst/>
                <a:latin typeface="+mn-lt"/>
                <a:ea typeface="+mn-ea"/>
                <a:cs typeface="+mn-cs"/>
              </a:rPr>
              <a:t> </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I’ll leave you with these thoughts ….</a:t>
            </a:r>
          </a:p>
          <a:p>
            <a:r>
              <a:rPr lang="en-GB" sz="1200" kern="1200" dirty="0">
                <a:solidFill>
                  <a:schemeClr val="tx1"/>
                </a:solidFill>
                <a:effectLst/>
                <a:latin typeface="+mn-lt"/>
                <a:ea typeface="+mn-ea"/>
                <a:cs typeface="+mn-cs"/>
              </a:rPr>
              <a:t>If DNA</a:t>
            </a:r>
            <a:r>
              <a:rPr lang="en-GB" sz="1200" kern="1200" baseline="0" dirty="0">
                <a:solidFill>
                  <a:schemeClr val="tx1"/>
                </a:solidFill>
                <a:effectLst/>
                <a:latin typeface="+mn-lt"/>
                <a:ea typeface="+mn-ea"/>
                <a:cs typeface="+mn-cs"/>
              </a:rPr>
              <a:t> can identify you, but your actions define you…</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What do your actions say about you?</a:t>
            </a:r>
          </a:p>
          <a:p>
            <a:r>
              <a:rPr lang="en-GB" sz="1200" kern="1200" dirty="0">
                <a:solidFill>
                  <a:schemeClr val="tx1"/>
                </a:solidFill>
                <a:effectLst/>
                <a:latin typeface="+mn-lt"/>
                <a:ea typeface="+mn-ea"/>
                <a:cs typeface="+mn-cs"/>
              </a:rPr>
              <a:t>What are your talents and abilities? </a:t>
            </a:r>
          </a:p>
          <a:p>
            <a:r>
              <a:rPr lang="en-GB" sz="1200" kern="1200" dirty="0">
                <a:solidFill>
                  <a:schemeClr val="tx1"/>
                </a:solidFill>
                <a:effectLst/>
                <a:latin typeface="+mn-lt"/>
                <a:ea typeface="+mn-ea"/>
                <a:cs typeface="+mn-cs"/>
              </a:rPr>
              <a:t>How could you use these for the greater good of humanity?</a:t>
            </a:r>
          </a:p>
        </p:txBody>
      </p:sp>
      <p:sp>
        <p:nvSpPr>
          <p:cNvPr id="4" name="Slide Number Placeholder 3"/>
          <p:cNvSpPr>
            <a:spLocks noGrp="1"/>
          </p:cNvSpPr>
          <p:nvPr>
            <p:ph type="sldNum" sz="quarter" idx="10"/>
          </p:nvPr>
        </p:nvSpPr>
        <p:spPr/>
        <p:txBody>
          <a:bodyPr/>
          <a:lstStyle/>
          <a:p>
            <a:fld id="{56C4D0E7-2B45-430C-9443-F39DC46FA784}" type="slidenum">
              <a:rPr lang="en-GB" smtClean="0"/>
              <a:t>28</a:t>
            </a:fld>
            <a:endParaRPr lang="en-GB"/>
          </a:p>
        </p:txBody>
      </p:sp>
    </p:spTree>
    <p:extLst>
      <p:ext uri="{BB962C8B-B14F-4D97-AF65-F5344CB8AC3E}">
        <p14:creationId xmlns:p14="http://schemas.microsoft.com/office/powerpoint/2010/main" val="11312927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DB046-AAB2-F1F4-4C5F-474FB128C0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DF4B5A-2B26-7EAA-9B85-BAB2354DD2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96EAFE-C7ED-4436-267C-8114E6C1DD5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Welcome back!</a:t>
            </a:r>
          </a:p>
          <a:p>
            <a:endParaRPr lang="en-GB" dirty="0"/>
          </a:p>
        </p:txBody>
      </p:sp>
      <p:sp>
        <p:nvSpPr>
          <p:cNvPr id="4" name="Slide Number Placeholder 3">
            <a:extLst>
              <a:ext uri="{FF2B5EF4-FFF2-40B4-BE49-F238E27FC236}">
                <a16:creationId xmlns:a16="http://schemas.microsoft.com/office/drawing/2014/main" id="{577CFAFD-7437-BE3C-E257-C4D951CE25E1}"/>
              </a:ext>
            </a:extLst>
          </p:cNvPr>
          <p:cNvSpPr>
            <a:spLocks noGrp="1"/>
          </p:cNvSpPr>
          <p:nvPr>
            <p:ph type="sldNum" sz="quarter" idx="5"/>
          </p:nvPr>
        </p:nvSpPr>
        <p:spPr/>
        <p:txBody>
          <a:bodyPr/>
          <a:lstStyle/>
          <a:p>
            <a:fld id="{30370952-48CC-46D7-9FCD-59FAD40CC025}" type="slidenum">
              <a:rPr lang="en-GB" smtClean="0"/>
              <a:pPr/>
              <a:t>29</a:t>
            </a:fld>
            <a:endParaRPr lang="en-GB"/>
          </a:p>
        </p:txBody>
      </p:sp>
    </p:spTree>
    <p:extLst>
      <p:ext uri="{BB962C8B-B14F-4D97-AF65-F5344CB8AC3E}">
        <p14:creationId xmlns:p14="http://schemas.microsoft.com/office/powerpoint/2010/main" val="3959828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r>
              <a:rPr lang="en-GB" sz="1200" kern="1200" dirty="0">
                <a:solidFill>
                  <a:schemeClr val="tx1"/>
                </a:solidFill>
                <a:effectLst/>
                <a:latin typeface="+mn-lt"/>
                <a:ea typeface="+mn-ea"/>
                <a:cs typeface="+mn-cs"/>
              </a:rPr>
              <a:t>Often easier to demonstrate these key differences with the actual kit, as opposed to slides</a:t>
            </a:r>
          </a:p>
        </p:txBody>
      </p:sp>
      <p:sp>
        <p:nvSpPr>
          <p:cNvPr id="22532" name="Slide Number Placeholder 3"/>
          <p:cNvSpPr>
            <a:spLocks noGrp="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AC03E4D-16CE-4585-AF82-9CFE16D14F6B}" type="slidenum">
              <a:rPr lang="en-GB" altLang="en-US" smtClean="0"/>
              <a:pPr eaLnBrk="1" hangingPunct="1"/>
              <a:t>3</a:t>
            </a:fld>
            <a:endParaRPr lang="en-GB" altLang="en-US"/>
          </a:p>
        </p:txBody>
      </p:sp>
    </p:spTree>
    <p:extLst>
      <p:ext uri="{BB962C8B-B14F-4D97-AF65-F5344CB8AC3E}">
        <p14:creationId xmlns:p14="http://schemas.microsoft.com/office/powerpoint/2010/main" val="343469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In 1984, this man, a </a:t>
            </a:r>
            <a:r>
              <a:rPr lang="en-GB" sz="1200" kern="1200" dirty="0">
                <a:solidFill>
                  <a:schemeClr val="tx1"/>
                </a:solidFill>
                <a:effectLst/>
                <a:latin typeface="+mn-lt"/>
                <a:ea typeface="+mn-ea"/>
                <a:cs typeface="+mn-cs"/>
              </a:rPr>
              <a:t>scientist called Alec </a:t>
            </a:r>
            <a:r>
              <a:rPr lang="en-GB" sz="1200" kern="1200" dirty="0" err="1">
                <a:solidFill>
                  <a:schemeClr val="tx1"/>
                </a:solidFill>
                <a:effectLst/>
                <a:latin typeface="+mn-lt"/>
                <a:ea typeface="+mn-ea"/>
                <a:cs typeface="+mn-cs"/>
              </a:rPr>
              <a:t>Jeffreys</a:t>
            </a:r>
            <a:r>
              <a:rPr lang="en-GB" sz="1200" kern="1200" dirty="0">
                <a:solidFill>
                  <a:schemeClr val="tx1"/>
                </a:solidFill>
                <a:effectLst/>
                <a:latin typeface="+mn-lt"/>
                <a:ea typeface="+mn-ea"/>
                <a:cs typeface="+mn-cs"/>
              </a:rPr>
              <a:t>, reported a DNA profiling technique while working at the University</a:t>
            </a:r>
            <a:r>
              <a:rPr lang="en-GB" sz="1200" kern="1200" baseline="0" dirty="0">
                <a:solidFill>
                  <a:schemeClr val="tx1"/>
                </a:solidFill>
                <a:effectLst/>
                <a:latin typeface="+mn-lt"/>
                <a:ea typeface="+mn-ea"/>
                <a:cs typeface="+mn-cs"/>
              </a:rPr>
              <a:t> of Leicester.</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a:t>DNA</a:t>
            </a:r>
            <a:r>
              <a:rPr lang="en-GB" baseline="0" dirty="0"/>
              <a:t> profiling (</a:t>
            </a:r>
            <a:r>
              <a:rPr lang="en-GB" sz="1200" kern="1200" dirty="0">
                <a:solidFill>
                  <a:schemeClr val="tx1"/>
                </a:solidFill>
                <a:effectLst/>
                <a:latin typeface="+mn-lt"/>
                <a:ea typeface="+mn-ea"/>
                <a:cs typeface="+mn-cs"/>
              </a:rPr>
              <a:t>also known as DNA fingerprinting or genetic fingerprinting) </a:t>
            </a:r>
            <a:r>
              <a:rPr lang="en-GB" baseline="0" dirty="0"/>
              <a:t>uses areas of the genome known as variable number tandem repeats (VNTRs)</a:t>
            </a:r>
            <a:r>
              <a:rPr lang="en-GB"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What are VNTRs?</a:t>
            </a:r>
          </a:p>
          <a:p>
            <a:pPr marL="0" indent="0">
              <a:buFontTx/>
              <a:buNone/>
            </a:pPr>
            <a:endParaRPr lang="en-GB" baseline="0" dirty="0"/>
          </a:p>
          <a:p>
            <a:pPr marL="0" indent="0">
              <a:buFontTx/>
              <a:buNone/>
            </a:pPr>
            <a:r>
              <a:rPr lang="en-GB" baseline="0" dirty="0"/>
              <a:t>A</a:t>
            </a:r>
            <a:r>
              <a:rPr lang="en-GB" sz="1200" kern="1200" dirty="0">
                <a:solidFill>
                  <a:schemeClr val="tx1"/>
                </a:solidFill>
                <a:effectLst/>
                <a:latin typeface="+mn-lt"/>
                <a:ea typeface="+mn-ea"/>
                <a:cs typeface="+mn-cs"/>
              </a:rPr>
              <a:t>lthough humans share the vast majority of their DNA sequence (&gt;99.9%), there are regions of DNA sequence that are highly variable. </a:t>
            </a:r>
          </a:p>
          <a:p>
            <a:pPr marL="0" indent="0">
              <a:buFontTx/>
              <a:buNone/>
            </a:pPr>
            <a:r>
              <a:rPr lang="en-GB" sz="1200" kern="1200" dirty="0">
                <a:solidFill>
                  <a:schemeClr val="tx1"/>
                </a:solidFill>
                <a:effectLst/>
                <a:latin typeface="+mn-lt"/>
                <a:ea typeface="+mn-ea"/>
                <a:cs typeface="+mn-cs"/>
              </a:rPr>
              <a:t>These DNA regions are known as mini-satellites, or variable number tandem repeat (VNTR) sequences.  </a:t>
            </a:r>
          </a:p>
          <a:p>
            <a:pPr marL="0" indent="0">
              <a:buFontTx/>
              <a:buNone/>
            </a:pPr>
            <a:r>
              <a:rPr lang="en-GB" sz="1200" kern="1200" dirty="0">
                <a:solidFill>
                  <a:schemeClr val="tx1"/>
                </a:solidFill>
                <a:effectLst/>
                <a:latin typeface="+mn-lt"/>
                <a:ea typeface="+mn-ea"/>
                <a:cs typeface="+mn-cs"/>
              </a:rPr>
              <a:t>VNTR sequences appear in the same place in the DNA of different individuals, but are so different in length that they allow individuals to be distinguished (typically 11-60 bp).</a:t>
            </a:r>
          </a:p>
          <a:p>
            <a:pPr marL="0" indent="0">
              <a:buFontTx/>
              <a:buNone/>
            </a:pPr>
            <a:endParaRPr lang="en-GB" sz="1200" kern="1200" dirty="0">
              <a:solidFill>
                <a:schemeClr val="tx1"/>
              </a:solidFill>
              <a:effectLst/>
              <a:latin typeface="+mn-lt"/>
              <a:ea typeface="+mn-ea"/>
              <a:cs typeface="+mn-cs"/>
            </a:endParaRPr>
          </a:p>
          <a:p>
            <a:pPr marL="0" indent="0">
              <a:buFontTx/>
              <a:buNone/>
            </a:pPr>
            <a:r>
              <a:rPr lang="en-GB" sz="1200" kern="1200" dirty="0">
                <a:solidFill>
                  <a:schemeClr val="tx1"/>
                </a:solidFill>
                <a:effectLst/>
                <a:latin typeface="+mn-lt"/>
                <a:ea typeface="+mn-ea"/>
                <a:cs typeface="+mn-cs"/>
              </a:rPr>
              <a:t>The technique requires relatively large quantities of high-quality DNA and further specialised lab techniques (Southern blotting) and radioactive labelling</a:t>
            </a:r>
          </a:p>
          <a:p>
            <a:pPr marL="0" indent="0">
              <a:buFontTx/>
              <a:buNone/>
            </a:pPr>
            <a:endParaRPr lang="en-GB" sz="1200" kern="1200" dirty="0">
              <a:solidFill>
                <a:schemeClr val="tx1"/>
              </a:solidFill>
              <a:effectLst/>
              <a:latin typeface="+mn-lt"/>
              <a:ea typeface="+mn-ea"/>
              <a:cs typeface="+mn-cs"/>
            </a:endParaRPr>
          </a:p>
          <a:p>
            <a:pPr marL="0" indent="0">
              <a:buFontTx/>
              <a:buNone/>
            </a:pPr>
            <a:r>
              <a:rPr lang="en-GB" sz="1200" kern="1200" dirty="0">
                <a:solidFill>
                  <a:schemeClr val="tx1"/>
                </a:solidFill>
                <a:effectLst/>
                <a:latin typeface="+mn-lt"/>
                <a:ea typeface="+mn-ea"/>
                <a:cs typeface="+mn-cs"/>
              </a:rPr>
              <a:t>Other examples of Repetitive Genetic Elements have since been developed as technologies have improved</a:t>
            </a:r>
          </a:p>
          <a:p>
            <a:pPr marL="0" indent="0">
              <a:buFontTx/>
              <a:buNone/>
            </a:pPr>
            <a:r>
              <a:rPr lang="en-GB" sz="1200" kern="1200" dirty="0">
                <a:solidFill>
                  <a:schemeClr val="tx1"/>
                </a:solidFill>
                <a:effectLst/>
                <a:latin typeface="+mn-lt"/>
                <a:ea typeface="+mn-ea"/>
                <a:cs typeface="+mn-cs"/>
              </a:rPr>
              <a:t>Micro-satellites – STR’s – short tandem repeats (typically 2-6 bases repeated), which takes advantage of the development of the PCR technique and doesn’t require radioactive labelling</a:t>
            </a:r>
          </a:p>
          <a:p>
            <a:pPr marL="0" indent="0">
              <a:buFontTx/>
              <a:buNone/>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Nice description available here on the yourgenome.org website from WT Sanger - </a:t>
            </a:r>
            <a:r>
              <a:rPr lang="en-GB" i="1" dirty="0"/>
              <a:t>https://www.yourgenome.org/facts/what-is-a-dna-fingerprint</a:t>
            </a:r>
          </a:p>
          <a:p>
            <a:pPr marL="0" indent="0">
              <a:buFontTx/>
              <a:buNone/>
            </a:pPr>
            <a:r>
              <a:rPr lang="en-GB" sz="1200" kern="1200" dirty="0">
                <a:solidFill>
                  <a:schemeClr val="tx1"/>
                </a:solidFill>
                <a:effectLst/>
                <a:latin typeface="+mn-lt"/>
                <a:ea typeface="+mn-ea"/>
                <a:cs typeface="+mn-cs"/>
              </a:rPr>
              <a:t> </a:t>
            </a:r>
          </a:p>
          <a:p>
            <a:pPr marL="0" indent="0">
              <a:buFontTx/>
              <a:buNone/>
            </a:pPr>
            <a:endParaRPr lang="en-GB" sz="1200" kern="1200" dirty="0">
              <a:solidFill>
                <a:schemeClr val="tx1"/>
              </a:solidFill>
              <a:effectLst/>
              <a:latin typeface="+mn-lt"/>
              <a:ea typeface="+mn-ea"/>
              <a:cs typeface="+mn-cs"/>
            </a:endParaRPr>
          </a:p>
          <a:p>
            <a:pPr marL="0" indent="0">
              <a:buFontTx/>
              <a:buNone/>
            </a:pPr>
            <a:endParaRPr lang="en-GB" sz="1200" kern="1200" dirty="0">
              <a:solidFill>
                <a:schemeClr val="tx1"/>
              </a:solidFill>
              <a:effectLst/>
              <a:latin typeface="+mn-lt"/>
              <a:ea typeface="+mn-ea"/>
              <a:cs typeface="+mn-cs"/>
            </a:endParaRPr>
          </a:p>
          <a:p>
            <a:pPr marL="0" indent="0">
              <a:buFontTx/>
              <a:buNone/>
            </a:pPr>
            <a:r>
              <a:rPr lang="en-GB" sz="1200" kern="1200" dirty="0">
                <a:solidFill>
                  <a:schemeClr val="tx1"/>
                </a:solidFill>
                <a:effectLst/>
                <a:latin typeface="+mn-lt"/>
                <a:ea typeface="+mn-ea"/>
                <a:cs typeface="+mn-cs"/>
              </a:rPr>
              <a:t>  </a:t>
            </a:r>
          </a:p>
          <a:p>
            <a:pPr marL="0" indent="0">
              <a:buFontTx/>
              <a:buNone/>
            </a:pPr>
            <a:endParaRPr lang="en-GB" dirty="0"/>
          </a:p>
        </p:txBody>
      </p:sp>
      <p:sp>
        <p:nvSpPr>
          <p:cNvPr id="4" name="Slide Number Placeholder 3"/>
          <p:cNvSpPr>
            <a:spLocks noGrp="1"/>
          </p:cNvSpPr>
          <p:nvPr>
            <p:ph type="sldNum" sz="quarter" idx="10"/>
          </p:nvPr>
        </p:nvSpPr>
        <p:spPr/>
        <p:txBody>
          <a:bodyPr/>
          <a:lstStyle/>
          <a:p>
            <a:fld id="{A8E8C12A-8A4B-4C3B-BD6E-550CA45D7474}" type="slidenum">
              <a:rPr lang="en-GB" smtClean="0"/>
              <a:t>30</a:t>
            </a:fld>
            <a:endParaRPr lang="en-GB"/>
          </a:p>
        </p:txBody>
      </p:sp>
    </p:spTree>
    <p:extLst>
      <p:ext uri="{BB962C8B-B14F-4D97-AF65-F5344CB8AC3E}">
        <p14:creationId xmlns:p14="http://schemas.microsoft.com/office/powerpoint/2010/main" val="16234693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original ‘autoradiograph’ from Alec Jeffreys experiments</a:t>
            </a:r>
          </a:p>
          <a:p>
            <a:r>
              <a:rPr lang="en-GB" dirty="0"/>
              <a:t>Radioactively labelled fragments of DNA exposed against photographic film. Some of the samples were lab members and their family, others animal samples </a:t>
            </a:r>
          </a:p>
          <a:p>
            <a:endParaRPr lang="en-GB" dirty="0"/>
          </a:p>
          <a:p>
            <a:r>
              <a:rPr lang="en-GB" dirty="0"/>
              <a:t>You can see that being certain of some differences is quite tricky, particularly if you want to rely on this technique to solve crimes !</a:t>
            </a:r>
          </a:p>
        </p:txBody>
      </p:sp>
      <p:sp>
        <p:nvSpPr>
          <p:cNvPr id="4" name="Slide Number Placeholder 3"/>
          <p:cNvSpPr>
            <a:spLocks noGrp="1"/>
          </p:cNvSpPr>
          <p:nvPr>
            <p:ph type="sldNum" sz="quarter" idx="10"/>
          </p:nvPr>
        </p:nvSpPr>
        <p:spPr/>
        <p:txBody>
          <a:bodyPr/>
          <a:lstStyle/>
          <a:p>
            <a:fld id="{56C4D0E7-2B45-430C-9443-F39DC46FA784}" type="slidenum">
              <a:rPr lang="en-GB" smtClean="0"/>
              <a:t>31</a:t>
            </a:fld>
            <a:endParaRPr lang="en-GB"/>
          </a:p>
        </p:txBody>
      </p:sp>
    </p:spTree>
    <p:extLst>
      <p:ext uri="{BB962C8B-B14F-4D97-AF65-F5344CB8AC3E}">
        <p14:creationId xmlns:p14="http://schemas.microsoft.com/office/powerpoint/2010/main" val="10355455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33333"/>
                </a:solidFill>
                <a:effectLst/>
                <a:latin typeface="Georgia" panose="02040502050405020303" pitchFamily="18" charset="0"/>
              </a:rPr>
              <a:t>Here is a more detailed description of the technique (that you can read freely within the link for further details and examples from zoology and conservation)</a:t>
            </a:r>
          </a:p>
          <a:p>
            <a:endParaRPr lang="en-GB" b="0" i="0" dirty="0">
              <a:solidFill>
                <a:srgbClr val="333333"/>
              </a:solidFill>
              <a:effectLst/>
              <a:latin typeface="Georgia" panose="02040502050405020303" pitchFamily="18" charset="0"/>
            </a:endParaRPr>
          </a:p>
          <a:p>
            <a:r>
              <a:rPr lang="en-GB" b="1" i="0" dirty="0">
                <a:solidFill>
                  <a:srgbClr val="333333"/>
                </a:solidFill>
                <a:effectLst/>
                <a:latin typeface="Georgia" panose="02040502050405020303" pitchFamily="18" charset="0"/>
              </a:rPr>
              <a:t>Minisatellite repeat units are characterized by an approximate 16 bp core sequence in humans and other animals. (A)</a:t>
            </a:r>
            <a:r>
              <a:rPr lang="en-GB" b="0" i="0" dirty="0">
                <a:solidFill>
                  <a:srgbClr val="333333"/>
                </a:solidFill>
                <a:effectLst/>
                <a:latin typeface="Georgia" panose="02040502050405020303" pitchFamily="18" charset="0"/>
              </a:rPr>
              <a:t> A core minisatellite repeat is present at three loci. </a:t>
            </a:r>
            <a:r>
              <a:rPr lang="en-GB" b="1" i="0" dirty="0">
                <a:solidFill>
                  <a:srgbClr val="333333"/>
                </a:solidFill>
                <a:effectLst/>
                <a:latin typeface="Georgia" panose="02040502050405020303" pitchFamily="18" charset="0"/>
              </a:rPr>
              <a:t>(B)</a:t>
            </a:r>
            <a:r>
              <a:rPr lang="en-GB" b="0" i="0" dirty="0">
                <a:solidFill>
                  <a:srgbClr val="333333"/>
                </a:solidFill>
                <a:effectLst/>
                <a:latin typeface="Georgia" panose="02040502050405020303" pitchFamily="18" charset="0"/>
              </a:rPr>
              <a:t> The number of minisatellite repeats at these loci are shown for one individual (the mother) who is heterozygous at each of the three loci. Locus 1 genotype: 5, 2; locus 2 genotype: 7, 3; and locus 3 genotype: 8, 1. </a:t>
            </a:r>
            <a:r>
              <a:rPr lang="en-GB" b="1" i="0" dirty="0">
                <a:solidFill>
                  <a:srgbClr val="333333"/>
                </a:solidFill>
                <a:effectLst/>
                <a:latin typeface="Georgia" panose="02040502050405020303" pitchFamily="18" charset="0"/>
              </a:rPr>
              <a:t>(C)</a:t>
            </a:r>
            <a:r>
              <a:rPr lang="en-GB" b="0" i="0" dirty="0">
                <a:solidFill>
                  <a:srgbClr val="333333"/>
                </a:solidFill>
                <a:effectLst/>
                <a:latin typeface="Georgia" panose="02040502050405020303" pitchFamily="18" charset="0"/>
              </a:rPr>
              <a:t> Representation of an autoradiograph showing restriction fragment profiles of four individuals at these three loci. At each locus in the child’s profile, </a:t>
            </a:r>
            <a:r>
              <a:rPr lang="en-GB" b="1" i="0" dirty="0">
                <a:solidFill>
                  <a:srgbClr val="333333"/>
                </a:solidFill>
                <a:effectLst/>
                <a:latin typeface="Georgia" panose="02040502050405020303" pitchFamily="18" charset="0"/>
              </a:rPr>
              <a:t>one allele is shared with the mother and the other is shared with the father</a:t>
            </a:r>
            <a:r>
              <a:rPr lang="en-GB" b="0" i="0" dirty="0">
                <a:solidFill>
                  <a:srgbClr val="333333"/>
                </a:solidFill>
                <a:effectLst/>
                <a:latin typeface="Georgia" panose="02040502050405020303" pitchFamily="18" charset="0"/>
              </a:rPr>
              <a:t>, as would be expected when maternity and paternity have been correctly identified. Note that </a:t>
            </a:r>
            <a:r>
              <a:rPr lang="en-GB" b="1" i="0" dirty="0">
                <a:solidFill>
                  <a:srgbClr val="333333"/>
                </a:solidFill>
                <a:effectLst/>
                <a:latin typeface="Georgia" panose="02040502050405020303" pitchFamily="18" charset="0"/>
              </a:rPr>
              <a:t>the unrelated individual shares only a small number of bands with the individuals from this family</a:t>
            </a:r>
            <a:r>
              <a:rPr lang="en-GB" b="0" i="0" dirty="0">
                <a:solidFill>
                  <a:srgbClr val="333333"/>
                </a:solidFill>
                <a:effectLst/>
                <a:latin typeface="Georgia" panose="02040502050405020303" pitchFamily="18" charset="0"/>
              </a:rPr>
              <a:t>.</a:t>
            </a:r>
            <a:endParaRPr lang="en-GB" dirty="0"/>
          </a:p>
          <a:p>
            <a:endParaRPr lang="en-GB" dirty="0"/>
          </a:p>
        </p:txBody>
      </p:sp>
      <p:sp>
        <p:nvSpPr>
          <p:cNvPr id="4" name="Slide Number Placeholder 3"/>
          <p:cNvSpPr>
            <a:spLocks noGrp="1"/>
          </p:cNvSpPr>
          <p:nvPr>
            <p:ph type="sldNum" sz="quarter" idx="10"/>
          </p:nvPr>
        </p:nvSpPr>
        <p:spPr/>
        <p:txBody>
          <a:bodyPr/>
          <a:lstStyle/>
          <a:p>
            <a:fld id="{56C4D0E7-2B45-430C-9443-F39DC46FA784}" type="slidenum">
              <a:rPr lang="en-GB" smtClean="0"/>
              <a:t>32</a:t>
            </a:fld>
            <a:endParaRPr lang="en-GB"/>
          </a:p>
        </p:txBody>
      </p:sp>
    </p:spTree>
    <p:extLst>
      <p:ext uri="{BB962C8B-B14F-4D97-AF65-F5344CB8AC3E}">
        <p14:creationId xmlns:p14="http://schemas.microsoft.com/office/powerpoint/2010/main" val="7587711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So how can we use VNTRs to create a DNA profile? </a:t>
            </a:r>
          </a:p>
          <a:p>
            <a:endParaRPr lang="en-GB" b="1" dirty="0"/>
          </a:p>
          <a:p>
            <a:r>
              <a:rPr lang="en-GB" b="1" dirty="0"/>
              <a:t>… simplified for our purposes</a:t>
            </a:r>
          </a:p>
          <a:p>
            <a:endParaRPr lang="en-GB" b="0" dirty="0"/>
          </a:p>
          <a:p>
            <a:r>
              <a:rPr lang="en-GB" b="0" dirty="0"/>
              <a:t>This picture shows 2 chromosomes from 1 person (remember</a:t>
            </a:r>
            <a:r>
              <a:rPr lang="en-GB" b="0" baseline="0" dirty="0"/>
              <a:t> in each of your cells, except for eggs or sperm, you carry 2 copies of each chromosome, one form your father and one from your mother). They have inherited different length VNTR sequences from each parent. Each individual has 2 different length copies of each VNTR sequence.</a:t>
            </a:r>
            <a:endParaRPr lang="en-GB" b="0" dirty="0"/>
          </a:p>
          <a:p>
            <a:endParaRPr lang="en-GB" b="1" dirty="0"/>
          </a:p>
          <a:p>
            <a:r>
              <a:rPr lang="en-GB" b="0" baseline="0" dirty="0"/>
              <a:t>You will use 3 Molecular Biology techniques to create a DNA profile.</a:t>
            </a:r>
          </a:p>
          <a:p>
            <a:endParaRPr lang="en-GB" b="0" baseline="0" dirty="0"/>
          </a:p>
          <a:p>
            <a:r>
              <a:rPr lang="en-GB" b="0" u="sng" baseline="0" dirty="0"/>
              <a:t>1 – Cut the DNA either side of a VNTR region using restriction enzymes.</a:t>
            </a:r>
            <a:r>
              <a:rPr lang="en-GB" b="0" u="none" baseline="0" dirty="0"/>
              <a:t> </a:t>
            </a:r>
            <a:r>
              <a:rPr lang="en-GB" b="0" baseline="0" dirty="0"/>
              <a:t>Restriction enzymes are like molecular scissors, they can be used to cut DNA at a particular sequence. Reactions using restriction enzymes to cut DNA are called restriction digests.</a:t>
            </a:r>
            <a:endParaRPr lang="en-GB" b="0" dirty="0"/>
          </a:p>
        </p:txBody>
      </p:sp>
      <p:sp>
        <p:nvSpPr>
          <p:cNvPr id="4" name="Slide Number Placeholder 3"/>
          <p:cNvSpPr>
            <a:spLocks noGrp="1"/>
          </p:cNvSpPr>
          <p:nvPr>
            <p:ph type="sldNum" sz="quarter" idx="10"/>
          </p:nvPr>
        </p:nvSpPr>
        <p:spPr/>
        <p:txBody>
          <a:bodyPr/>
          <a:lstStyle/>
          <a:p>
            <a:fld id="{25AD88C6-2116-4EA1-A533-37F6C40BE308}" type="slidenum">
              <a:rPr lang="en-GB" smtClean="0"/>
              <a:t>33</a:t>
            </a:fld>
            <a:endParaRPr lang="en-GB"/>
          </a:p>
        </p:txBody>
      </p:sp>
    </p:spTree>
    <p:extLst>
      <p:ext uri="{BB962C8B-B14F-4D97-AF65-F5344CB8AC3E}">
        <p14:creationId xmlns:p14="http://schemas.microsoft.com/office/powerpoint/2010/main" val="10283815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a:t>At the end of the restriction digest, 2 DNA fragments containing the same VNTR sequence will have been removed.</a:t>
            </a:r>
            <a:endParaRPr lang="en-GB" b="0" dirty="0"/>
          </a:p>
        </p:txBody>
      </p:sp>
      <p:sp>
        <p:nvSpPr>
          <p:cNvPr id="4" name="Slide Number Placeholder 3"/>
          <p:cNvSpPr>
            <a:spLocks noGrp="1"/>
          </p:cNvSpPr>
          <p:nvPr>
            <p:ph type="sldNum" sz="quarter" idx="10"/>
          </p:nvPr>
        </p:nvSpPr>
        <p:spPr/>
        <p:txBody>
          <a:bodyPr/>
          <a:lstStyle/>
          <a:p>
            <a:fld id="{25AD88C6-2116-4EA1-A533-37F6C40BE308}" type="slidenum">
              <a:rPr lang="en-GB" smtClean="0"/>
              <a:t>34</a:t>
            </a:fld>
            <a:endParaRPr lang="en-GB"/>
          </a:p>
        </p:txBody>
      </p:sp>
    </p:spTree>
    <p:extLst>
      <p:ext uri="{BB962C8B-B14F-4D97-AF65-F5344CB8AC3E}">
        <p14:creationId xmlns:p14="http://schemas.microsoft.com/office/powerpoint/2010/main" val="10283815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How can we use VNTRs to create a DNA profile</a:t>
            </a:r>
            <a:r>
              <a:rPr lang="en-GB" b="1" baseline="0" dirty="0"/>
              <a:t>?</a:t>
            </a:r>
          </a:p>
          <a:p>
            <a:endParaRPr lang="en-GB"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u="sng" baseline="0" dirty="0"/>
              <a:t>2 – Separate the DNA fragments containing the VNTR sequence using gel electrophoresis.</a:t>
            </a:r>
            <a:r>
              <a:rPr lang="en-GB" b="0" u="none"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This picture shows an agarose gel. It is made by pouring warm agarose (which is very much like jelly) into a small gel try and then sticking a comb in it to make holes called wells</a:t>
            </a:r>
            <a:r>
              <a:rPr lang="en-GB" b="0" baseline="0" dirty="0"/>
              <a:t>. Once the agarose gel has set the comb is removed and DNA can be loaded into the holes for electrophoresis. Electrophoresis is the separation of molecules by size (and shape and charge) through an electrical field. A marker called a DNA ladder is loaded into one of the wells to give an indication of the size of the other DNA bands. DNA is negatively charged because of the phosphate groups in the sugar-phosphate backbone of the molecule and will move from the negative to the positive electrode. Alongside the DNA ladder the sample from the crime scene and other suspects will be loaded and run. For each VNTR, DNA fragments of 2 different sizes will be detected (one inherited from mother and one inherited from father).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i="1" baseline="0" dirty="0"/>
              <a:t>So if a gel was produced like this, which suspect would have DNA that matched that at the crime scene?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i="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i="0" baseline="0" dirty="0"/>
              <a:t>At this stage in a real experiment the DNA is small and colourless and invisible, so you need a third step that allows you to visualise (see) the DNA.</a:t>
            </a:r>
            <a:endParaRPr lang="en-GB" b="0" i="0" dirty="0"/>
          </a:p>
          <a:p>
            <a:endParaRPr lang="en-GB" b="0" dirty="0"/>
          </a:p>
        </p:txBody>
      </p:sp>
      <p:sp>
        <p:nvSpPr>
          <p:cNvPr id="4" name="Slide Number Placeholder 3"/>
          <p:cNvSpPr>
            <a:spLocks noGrp="1"/>
          </p:cNvSpPr>
          <p:nvPr>
            <p:ph type="sldNum" sz="quarter" idx="10"/>
          </p:nvPr>
        </p:nvSpPr>
        <p:spPr/>
        <p:txBody>
          <a:bodyPr/>
          <a:lstStyle/>
          <a:p>
            <a:fld id="{25AD88C6-2116-4EA1-A533-37F6C40BE308}" type="slidenum">
              <a:rPr lang="en-GB" smtClean="0"/>
              <a:t>35</a:t>
            </a:fld>
            <a:endParaRPr lang="en-GB"/>
          </a:p>
        </p:txBody>
      </p:sp>
    </p:spTree>
    <p:extLst>
      <p:ext uri="{BB962C8B-B14F-4D97-AF65-F5344CB8AC3E}">
        <p14:creationId xmlns:p14="http://schemas.microsoft.com/office/powerpoint/2010/main" val="10283815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How can we use VNTRs to create a DNA profile</a:t>
            </a:r>
            <a:r>
              <a:rPr lang="en-GB" b="1" baseline="0" dirty="0"/>
              <a:t>?</a:t>
            </a:r>
          </a:p>
          <a:p>
            <a:endParaRPr lang="en-GB"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u="sng" baseline="0" dirty="0"/>
              <a:t>3 – Visualising the DNA using a special stain, UV </a:t>
            </a:r>
            <a:r>
              <a:rPr lang="en-GB" b="0" u="sng" baseline="0" dirty="0" err="1"/>
              <a:t>transilluminator</a:t>
            </a:r>
            <a:r>
              <a:rPr lang="en-GB" b="0" u="sng" baseline="0" dirty="0"/>
              <a:t> and digital camera.</a:t>
            </a:r>
            <a:r>
              <a:rPr lang="en-GB" b="0" u="none"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In order to see the DNA that has been</a:t>
            </a:r>
            <a:r>
              <a:rPr lang="en-GB" b="0" baseline="0" dirty="0"/>
              <a:t> separated by size during agarose gel electrophoresis a special stain that binds to DNA is used. The gel is placed in this stain for half-an-hour, then put onto a UV transilluminator (Ultra-violet light box), which makes the DNA stain fluoresce so that you can see it. A camera programmed to take optimum pictures of gels backlit by ultra-violet light is used to take a photo of your results so that you can interpret them.</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t>Ultra-violet light is bad for your eyes so the UV transilluminator has a built-in switch that won’t allow the bulbs to work unless the safety screen is in place.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t>In our experiments, we will often see multiple DNA bands and you are trying to ‘pattern match’ the DNA from the Crime Scene (for example) with a collection of ‘suspects’</a:t>
            </a:r>
          </a:p>
        </p:txBody>
      </p:sp>
      <p:sp>
        <p:nvSpPr>
          <p:cNvPr id="4" name="Slide Number Placeholder 3"/>
          <p:cNvSpPr>
            <a:spLocks noGrp="1"/>
          </p:cNvSpPr>
          <p:nvPr>
            <p:ph type="sldNum" sz="quarter" idx="10"/>
          </p:nvPr>
        </p:nvSpPr>
        <p:spPr/>
        <p:txBody>
          <a:bodyPr/>
          <a:lstStyle/>
          <a:p>
            <a:fld id="{25AD88C6-2116-4EA1-A533-37F6C40BE308}" type="slidenum">
              <a:rPr lang="en-GB" smtClean="0"/>
              <a:t>36</a:t>
            </a:fld>
            <a:endParaRPr lang="en-GB"/>
          </a:p>
        </p:txBody>
      </p:sp>
    </p:spTree>
    <p:extLst>
      <p:ext uri="{BB962C8B-B14F-4D97-AF65-F5344CB8AC3E}">
        <p14:creationId xmlns:p14="http://schemas.microsoft.com/office/powerpoint/2010/main" val="10283815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How can we use VNTRs to create a DNA profile</a:t>
            </a:r>
            <a:r>
              <a:rPr lang="en-GB" b="1" baseline="0" dirty="0"/>
              <a:t>?</a:t>
            </a:r>
          </a:p>
          <a:p>
            <a:endParaRPr lang="en-GB" b="0" u="non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u="none" baseline="0" dirty="0"/>
              <a:t>1 – Cut the DNA either side of a VNTR region using restriction enzymes. </a:t>
            </a:r>
          </a:p>
          <a:p>
            <a:pPr marL="0" marR="0" indent="0" algn="l" defTabSz="914400" rtl="0" eaLnBrk="1" fontAlgn="auto" latinLnBrk="0" hangingPunct="1">
              <a:lnSpc>
                <a:spcPct val="100000"/>
              </a:lnSpc>
              <a:spcBef>
                <a:spcPts val="0"/>
              </a:spcBef>
              <a:spcAft>
                <a:spcPts val="0"/>
              </a:spcAft>
              <a:buClrTx/>
              <a:buSzTx/>
              <a:buFontTx/>
              <a:buNone/>
              <a:tabLst/>
              <a:defRPr/>
            </a:pPr>
            <a:r>
              <a:rPr lang="en-GB" b="0" u="none" baseline="0" dirty="0"/>
              <a:t>2 – Separate the DNA fragments containing the VNTR sequence using gel electrophoresis. </a:t>
            </a:r>
          </a:p>
          <a:p>
            <a:pPr marL="0" marR="0" indent="0" algn="l" defTabSz="914400" rtl="0" eaLnBrk="1" fontAlgn="auto" latinLnBrk="0" hangingPunct="1">
              <a:lnSpc>
                <a:spcPct val="100000"/>
              </a:lnSpc>
              <a:spcBef>
                <a:spcPts val="0"/>
              </a:spcBef>
              <a:spcAft>
                <a:spcPts val="0"/>
              </a:spcAft>
              <a:buClrTx/>
              <a:buSzTx/>
              <a:buFontTx/>
              <a:buNone/>
              <a:tabLst/>
              <a:defRPr/>
            </a:pPr>
            <a:r>
              <a:rPr lang="en-GB" b="0" u="none" baseline="0" dirty="0"/>
              <a:t>3 – Visualising the DNA using a special stain, UV </a:t>
            </a:r>
            <a:r>
              <a:rPr lang="en-GB" b="0" u="none" baseline="0" dirty="0" err="1"/>
              <a:t>transilluminator</a:t>
            </a:r>
            <a:r>
              <a:rPr lang="en-GB" b="0" u="none" baseline="0" dirty="0"/>
              <a:t> and digital camera.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u="non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u="none" baseline="0" dirty="0"/>
              <a:t>This is summarised nicely in this video clip:</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How does DNA fingerprinting work? – YouTube</a:t>
            </a:r>
            <a:r>
              <a:rPr lang="en-GB"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u="non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u="none" baseline="0" dirty="0"/>
              <a:t>If you perform all 3 stages correctly you will be able to match the DNA profile from the crime scene to one of the suspects and be able to identify the cake thief!</a:t>
            </a:r>
          </a:p>
        </p:txBody>
      </p:sp>
      <p:sp>
        <p:nvSpPr>
          <p:cNvPr id="4" name="Slide Number Placeholder 3"/>
          <p:cNvSpPr>
            <a:spLocks noGrp="1"/>
          </p:cNvSpPr>
          <p:nvPr>
            <p:ph type="sldNum" sz="quarter" idx="10"/>
          </p:nvPr>
        </p:nvSpPr>
        <p:spPr/>
        <p:txBody>
          <a:bodyPr/>
          <a:lstStyle/>
          <a:p>
            <a:fld id="{25AD88C6-2116-4EA1-A533-37F6C40BE308}" type="slidenum">
              <a:rPr lang="en-GB" smtClean="0"/>
              <a:t>37</a:t>
            </a:fld>
            <a:endParaRPr lang="en-GB"/>
          </a:p>
        </p:txBody>
      </p:sp>
    </p:spTree>
    <p:extLst>
      <p:ext uri="{BB962C8B-B14F-4D97-AF65-F5344CB8AC3E}">
        <p14:creationId xmlns:p14="http://schemas.microsoft.com/office/powerpoint/2010/main" val="10283815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BA505-31E7-550C-58BD-43778E00E895}"/>
            </a:ext>
          </a:extLst>
        </p:cNvPr>
        <p:cNvGrpSpPr/>
        <p:nvPr/>
      </p:nvGrpSpPr>
      <p:grpSpPr>
        <a:xfrm>
          <a:off x="0" y="0"/>
          <a:ext cx="0" cy="0"/>
          <a:chOff x="0" y="0"/>
          <a:chExt cx="0" cy="0"/>
        </a:xfrm>
      </p:grpSpPr>
      <p:sp>
        <p:nvSpPr>
          <p:cNvPr id="21506" name="Rectangle 7">
            <a:extLst>
              <a:ext uri="{FF2B5EF4-FFF2-40B4-BE49-F238E27FC236}">
                <a16:creationId xmlns:a16="http://schemas.microsoft.com/office/drawing/2014/main" id="{2C7BC5BB-B64E-5F4C-DF25-24D33361BBB1}"/>
              </a:ext>
            </a:extLst>
          </p:cNvPr>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D96C134-6862-4B7B-88CD-BE2D4CA2766E}" type="slidenum">
              <a:rPr lang="en-GB" altLang="en-US" smtClean="0"/>
              <a:pPr eaLnBrk="1" hangingPunct="1"/>
              <a:t>38</a:t>
            </a:fld>
            <a:endParaRPr lang="en-GB" altLang="en-US"/>
          </a:p>
        </p:txBody>
      </p:sp>
      <p:sp>
        <p:nvSpPr>
          <p:cNvPr id="21507" name="Rectangle 2">
            <a:extLst>
              <a:ext uri="{FF2B5EF4-FFF2-40B4-BE49-F238E27FC236}">
                <a16:creationId xmlns:a16="http://schemas.microsoft.com/office/drawing/2014/main" id="{F2FE8E9B-8CBB-534A-8093-AF5F8E1D44A6}"/>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EE151F6A-934A-0290-E799-149BBB9298A0}"/>
              </a:ext>
            </a:extLst>
          </p:cNvPr>
          <p:cNvSpPr>
            <a:spLocks noGrp="1" noChangeArrowheads="1"/>
          </p:cNvSpPr>
          <p:nvPr>
            <p:ph type="body" idx="1"/>
          </p:nvPr>
        </p:nvSpPr>
        <p:spPr>
          <a:noFill/>
        </p:spPr>
        <p:txBody>
          <a:bodyPr/>
          <a:lstStyle/>
          <a:p>
            <a:r>
              <a:rPr lang="en-GB" b="1" dirty="0"/>
              <a:t>Where do restriction enzymes come from?</a:t>
            </a:r>
          </a:p>
          <a:p>
            <a:endParaRPr lang="en-GB" b="1" dirty="0"/>
          </a:p>
          <a:p>
            <a:r>
              <a:rPr lang="en-GB" dirty="0"/>
              <a:t>To give you a bit of background restriction enzymes were first observed as part of a bacterium’s ‘immune system’, preventing bacteriophage infection. </a:t>
            </a:r>
          </a:p>
          <a:p>
            <a:r>
              <a:rPr lang="en-GB" dirty="0"/>
              <a:t>In the 1970s, Hamilton Smith and Daniel Nathans were the first to purify these primitive ‘immune agents’, which turned out to be some enzymes that bacteria produced and used to cut-up the viral DNA into fragments, as it was injected into its cell, restricting the growth of the virus. </a:t>
            </a:r>
          </a:p>
          <a:p>
            <a:r>
              <a:rPr lang="en-GB" dirty="0"/>
              <a:t>Hamilton Smith and Daniel Nathans, along with Werner Arbor, received the Nobel Prize for their discovery and characterization of these important molecules.</a:t>
            </a:r>
          </a:p>
          <a:p>
            <a:pPr>
              <a:spcBef>
                <a:spcPct val="0"/>
              </a:spcBef>
            </a:pPr>
            <a:endParaRPr lang="en-GB" dirty="0"/>
          </a:p>
          <a:p>
            <a:pPr>
              <a:spcBef>
                <a:spcPct val="0"/>
              </a:spcBef>
            </a:pPr>
            <a:r>
              <a:rPr lang="en-GB" dirty="0"/>
              <a:t>Above are:</a:t>
            </a:r>
          </a:p>
          <a:p>
            <a:pPr>
              <a:spcBef>
                <a:spcPct val="0"/>
              </a:spcBef>
            </a:pPr>
            <a:r>
              <a:rPr lang="en-GB" dirty="0"/>
              <a:t>1 - transmission electron microscope images of T4phage, a bacteriophage that infects </a:t>
            </a:r>
            <a:r>
              <a:rPr lang="en-GB" i="1" dirty="0"/>
              <a:t>Escherichia coli</a:t>
            </a:r>
            <a:r>
              <a:rPr lang="en-GB" dirty="0"/>
              <a:t> bacteria from microscopist Louisa Howard, at the</a:t>
            </a:r>
            <a:br>
              <a:rPr lang="en-GB" dirty="0"/>
            </a:br>
            <a:r>
              <a:rPr lang="en-GB" dirty="0"/>
              <a:t>Dartford college electron microscope facility</a:t>
            </a:r>
            <a:br>
              <a:rPr lang="en-GB" dirty="0"/>
            </a:br>
            <a:r>
              <a:rPr lang="en-GB" dirty="0"/>
              <a:t>2 – falsely coloured transmission electron microscope image of T4phage injecting DNA into an </a:t>
            </a:r>
            <a:r>
              <a:rPr lang="en-GB" i="1" dirty="0"/>
              <a:t>E. coli</a:t>
            </a:r>
            <a:r>
              <a:rPr lang="en-GB" dirty="0"/>
              <a:t> bacterium</a:t>
            </a:r>
          </a:p>
          <a:p>
            <a:pPr>
              <a:spcBef>
                <a:spcPct val="0"/>
              </a:spcBef>
            </a:pPr>
            <a:r>
              <a:rPr lang="en-GB" dirty="0"/>
              <a:t>3 – a schematic diagram of the same process</a:t>
            </a:r>
          </a:p>
          <a:p>
            <a:endParaRPr lang="en-GB" dirty="0"/>
          </a:p>
          <a:p>
            <a:pPr eaLnBrk="1" hangingPunct="1"/>
            <a:endParaRPr lang="en-GB" altLang="en-US" dirty="0"/>
          </a:p>
        </p:txBody>
      </p:sp>
    </p:spTree>
    <p:extLst>
      <p:ext uri="{BB962C8B-B14F-4D97-AF65-F5344CB8AC3E}">
        <p14:creationId xmlns:p14="http://schemas.microsoft.com/office/powerpoint/2010/main" val="25710143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8CB9D2-7DF1-4D8B-A6A1-F0401D0EAE74}" type="slidenum">
              <a:rPr lang="en-GB"/>
              <a:pPr/>
              <a:t>39</a:t>
            </a:fld>
            <a:endParaRPr lang="en-GB"/>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r>
              <a:rPr lang="en-GB" sz="1000" b="1" u="none" baseline="0" dirty="0"/>
              <a:t>How do restriction enzymes cut DNA?</a:t>
            </a:r>
          </a:p>
          <a:p>
            <a:endParaRPr lang="en-GB" sz="1000" b="1" u="none" baseline="0" dirty="0"/>
          </a:p>
          <a:p>
            <a:r>
              <a:rPr lang="en-GB" sz="1000" b="0" u="none" baseline="0" dirty="0"/>
              <a:t>All restriction </a:t>
            </a:r>
            <a:r>
              <a:rPr lang="en-GB" sz="1000" b="0" u="none" baseline="0" dirty="0" err="1"/>
              <a:t>enyzmes</a:t>
            </a:r>
            <a:r>
              <a:rPr lang="en-GB" sz="1000" b="0" u="none" baseline="0" dirty="0"/>
              <a:t> will:</a:t>
            </a:r>
          </a:p>
          <a:p>
            <a:pPr marL="171450" indent="-171450">
              <a:buFont typeface="Arial" pitchFamily="34" charset="0"/>
              <a:buChar char="•"/>
            </a:pPr>
            <a:r>
              <a:rPr lang="en-GB" sz="1000" b="0" u="none" baseline="0" dirty="0"/>
              <a:t>bind to DNA at recognition sequences. </a:t>
            </a:r>
            <a:r>
              <a:rPr lang="en-GB" sz="1000" b="0" i="1" u="none" baseline="0" dirty="0"/>
              <a:t>Recognition sequences are palindromes.</a:t>
            </a:r>
          </a:p>
          <a:p>
            <a:pPr marL="171450" indent="-171450">
              <a:buFont typeface="Arial" pitchFamily="34" charset="0"/>
              <a:buChar char="•"/>
            </a:pPr>
            <a:r>
              <a:rPr lang="en-GB" sz="1000" b="0" u="none" baseline="0" dirty="0"/>
              <a:t>only cut DNA at specific restriction sites. </a:t>
            </a:r>
            <a:r>
              <a:rPr lang="en-GB" sz="1000" b="0" i="1" u="none" baseline="0" dirty="0"/>
              <a:t>Restriction sites can be within the recognition sequence or nearby.</a:t>
            </a:r>
          </a:p>
          <a:p>
            <a:pPr marL="171450" indent="-171450">
              <a:buFont typeface="Arial" pitchFamily="34" charset="0"/>
              <a:buChar char="•"/>
            </a:pPr>
            <a:r>
              <a:rPr lang="en-GB" sz="1000" b="0" i="0" u="none" baseline="0" dirty="0"/>
              <a:t>2 examples of enzymes are shown with their recognition sequences and restriction sites (arrows).</a:t>
            </a:r>
          </a:p>
          <a:p>
            <a:pPr marL="0" indent="0">
              <a:buFont typeface="Arial" pitchFamily="34" charset="0"/>
              <a:buNone/>
            </a:pPr>
            <a:endParaRPr lang="en-GB" sz="1000" b="0" u="none" baseline="0" dirty="0"/>
          </a:p>
          <a:p>
            <a:pPr marL="0" indent="0">
              <a:buFont typeface="Arial" pitchFamily="34" charset="0"/>
              <a:buNone/>
            </a:pPr>
            <a:r>
              <a:rPr lang="en-GB" sz="1000" b="0" u="none" baseline="0" dirty="0"/>
              <a:t>Restriction enzymes work by ‘reading’ the DNA base sequence until they find their recognition sequence and then cut or cleave the DNA at a specific restriction site.</a:t>
            </a:r>
          </a:p>
          <a:p>
            <a:pPr marL="0" indent="0">
              <a:buFont typeface="Arial" pitchFamily="34" charset="0"/>
              <a:buNone/>
            </a:pPr>
            <a:endParaRPr lang="en-GB" sz="1000" b="0" u="none" baseline="0" dirty="0"/>
          </a:p>
          <a:p>
            <a:pPr marL="0" indent="0">
              <a:buFont typeface="Arial" pitchFamily="34" charset="0"/>
              <a:buNone/>
            </a:pPr>
            <a:r>
              <a:rPr lang="en-GB" sz="1000" b="0" u="none" baseline="0" dirty="0"/>
              <a:t>In this short video clip there is an animation of DNA (coloured pink), being ‘read’ by a restriction enzyme (in blue) and cleaved at the restriction site.</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sz="1000" dirty="0"/>
              <a:t>http://www.dnalc.org/view/15488-Restriction-digest-3D-animation-with-no-audio.html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GB" sz="1000" dirty="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sz="1000" dirty="0"/>
              <a:t>You will use a mix of restriction enzymes today</a:t>
            </a:r>
            <a:r>
              <a:rPr lang="en-GB" sz="1000" baseline="0" dirty="0"/>
              <a:t> to cut DNA either side of selected VNTRs.</a:t>
            </a:r>
            <a:endParaRPr lang="en-GB" sz="1000" dirty="0"/>
          </a:p>
          <a:p>
            <a:pPr marL="0" indent="0">
              <a:buFont typeface="Arial" pitchFamily="34" charset="0"/>
              <a:buNone/>
            </a:pPr>
            <a:endParaRPr lang="en-GB" sz="1000" b="0" u="none" baseline="0" dirty="0"/>
          </a:p>
          <a:p>
            <a:endParaRPr lang="en-GB" sz="1000" dirty="0"/>
          </a:p>
        </p:txBody>
      </p:sp>
    </p:spTree>
    <p:extLst>
      <p:ext uri="{BB962C8B-B14F-4D97-AF65-F5344CB8AC3E}">
        <p14:creationId xmlns:p14="http://schemas.microsoft.com/office/powerpoint/2010/main" val="3341534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HERE IS ONE WAY TO </a:t>
            </a:r>
            <a:r>
              <a:rPr lang="en-GB" baseline="0" dirty="0"/>
              <a:t>INTRODUCE PCR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What better</a:t>
            </a:r>
            <a:r>
              <a:rPr lang="en-GB" baseline="0" dirty="0"/>
              <a:t> way to start than with a song? Get it from: </a:t>
            </a:r>
            <a:r>
              <a:rPr lang="en-GB" dirty="0">
                <a:hlinkClick r:id="rId3"/>
              </a:rPr>
              <a:t>http://www.youtube.com/watch?v=x5yPkxCLads</a:t>
            </a:r>
            <a:endParaRPr lang="en-GB" baseline="0" dirty="0"/>
          </a:p>
          <a:p>
            <a:endParaRPr lang="en-GB" baseline="0" dirty="0"/>
          </a:p>
          <a:p>
            <a:r>
              <a:rPr lang="en-GB" baseline="0" dirty="0"/>
              <a:t>This is 2 minutes 14 seconds long. Test your listening skills are see if you can spot the following information…</a:t>
            </a:r>
          </a:p>
          <a:p>
            <a:endParaRPr lang="en-GB" baseline="0" dirty="0"/>
          </a:p>
          <a:p>
            <a:r>
              <a:rPr lang="en-GB" baseline="0" dirty="0"/>
              <a:t>1 - The person that created PCR was ‘a guy named Dr Kary Mullis’</a:t>
            </a:r>
          </a:p>
          <a:p>
            <a:r>
              <a:rPr lang="en-GB" baseline="0" dirty="0"/>
              <a:t>2 – The 3 stages of PCR are; ‘denaturing, annealing and extending’</a:t>
            </a:r>
          </a:p>
          <a:p>
            <a:r>
              <a:rPr lang="en-GB" baseline="0" dirty="0"/>
              <a:t>3 – The 4 uses of PCR (which they do say amplifies DNA </a:t>
            </a:r>
            <a:r>
              <a:rPr lang="en-GB" i="1" baseline="0" dirty="0"/>
              <a:t>in vitro</a:t>
            </a:r>
            <a:r>
              <a:rPr lang="en-GB" baseline="0" dirty="0"/>
              <a:t>) given in the song are:</a:t>
            </a:r>
          </a:p>
          <a:p>
            <a:r>
              <a:rPr lang="en-GB" baseline="0" dirty="0"/>
              <a:t>      - detect mutations (</a:t>
            </a:r>
            <a:r>
              <a:rPr lang="en-GB" i="1" baseline="0" dirty="0"/>
              <a:t>which can be used as predictors of disease development</a:t>
            </a:r>
            <a:r>
              <a:rPr lang="en-GB" baseline="0" dirty="0"/>
              <a:t>)</a:t>
            </a:r>
          </a:p>
          <a:p>
            <a:r>
              <a:rPr lang="en-GB" baseline="0" dirty="0"/>
              <a:t>      - recombine (</a:t>
            </a:r>
            <a:r>
              <a:rPr lang="en-GB" i="1" baseline="0" dirty="0"/>
              <a:t>a method that can be used for creating protein therapeutics to help those with genetic disease</a:t>
            </a:r>
            <a:r>
              <a:rPr lang="en-GB" baseline="0" dirty="0"/>
              <a:t>)</a:t>
            </a:r>
          </a:p>
          <a:p>
            <a:r>
              <a:rPr lang="en-GB" baseline="0" dirty="0"/>
              <a:t>      - find out who the Daddy is (</a:t>
            </a:r>
            <a:r>
              <a:rPr lang="en-GB" i="1" baseline="0" dirty="0"/>
              <a:t>paternity testing</a:t>
            </a:r>
            <a:r>
              <a:rPr lang="en-GB" baseline="0" dirty="0"/>
              <a:t>)</a:t>
            </a:r>
          </a:p>
          <a:p>
            <a:r>
              <a:rPr lang="en-GB" baseline="0" dirty="0"/>
              <a:t>      - solve a crime (forensic analysis)</a:t>
            </a:r>
          </a:p>
          <a:p>
            <a:endParaRPr lang="en-GB" altLang="en-US" baseline="0" dirty="0"/>
          </a:p>
          <a:p>
            <a:r>
              <a:rPr lang="en-GB" altLang="en-US" baseline="0" dirty="0"/>
              <a:t>Kary Mullis – “bombastic biochemist” invented PCR and did receive Nobel Prize for chemistry (1995) for this invention. Interesting FoI request linked to COVID testing - </a:t>
            </a:r>
            <a:r>
              <a:rPr lang="en-GB" dirty="0">
                <a:hlinkClick r:id="rId4"/>
              </a:rPr>
              <a:t>Freedom of Information request about PCR Swab Test Accuracy SARS-CoV-2 Parts 1 &amp; 2 (FOI-21-153) - GOV.UK (www.gov.uk)</a:t>
            </a:r>
            <a:endParaRPr lang="en-GB" alt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altLang="en-US" dirty="0"/>
          </a:p>
        </p:txBody>
      </p:sp>
      <p:sp>
        <p:nvSpPr>
          <p:cNvPr id="22532" name="Slide Number Placeholder 3"/>
          <p:cNvSpPr>
            <a:spLocks noGrp="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AC03E4D-16CE-4585-AF82-9CFE16D14F6B}" type="slidenum">
              <a:rPr lang="en-GB" altLang="en-US" smtClean="0"/>
              <a:pPr eaLnBrk="1" hangingPunct="1"/>
              <a:t>4</a:t>
            </a:fld>
            <a:endParaRPr lang="en-GB" altLang="en-US"/>
          </a:p>
        </p:txBody>
      </p:sp>
    </p:spTree>
    <p:extLst>
      <p:ext uri="{BB962C8B-B14F-4D97-AF65-F5344CB8AC3E}">
        <p14:creationId xmlns:p14="http://schemas.microsoft.com/office/powerpoint/2010/main" val="41117760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none" baseline="0" dirty="0"/>
              <a:t>How will we set up the restriction digests?</a:t>
            </a:r>
          </a:p>
          <a:p>
            <a:endParaRPr lang="en-GB" b="0" u="none" baseline="0" dirty="0"/>
          </a:p>
          <a:p>
            <a:r>
              <a:rPr lang="en-GB" b="0" u="none" baseline="0" dirty="0"/>
              <a:t>You will need to use small writing for labelling the tubes on their lids.</a:t>
            </a:r>
          </a:p>
          <a:p>
            <a:r>
              <a:rPr lang="en-GB" b="0" u="none" baseline="0" dirty="0"/>
              <a:t>DO label on their lids, the waterproof markers are not very waterproof if actually submerged in water!</a:t>
            </a:r>
          </a:p>
          <a:p>
            <a:r>
              <a:rPr lang="en-GB" b="0" u="none" baseline="0" dirty="0"/>
              <a:t>I would suggest ticking off each reagent as you add it so you don’t do the same thing twice or forget a reaction.</a:t>
            </a:r>
          </a:p>
          <a:p>
            <a:r>
              <a:rPr lang="en-GB" b="0" u="none" baseline="0" dirty="0"/>
              <a:t>DON’T forget to change tips between each addition or you will contaminate the DNA samples.</a:t>
            </a:r>
          </a:p>
        </p:txBody>
      </p:sp>
      <p:sp>
        <p:nvSpPr>
          <p:cNvPr id="4" name="Slide Number Placeholder 3"/>
          <p:cNvSpPr>
            <a:spLocks noGrp="1"/>
          </p:cNvSpPr>
          <p:nvPr>
            <p:ph type="sldNum" sz="quarter" idx="10"/>
          </p:nvPr>
        </p:nvSpPr>
        <p:spPr/>
        <p:txBody>
          <a:bodyPr/>
          <a:lstStyle/>
          <a:p>
            <a:fld id="{25AD88C6-2116-4EA1-A533-37F6C40BE308}" type="slidenum">
              <a:rPr lang="en-GB" smtClean="0"/>
              <a:t>40</a:t>
            </a:fld>
            <a:endParaRPr lang="en-GB"/>
          </a:p>
        </p:txBody>
      </p:sp>
    </p:spTree>
    <p:extLst>
      <p:ext uri="{BB962C8B-B14F-4D97-AF65-F5344CB8AC3E}">
        <p14:creationId xmlns:p14="http://schemas.microsoft.com/office/powerpoint/2010/main" val="10283815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u="none" baseline="0" dirty="0"/>
              <a:t>How will we set up the restriction digests?</a:t>
            </a:r>
          </a:p>
          <a:p>
            <a:endParaRPr lang="en-GB" dirty="0"/>
          </a:p>
          <a:p>
            <a:r>
              <a:rPr lang="en-GB" dirty="0"/>
              <a:t>You are using small quantities of transparent reagents. It is a good idea to collect them at the bottom of the tube together by briefly centrifuging before incubating in the </a:t>
            </a:r>
            <a:r>
              <a:rPr lang="en-GB" dirty="0" err="1"/>
              <a:t>waterbath</a:t>
            </a:r>
            <a:r>
              <a:rPr lang="en-GB" dirty="0"/>
              <a:t>.</a:t>
            </a:r>
          </a:p>
          <a:p>
            <a:r>
              <a:rPr lang="en-GB" dirty="0"/>
              <a:t>DO make sure that you balance the rotor before starting</a:t>
            </a:r>
            <a:r>
              <a:rPr lang="en-GB" baseline="0" dirty="0"/>
              <a:t> the </a:t>
            </a:r>
            <a:r>
              <a:rPr lang="en-GB" baseline="0" dirty="0" err="1"/>
              <a:t>microcentrifuge</a:t>
            </a:r>
            <a:r>
              <a:rPr lang="en-GB" baseline="0" dirty="0"/>
              <a:t> – it goes very fast 13,000 revolutions per minute and it is easy to bend the spindle.</a:t>
            </a:r>
            <a:endParaRPr lang="en-GB" dirty="0"/>
          </a:p>
        </p:txBody>
      </p:sp>
      <p:sp>
        <p:nvSpPr>
          <p:cNvPr id="4" name="Slide Number Placeholder 3"/>
          <p:cNvSpPr>
            <a:spLocks noGrp="1"/>
          </p:cNvSpPr>
          <p:nvPr>
            <p:ph type="sldNum" sz="quarter" idx="10"/>
          </p:nvPr>
        </p:nvSpPr>
        <p:spPr/>
        <p:txBody>
          <a:bodyPr/>
          <a:lstStyle/>
          <a:p>
            <a:fld id="{25AD88C6-2116-4EA1-A533-37F6C40BE308}" type="slidenum">
              <a:rPr lang="en-GB" smtClean="0"/>
              <a:t>41</a:t>
            </a:fld>
            <a:endParaRPr lang="en-GB"/>
          </a:p>
        </p:txBody>
      </p:sp>
    </p:spTree>
    <p:extLst>
      <p:ext uri="{BB962C8B-B14F-4D97-AF65-F5344CB8AC3E}">
        <p14:creationId xmlns:p14="http://schemas.microsoft.com/office/powerpoint/2010/main" val="1150236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baseline="0" dirty="0"/>
              <a:t>the same practical activity can be used with a different focus. It might be a way to run ABE labs such as this one, when you are covering ecology–related topics for example.</a:t>
            </a:r>
          </a:p>
          <a:p>
            <a:pPr marL="171450" indent="-171450">
              <a:buFontTx/>
              <a:buChar char="-"/>
            </a:pPr>
            <a:endParaRPr lang="en-GB" baseline="0" dirty="0"/>
          </a:p>
          <a:p>
            <a:pPr marL="171450" indent="-171450">
              <a:buFontTx/>
              <a:buChar char="-"/>
            </a:pPr>
            <a:r>
              <a:rPr lang="en-GB" baseline="0" dirty="0"/>
              <a:t>Our ABE website, hosted by UH STEM Centre, has a collection of alternative Fingerprinting scenarios (originally produced by SAPS and the Scottish Institute for Biotechnology Education / SIBE (which is no longer). We have been given permission to reproduce their work on our website (which is password protected).</a:t>
            </a:r>
          </a:p>
          <a:p>
            <a:pPr marL="171450" indent="-171450">
              <a:buFontTx/>
              <a:buChar char="-"/>
            </a:pPr>
            <a:endParaRPr lang="en-GB" baseline="0" dirty="0"/>
          </a:p>
          <a:p>
            <a:pPr marL="171450" indent="-171450">
              <a:buFontTx/>
              <a:buChar char="-"/>
            </a:pPr>
            <a:r>
              <a:rPr lang="en-GB" baseline="0" dirty="0"/>
              <a:t>It includes the following scenarios</a:t>
            </a:r>
          </a:p>
          <a:p>
            <a:pPr marL="171450" indent="-171450">
              <a:buFontTx/>
              <a:buChar char="-"/>
            </a:pPr>
            <a:endParaRPr lang="en-GB" baseline="0" dirty="0"/>
          </a:p>
          <a:p>
            <a:pPr marL="171450" indent="-171450">
              <a:buFont typeface="Arial" panose="020B0604020202020204" pitchFamily="34" charset="0"/>
              <a:buChar char="•"/>
            </a:pPr>
            <a:r>
              <a:rPr lang="en-GB" b="1" dirty="0" err="1"/>
              <a:t>FairOak</a:t>
            </a:r>
            <a:r>
              <a:rPr lang="en-GB" b="1" dirty="0"/>
              <a:t> Project</a:t>
            </a:r>
          </a:p>
          <a:p>
            <a:pPr marL="171450" indent="-171450">
              <a:buFont typeface="Arial" panose="020B0604020202020204" pitchFamily="34" charset="0"/>
              <a:buChar char="•"/>
            </a:pPr>
            <a:r>
              <a:rPr lang="en-GB" b="1" dirty="0"/>
              <a:t>Hedgehog Recolonisation</a:t>
            </a:r>
          </a:p>
          <a:p>
            <a:pPr marL="171450" indent="-171450">
              <a:buFont typeface="Arial" panose="020B0604020202020204" pitchFamily="34" charset="0"/>
              <a:buChar char="•"/>
            </a:pPr>
            <a:r>
              <a:rPr lang="en-GB" b="1" dirty="0"/>
              <a:t>How many otters crossed the river?</a:t>
            </a:r>
          </a:p>
          <a:p>
            <a:pPr marL="171450" indent="-171450">
              <a:buFont typeface="Arial" panose="020B0604020202020204" pitchFamily="34" charset="0"/>
              <a:buChar char="•"/>
            </a:pPr>
            <a:r>
              <a:rPr lang="en-GB" b="1" dirty="0"/>
              <a:t>Orchid conservation</a:t>
            </a:r>
          </a:p>
          <a:p>
            <a:pPr marL="171450" indent="-171450">
              <a:buFont typeface="Arial" panose="020B0604020202020204" pitchFamily="34" charset="0"/>
              <a:buChar char="•"/>
            </a:pPr>
            <a:r>
              <a:rPr lang="en-GB" b="1" dirty="0"/>
              <a:t>Invasion of Japanese Knotweed</a:t>
            </a:r>
          </a:p>
          <a:p>
            <a:pPr marL="171450" indent="-171450">
              <a:buFontTx/>
              <a:buChar char="-"/>
            </a:pPr>
            <a:endParaRPr lang="en-GB" dirty="0"/>
          </a:p>
        </p:txBody>
      </p:sp>
      <p:sp>
        <p:nvSpPr>
          <p:cNvPr id="4" name="Slide Number Placeholder 3"/>
          <p:cNvSpPr>
            <a:spLocks noGrp="1"/>
          </p:cNvSpPr>
          <p:nvPr>
            <p:ph type="sldNum" sz="quarter" idx="10"/>
          </p:nvPr>
        </p:nvSpPr>
        <p:spPr/>
        <p:txBody>
          <a:bodyPr/>
          <a:lstStyle/>
          <a:p>
            <a:fld id="{70D09550-ABB2-4E5E-8B02-E61CE329044B}" type="slidenum">
              <a:rPr lang="en-GB" smtClean="0"/>
              <a:t>42</a:t>
            </a:fld>
            <a:endParaRPr lang="en-GB"/>
          </a:p>
        </p:txBody>
      </p:sp>
    </p:spTree>
    <p:extLst>
      <p:ext uri="{BB962C8B-B14F-4D97-AF65-F5344CB8AC3E}">
        <p14:creationId xmlns:p14="http://schemas.microsoft.com/office/powerpoint/2010/main" val="26906067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 you can recreate your own fun or serious crime-scene as long as colleagues in the department are prepared to donate their DNA samples!! </a:t>
            </a:r>
            <a:r>
              <a:rPr lang="en-GB" dirty="0">
                <a:sym typeface="Wingdings" panose="05000000000000000000" pitchFamily="2" charset="2"/>
              </a:rPr>
              <a:t></a:t>
            </a:r>
          </a:p>
          <a:p>
            <a:endParaRPr lang="en-GB" dirty="0">
              <a:sym typeface="Wingdings" panose="05000000000000000000" pitchFamily="2" charset="2"/>
            </a:endParaRPr>
          </a:p>
          <a:p>
            <a:r>
              <a:rPr lang="en-GB" dirty="0"/>
              <a:t>Holli took a hair from each suspect…</a:t>
            </a:r>
          </a:p>
          <a:p>
            <a:r>
              <a:rPr lang="en-GB" dirty="0"/>
              <a:t>… and isolated and amplified the DNA from it.</a:t>
            </a:r>
          </a:p>
          <a:p>
            <a:endParaRPr lang="en-GB"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A8E8C12A-8A4B-4C3B-BD6E-550CA45D7474}" type="slidenum">
              <a:rPr lang="en-GB" smtClean="0"/>
              <a:pPr/>
              <a:t>43</a:t>
            </a:fld>
            <a:endParaRPr lang="en-GB"/>
          </a:p>
        </p:txBody>
      </p:sp>
    </p:spTree>
    <p:extLst>
      <p:ext uri="{BB962C8B-B14F-4D97-AF65-F5344CB8AC3E}">
        <p14:creationId xmlns:p14="http://schemas.microsoft.com/office/powerpoint/2010/main" val="37865836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t>Mini-One – highlight how it is impossible to set-up the wrong way because of incompatibilities and markings.</a:t>
            </a:r>
          </a:p>
          <a:p>
            <a:pPr marL="0" indent="0" eaLnBrk="1" hangingPunct="1">
              <a:buFontTx/>
              <a:buNone/>
            </a:pPr>
            <a:endParaRPr lang="en-GB" alt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C2E070-6CCF-46AD-9A61-F5C44A4C391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40417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C2E070-6CCF-46AD-9A61-F5C44A4C391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22384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Both systems use </a:t>
            </a:r>
            <a:r>
              <a:rPr lang="en-GB" sz="1200" b="1" kern="1200" dirty="0">
                <a:solidFill>
                  <a:schemeClr val="tx1"/>
                </a:solidFill>
                <a:effectLst/>
                <a:latin typeface="+mn-lt"/>
                <a:ea typeface="+mn-ea"/>
                <a:cs typeface="+mn-cs"/>
              </a:rPr>
              <a:t>less cytotoxic </a:t>
            </a:r>
            <a:r>
              <a:rPr lang="en-GB" sz="1200" kern="1200" dirty="0">
                <a:solidFill>
                  <a:schemeClr val="tx1"/>
                </a:solidFill>
                <a:effectLst/>
                <a:latin typeface="+mn-lt"/>
                <a:ea typeface="+mn-ea"/>
                <a:cs typeface="+mn-cs"/>
              </a:rPr>
              <a:t>DNA stains than the traditional Ethidium bromide systems that those of you who have worked in research may remember. STILL EXERT CARE, THEY ARE DNA STAINS	and we don’t want your DNA being stained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C2E070-6CCF-46AD-9A61-F5C44A4C391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80131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Remember microwaving SB buffer + agarose creates a super-heated liquid, so take care when making molten agarose</a:t>
            </a:r>
          </a:p>
          <a:p>
            <a:pPr eaLnBrk="1" hangingPunct="1"/>
            <a:endParaRPr lang="en-GB" dirty="0"/>
          </a:p>
        </p:txBody>
      </p:sp>
      <p:sp>
        <p:nvSpPr>
          <p:cNvPr id="4" name="Slide Number Placeholder 3"/>
          <p:cNvSpPr>
            <a:spLocks noGrp="1"/>
          </p:cNvSpPr>
          <p:nvPr>
            <p:ph type="sldNum" sz="quarter" idx="10"/>
          </p:nvPr>
        </p:nvSpPr>
        <p:spPr/>
        <p:txBody>
          <a:bodyPr/>
          <a:lstStyle/>
          <a:p>
            <a:fld id="{D2C2E070-6CCF-46AD-9A61-F5C44A4C391F}" type="slidenum">
              <a:rPr lang="en-GB" smtClean="0"/>
              <a:t>47</a:t>
            </a:fld>
            <a:endParaRPr lang="en-GB"/>
          </a:p>
        </p:txBody>
      </p:sp>
    </p:spTree>
    <p:extLst>
      <p:ext uri="{BB962C8B-B14F-4D97-AF65-F5344CB8AC3E}">
        <p14:creationId xmlns:p14="http://schemas.microsoft.com/office/powerpoint/2010/main" val="31565376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752B7-E39D-A642-7C43-78DD5168D4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E8BB11-2C23-AC52-5EBC-67A4701E06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09FD0C-784B-143F-9D05-2F154BD2936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Think about the number of samples you will have, and comb size for the gel</a:t>
            </a:r>
          </a:p>
          <a:p>
            <a:pPr eaLnBrk="1" hangingPunct="1"/>
            <a:endParaRPr lang="en-GB" dirty="0"/>
          </a:p>
        </p:txBody>
      </p:sp>
      <p:sp>
        <p:nvSpPr>
          <p:cNvPr id="4" name="Slide Number Placeholder 3">
            <a:extLst>
              <a:ext uri="{FF2B5EF4-FFF2-40B4-BE49-F238E27FC236}">
                <a16:creationId xmlns:a16="http://schemas.microsoft.com/office/drawing/2014/main" id="{F2F072E7-5F79-04D1-C7BD-61261C0E2369}"/>
              </a:ext>
            </a:extLst>
          </p:cNvPr>
          <p:cNvSpPr>
            <a:spLocks noGrp="1"/>
          </p:cNvSpPr>
          <p:nvPr>
            <p:ph type="sldNum" sz="quarter" idx="10"/>
          </p:nvPr>
        </p:nvSpPr>
        <p:spPr/>
        <p:txBody>
          <a:bodyPr/>
          <a:lstStyle/>
          <a:p>
            <a:fld id="{D2C2E070-6CCF-46AD-9A61-F5C44A4C391F}" type="slidenum">
              <a:rPr lang="en-GB" smtClean="0"/>
              <a:t>48</a:t>
            </a:fld>
            <a:endParaRPr lang="en-GB"/>
          </a:p>
        </p:txBody>
      </p:sp>
    </p:spTree>
    <p:extLst>
      <p:ext uri="{BB962C8B-B14F-4D97-AF65-F5344CB8AC3E}">
        <p14:creationId xmlns:p14="http://schemas.microsoft.com/office/powerpoint/2010/main" val="29171581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Loading your sample</a:t>
            </a:r>
            <a:r>
              <a:rPr lang="en-GB" b="1" baseline="0" dirty="0"/>
              <a:t> onto the agarose gel</a:t>
            </a:r>
          </a:p>
          <a:p>
            <a:pPr marL="228600" indent="-228600"/>
            <a:endParaRPr lang="en-GB" sz="1200" b="1" dirty="0"/>
          </a:p>
          <a:p>
            <a:r>
              <a:rPr lang="en-GB" b="0" dirty="0"/>
              <a:t>With the low-intensity blue light switched-on it is very easy to load Mini-One gels</a:t>
            </a:r>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AD88C6-2116-4EA1-A533-37F6C40BE30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5885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r>
              <a:rPr lang="en-GB" b="1" i="1" dirty="0"/>
              <a:t>How does PCR work?</a:t>
            </a:r>
          </a:p>
          <a:p>
            <a:r>
              <a:rPr lang="en-GB" dirty="0"/>
              <a:t>The 3 stages of the PCR are shown on this slide</a:t>
            </a:r>
          </a:p>
          <a:p>
            <a:endParaRPr lang="en-GB" dirty="0"/>
          </a:p>
          <a:p>
            <a:r>
              <a:rPr lang="en-GB" b="1" dirty="0"/>
              <a:t>Denaturation</a:t>
            </a:r>
            <a:r>
              <a:rPr lang="en-GB" dirty="0"/>
              <a:t> -</a:t>
            </a:r>
            <a:r>
              <a:rPr lang="en-GB" baseline="0" dirty="0"/>
              <a:t> occurs at </a:t>
            </a:r>
            <a:r>
              <a:rPr lang="en-GB" sz="1200" kern="1200" dirty="0">
                <a:solidFill>
                  <a:schemeClr val="tx1"/>
                </a:solidFill>
                <a:effectLst/>
                <a:latin typeface="+mn-lt"/>
                <a:ea typeface="+mn-ea"/>
                <a:cs typeface="+mn-cs"/>
              </a:rPr>
              <a:t>a high temperature 94 - 98 °C</a:t>
            </a:r>
          </a:p>
          <a:p>
            <a:r>
              <a:rPr lang="en-GB" sz="1200" kern="1200" dirty="0">
                <a:solidFill>
                  <a:schemeClr val="tx1"/>
                </a:solidFill>
                <a:effectLst/>
                <a:latin typeface="+mn-lt"/>
                <a:ea typeface="+mn-ea"/>
                <a:cs typeface="+mn-cs"/>
              </a:rPr>
              <a:t>                      - separates the double-stranded DNA by breaking the hydrogen bonds holding the bases together</a:t>
            </a:r>
          </a:p>
          <a:p>
            <a:r>
              <a:rPr lang="en-GB" sz="1200" b="1" kern="1200" dirty="0">
                <a:solidFill>
                  <a:schemeClr val="tx1"/>
                </a:solidFill>
                <a:effectLst/>
                <a:latin typeface="+mn-lt"/>
                <a:ea typeface="+mn-ea"/>
                <a:cs typeface="+mn-cs"/>
              </a:rPr>
              <a:t>Annealing</a:t>
            </a:r>
            <a:r>
              <a:rPr lang="en-GB" sz="1200" kern="1200" dirty="0">
                <a:solidFill>
                  <a:schemeClr val="tx1"/>
                </a:solidFill>
                <a:effectLst/>
                <a:latin typeface="+mn-lt"/>
                <a:ea typeface="+mn-ea"/>
                <a:cs typeface="+mn-cs"/>
              </a:rPr>
              <a:t>  –</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at a temperature of 50 - 65 °C. </a:t>
            </a:r>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                   - al</a:t>
            </a:r>
            <a:r>
              <a:rPr lang="en-GB" sz="1200" kern="1200" dirty="0">
                <a:solidFill>
                  <a:schemeClr val="tx1"/>
                </a:solidFill>
                <a:effectLst/>
                <a:latin typeface="+mn-lt"/>
                <a:ea typeface="+mn-ea"/>
                <a:cs typeface="+mn-cs"/>
              </a:rPr>
              <a:t>lows sequence specific primers to bind to complementary bases either side of the region to be amplified</a:t>
            </a:r>
          </a:p>
          <a:p>
            <a:r>
              <a:rPr lang="en-GB" sz="1200" b="1" kern="1200" dirty="0">
                <a:solidFill>
                  <a:schemeClr val="tx1"/>
                </a:solidFill>
                <a:effectLst/>
                <a:latin typeface="+mn-lt"/>
                <a:ea typeface="+mn-ea"/>
                <a:cs typeface="+mn-cs"/>
              </a:rPr>
              <a:t>Extension</a:t>
            </a:r>
            <a:r>
              <a:rPr lang="en-GB" sz="1200" kern="1200" dirty="0">
                <a:solidFill>
                  <a:schemeClr val="tx1"/>
                </a:solidFill>
                <a:effectLst/>
                <a:latin typeface="+mn-lt"/>
                <a:ea typeface="+mn-ea"/>
                <a:cs typeface="+mn-cs"/>
              </a:rPr>
              <a:t> – usually performed at 72 °C</a:t>
            </a:r>
          </a:p>
          <a:p>
            <a:r>
              <a:rPr lang="en-GB" sz="1200" kern="1200" dirty="0">
                <a:solidFill>
                  <a:schemeClr val="tx1"/>
                </a:solidFill>
                <a:effectLst/>
                <a:latin typeface="+mn-lt"/>
                <a:ea typeface="+mn-ea"/>
                <a:cs typeface="+mn-cs"/>
              </a:rPr>
              <a:t>                 - DNA polymerase extends the short double-stranded region (created by primer binding to the template DNA)</a:t>
            </a:r>
            <a:endParaRPr lang="en-GB" dirty="0"/>
          </a:p>
          <a:p>
            <a:endParaRPr lang="en-GB" dirty="0"/>
          </a:p>
          <a:p>
            <a:r>
              <a:rPr lang="en-GB" dirty="0"/>
              <a:t>A nice overview of how the temperature cycling causes the DNA to behave, has been produced by the DNA Learning </a:t>
            </a:r>
            <a:r>
              <a:rPr lang="en-GB" dirty="0" err="1"/>
              <a:t>Center</a:t>
            </a:r>
            <a:r>
              <a:rPr lang="en-GB" baseline="0" dirty="0"/>
              <a:t> In New York:</a:t>
            </a:r>
            <a:endParaRPr lang="en-GB" dirty="0"/>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a:rPr>
              <a:t>http://www.youtube.com/watch?v=2KoLnIwoZKU</a:t>
            </a:r>
            <a:endParaRPr lang="en-GB" sz="1200" kern="1200" dirty="0">
              <a:solidFill>
                <a:schemeClr val="tx1"/>
              </a:solidFill>
              <a:effectLst/>
              <a:latin typeface="+mn-lt"/>
              <a:ea typeface="+mn-ea"/>
              <a:cs typeface="+mn-cs"/>
            </a:endParaRPr>
          </a:p>
        </p:txBody>
      </p:sp>
      <p:sp>
        <p:nvSpPr>
          <p:cNvPr id="22532" name="Slide Number Placeholder 3"/>
          <p:cNvSpPr>
            <a:spLocks noGrp="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AC03E4D-16CE-4585-AF82-9CFE16D14F6B}" type="slidenum">
              <a:rPr lang="en-GB" altLang="en-US" smtClean="0"/>
              <a:pPr eaLnBrk="1" hangingPunct="1"/>
              <a:t>5</a:t>
            </a:fld>
            <a:endParaRPr lang="en-GB" altLang="en-US"/>
          </a:p>
        </p:txBody>
      </p:sp>
    </p:spTree>
    <p:extLst>
      <p:ext uri="{BB962C8B-B14F-4D97-AF65-F5344CB8AC3E}">
        <p14:creationId xmlns:p14="http://schemas.microsoft.com/office/powerpoint/2010/main" val="15413609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D96C134-6862-4B7B-88CD-BE2D4CA2766E}" type="slidenum">
              <a:rPr kumimoji="0" lang="en-GB" alt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alt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marL="228600" marR="0" indent="-228600" algn="l" defTabSz="914400" rtl="0" eaLnBrk="1" fontAlgn="auto" latinLnBrk="0" hangingPunct="1">
              <a:lnSpc>
                <a:spcPct val="100000"/>
              </a:lnSpc>
              <a:spcBef>
                <a:spcPts val="0"/>
              </a:spcBef>
              <a:spcAft>
                <a:spcPts val="0"/>
              </a:spcAft>
              <a:buClrTx/>
              <a:buSzTx/>
              <a:buFontTx/>
              <a:buNone/>
              <a:tabLst/>
              <a:defRPr/>
            </a:pPr>
            <a:r>
              <a:rPr lang="en-GB" altLang="en-US" sz="1200" dirty="0">
                <a:latin typeface="Arial" charset="0"/>
                <a:cs typeface="Arial" charset="0"/>
              </a:rPr>
              <a:t>Although take care not to jab through the bottom or sides of the wells. Allow the loading dye to help samples “SINK” into the wells</a:t>
            </a:r>
            <a:endParaRPr lang="en-GB" altLang="en-US" sz="1400" dirty="0">
              <a:latin typeface="Arial" charset="0"/>
              <a:cs typeface="Arial" charset="0"/>
            </a:endParaRPr>
          </a:p>
          <a:p>
            <a:pPr marL="228600" indent="-228600" eaLnBrk="1" hangingPunct="1"/>
            <a:endParaRPr lang="en-GB" altLang="en-US" dirty="0">
              <a:latin typeface="Arial" charset="0"/>
              <a:cs typeface="Arial" charset="0"/>
            </a:endParaRPr>
          </a:p>
          <a:p>
            <a:pPr marL="228600" indent="-228600" eaLnBrk="1" hangingPunct="1"/>
            <a:endParaRPr lang="en-GB" altLang="en-US" dirty="0">
              <a:latin typeface="Arial" charset="0"/>
              <a:cs typeface="Arial" charset="0"/>
            </a:endParaRPr>
          </a:p>
          <a:p>
            <a:pPr marL="228600" indent="-228600" eaLnBrk="1" hangingPunct="1"/>
            <a:endParaRPr lang="en-GB" altLang="en-US" dirty="0">
              <a:latin typeface="Arial" charset="0"/>
              <a:cs typeface="Arial" charset="0"/>
            </a:endParaRPr>
          </a:p>
        </p:txBody>
      </p:sp>
    </p:spTree>
    <p:extLst>
      <p:ext uri="{BB962C8B-B14F-4D97-AF65-F5344CB8AC3E}">
        <p14:creationId xmlns:p14="http://schemas.microsoft.com/office/powerpoint/2010/main" val="18752909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pPr eaLnBrk="1" hangingPunct="1"/>
            <a:r>
              <a:rPr lang="en-GB" altLang="en-US" dirty="0"/>
              <a:t>Different to manual – </a:t>
            </a:r>
          </a:p>
          <a:p>
            <a:pPr eaLnBrk="1" hangingPunct="1"/>
            <a:endParaRPr lang="en-GB" altLang="en-US" dirty="0"/>
          </a:p>
          <a:p>
            <a:pPr eaLnBrk="1" hangingPunct="1"/>
            <a:r>
              <a:rPr lang="en-GB" altLang="en-US" dirty="0"/>
              <a:t>Text Box = approach that we will follow in training, will save quite a bit of plastic and is part of our measures to make ABE less impactful in terms of single-use plastics . Can be used in class as well</a:t>
            </a:r>
          </a:p>
          <a:p>
            <a:pPr eaLnBrk="1" hangingPunct="1"/>
            <a:endParaRPr lang="en-GB" altLang="en-US" dirty="0"/>
          </a:p>
          <a:p>
            <a:pPr eaLnBrk="1" hangingPunct="1"/>
            <a:r>
              <a:rPr lang="en-GB" altLang="en-US" dirty="0"/>
              <a:t>TABLE – reproduces the manual - which may well be reprinted next year with further improvements – suggests taking PCR samples out of tube and preparing a fresh tube  </a:t>
            </a:r>
          </a:p>
          <a:p>
            <a:pPr eaLnBrk="1" hangingPunct="1"/>
            <a:endParaRPr lang="en-GB" altLang="en-US" dirty="0"/>
          </a:p>
        </p:txBody>
      </p:sp>
      <p:sp>
        <p:nvSpPr>
          <p:cNvPr id="22532" name="Slide Number Placeholder 3"/>
          <p:cNvSpPr>
            <a:spLocks noGrp="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AC03E4D-16CE-4585-AF82-9CFE16D14F6B}" type="slidenum">
              <a:rPr lang="en-GB" altLang="en-US" smtClean="0"/>
              <a:pPr eaLnBrk="1" hangingPunct="1"/>
              <a:t>51</a:t>
            </a:fld>
            <a:endParaRPr lang="en-GB" altLang="en-US"/>
          </a:p>
        </p:txBody>
      </p:sp>
    </p:spTree>
    <p:extLst>
      <p:ext uri="{BB962C8B-B14F-4D97-AF65-F5344CB8AC3E}">
        <p14:creationId xmlns:p14="http://schemas.microsoft.com/office/powerpoint/2010/main" val="15868409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9BE24-871D-DBD7-D4DC-E5579B651B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40BEDE-4F83-6F3E-6901-5236B40AFA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CB61F2-9024-5CC0-DD1E-4146AA55728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5B8B2B9-D592-B33D-805B-5C1E331310C8}"/>
              </a:ext>
            </a:extLst>
          </p:cNvPr>
          <p:cNvSpPr>
            <a:spLocks noGrp="1"/>
          </p:cNvSpPr>
          <p:nvPr>
            <p:ph type="sldNum" sz="quarter" idx="5"/>
          </p:nvPr>
        </p:nvSpPr>
        <p:spPr/>
        <p:txBody>
          <a:bodyPr/>
          <a:lstStyle/>
          <a:p>
            <a:fld id="{30370952-48CC-46D7-9FCD-59FAD40CC025}" type="slidenum">
              <a:rPr lang="en-GB" smtClean="0"/>
              <a:pPr/>
              <a:t>52</a:t>
            </a:fld>
            <a:endParaRPr lang="en-GB"/>
          </a:p>
        </p:txBody>
      </p:sp>
    </p:spTree>
    <p:extLst>
      <p:ext uri="{BB962C8B-B14F-4D97-AF65-F5344CB8AC3E}">
        <p14:creationId xmlns:p14="http://schemas.microsoft.com/office/powerpoint/2010/main" val="12557471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In a 1% agarose gel; Orange G dye co-migrates with linear DNA of about 50 </a:t>
            </a:r>
            <a:r>
              <a:rPr lang="en-US" sz="1200" i="1" kern="1200" dirty="0" err="1">
                <a:solidFill>
                  <a:schemeClr val="tx1"/>
                </a:solidFill>
                <a:effectLst/>
                <a:latin typeface="+mn-lt"/>
                <a:ea typeface="+mn-ea"/>
                <a:cs typeface="+mn-cs"/>
              </a:rPr>
              <a:t>bp</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bromophenol</a:t>
            </a:r>
            <a:r>
              <a:rPr lang="en-US" sz="1200" i="1" kern="1200" dirty="0">
                <a:solidFill>
                  <a:schemeClr val="tx1"/>
                </a:solidFill>
                <a:effectLst/>
                <a:latin typeface="+mn-lt"/>
                <a:ea typeface="+mn-ea"/>
                <a:cs typeface="+mn-cs"/>
              </a:rPr>
              <a:t> blue co-migrates with linear DNA of about 500 </a:t>
            </a:r>
            <a:r>
              <a:rPr lang="en-US" sz="1200" i="1" kern="1200" dirty="0" err="1">
                <a:solidFill>
                  <a:schemeClr val="tx1"/>
                </a:solidFill>
                <a:effectLst/>
                <a:latin typeface="+mn-lt"/>
                <a:ea typeface="+mn-ea"/>
                <a:cs typeface="+mn-cs"/>
              </a:rPr>
              <a:t>bp</a:t>
            </a:r>
            <a:r>
              <a:rPr lang="en-US" sz="1200" i="1" kern="1200" dirty="0">
                <a:solidFill>
                  <a:schemeClr val="tx1"/>
                </a:solidFill>
                <a:effectLst/>
                <a:latin typeface="+mn-lt"/>
                <a:ea typeface="+mn-ea"/>
                <a:cs typeface="+mn-cs"/>
              </a:rPr>
              <a:t>, and xylene </a:t>
            </a:r>
            <a:r>
              <a:rPr lang="en-US" sz="1200" i="1" kern="1200" dirty="0" err="1">
                <a:solidFill>
                  <a:schemeClr val="tx1"/>
                </a:solidFill>
                <a:effectLst/>
                <a:latin typeface="+mn-lt"/>
                <a:ea typeface="+mn-ea"/>
                <a:cs typeface="+mn-cs"/>
              </a:rPr>
              <a:t>cyanol</a:t>
            </a:r>
            <a:r>
              <a:rPr lang="en-US" sz="1200" i="1" kern="1200" dirty="0">
                <a:solidFill>
                  <a:schemeClr val="tx1"/>
                </a:solidFill>
                <a:effectLst/>
                <a:latin typeface="+mn-lt"/>
                <a:ea typeface="+mn-ea"/>
                <a:cs typeface="+mn-cs"/>
              </a:rPr>
              <a:t> co-migrates with linear DNA of about 4,000 </a:t>
            </a:r>
            <a:r>
              <a:rPr lang="en-US" sz="1200" i="1" kern="1200" dirty="0" err="1">
                <a:solidFill>
                  <a:schemeClr val="tx1"/>
                </a:solidFill>
                <a:effectLst/>
                <a:latin typeface="+mn-lt"/>
                <a:ea typeface="+mn-ea"/>
                <a:cs typeface="+mn-cs"/>
              </a:rPr>
              <a:t>bp.</a:t>
            </a:r>
            <a:endParaRPr lang="en-US" sz="1200" i="1" kern="1200" dirty="0">
              <a:solidFill>
                <a:schemeClr val="tx1"/>
              </a:solidFill>
              <a:effectLst/>
              <a:latin typeface="+mn-lt"/>
              <a:ea typeface="+mn-ea"/>
              <a:cs typeface="+mn-cs"/>
            </a:endParaRPr>
          </a:p>
          <a:p>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Arial" panose="020B0604020202020204" pitchFamily="34" charset="0"/>
                <a:ea typeface="+mn-ea"/>
                <a:cs typeface="+mn-cs"/>
              </a:rPr>
              <a:t>When in the gel tank with blue light switched-on, the DNA fragments should be visible</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2C2E070-6CCF-46AD-9A61-F5C44A4C391F}" type="slidenum">
              <a:rPr lang="en-GB" smtClean="0"/>
              <a:pPr/>
              <a:t>53</a:t>
            </a:fld>
            <a:endParaRPr lang="en-GB"/>
          </a:p>
        </p:txBody>
      </p:sp>
    </p:spTree>
    <p:extLst>
      <p:ext uri="{BB962C8B-B14F-4D97-AF65-F5344CB8AC3E}">
        <p14:creationId xmlns:p14="http://schemas.microsoft.com/office/powerpoint/2010/main" val="15106349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n-US" altLang="en-US" sz="1200" dirty="0">
                <a:latin typeface="Arial" charset="0"/>
                <a:cs typeface="Arial" charset="0"/>
              </a:rPr>
              <a:t>This slide shows the expected result, </a:t>
            </a:r>
            <a:r>
              <a:rPr lang="en-US" altLang="en-US" sz="1200" b="1" dirty="0">
                <a:latin typeface="Arial" charset="0"/>
                <a:cs typeface="Arial" charset="0"/>
              </a:rPr>
              <a:t>so you need to decide when you wish to share this participants. </a:t>
            </a:r>
          </a:p>
          <a:p>
            <a:pPr eaLnBrk="1" hangingPunct="1">
              <a:lnSpc>
                <a:spcPct val="90000"/>
              </a:lnSpc>
            </a:pPr>
            <a:endParaRPr lang="en-US" altLang="en-US" sz="1200" dirty="0">
              <a:latin typeface="Arial" charset="0"/>
              <a:cs typeface="Arial" charset="0"/>
            </a:endParaRPr>
          </a:p>
          <a:p>
            <a:pPr eaLnBrk="1" hangingPunct="1">
              <a:lnSpc>
                <a:spcPct val="90000"/>
              </a:lnSpc>
            </a:pPr>
            <a:r>
              <a:rPr lang="en-US" altLang="en-US" sz="1200" dirty="0">
                <a:latin typeface="Arial" charset="0"/>
                <a:cs typeface="Arial" charset="0"/>
              </a:rPr>
              <a:t>No need to worry about sizes – you are looking to ‘pattern match’</a:t>
            </a:r>
          </a:p>
          <a:p>
            <a:pPr eaLnBrk="1" hangingPunct="1">
              <a:lnSpc>
                <a:spcPct val="90000"/>
              </a:lnSpc>
            </a:pPr>
            <a:r>
              <a:rPr lang="en-US" altLang="en-US" sz="1200" dirty="0">
                <a:latin typeface="Arial" charset="0"/>
                <a:cs typeface="Arial" charset="0"/>
              </a:rPr>
              <a:t>Separating ‘suspect samples’ from DNA Ref</a:t>
            </a:r>
            <a:r>
              <a:rPr lang="en-US" altLang="en-US" sz="1200" baseline="0" dirty="0">
                <a:latin typeface="Arial" charset="0"/>
                <a:cs typeface="Arial" charset="0"/>
              </a:rPr>
              <a:t> </a:t>
            </a:r>
            <a:r>
              <a:rPr lang="en-US" altLang="en-US" sz="1200" dirty="0">
                <a:latin typeface="Arial" charset="0"/>
                <a:cs typeface="Arial" charset="0"/>
              </a:rPr>
              <a:t>with the marker helps ‘read’</a:t>
            </a:r>
            <a:r>
              <a:rPr lang="en-US" altLang="en-US" sz="1200" baseline="0" dirty="0">
                <a:latin typeface="Arial" charset="0"/>
                <a:cs typeface="Arial" charset="0"/>
              </a:rPr>
              <a:t> the gel</a:t>
            </a:r>
          </a:p>
          <a:p>
            <a:pPr eaLnBrk="1" hangingPunct="1">
              <a:lnSpc>
                <a:spcPct val="90000"/>
              </a:lnSpc>
            </a:pPr>
            <a:r>
              <a:rPr lang="en-US" altLang="en-US" sz="1200" baseline="0" dirty="0">
                <a:latin typeface="Arial" charset="0"/>
                <a:cs typeface="Arial" charset="0"/>
              </a:rPr>
              <a:t>Assuming no pipetting or labelling errors you should find Suspect 4 matches the Crime Scene</a:t>
            </a:r>
            <a:endParaRPr lang="en-US" altLang="en-US" sz="1200" dirty="0">
              <a:latin typeface="Arial" charset="0"/>
              <a:cs typeface="Arial" charset="0"/>
            </a:endParaRPr>
          </a:p>
          <a:p>
            <a:pPr eaLnBrk="1" hangingPunct="1">
              <a:lnSpc>
                <a:spcPct val="90000"/>
              </a:lnSpc>
            </a:pPr>
            <a:endParaRPr lang="en-US" altLang="en-US" sz="1200" dirty="0">
              <a:latin typeface="Arial" charset="0"/>
              <a:cs typeface="Arial" charset="0"/>
            </a:endParaRPr>
          </a:p>
        </p:txBody>
      </p:sp>
      <p:sp>
        <p:nvSpPr>
          <p:cNvPr id="4" name="Slide Number Placeholder 3"/>
          <p:cNvSpPr>
            <a:spLocks noGrp="1"/>
          </p:cNvSpPr>
          <p:nvPr>
            <p:ph type="sldNum" sz="quarter" idx="10"/>
          </p:nvPr>
        </p:nvSpPr>
        <p:spPr/>
        <p:txBody>
          <a:bodyPr/>
          <a:lstStyle/>
          <a:p>
            <a:fld id="{D2C2E070-6CCF-46AD-9A61-F5C44A4C391F}" type="slidenum">
              <a:rPr lang="en-GB" smtClean="0"/>
              <a:pPr/>
              <a:t>54</a:t>
            </a:fld>
            <a:endParaRPr lang="en-GB"/>
          </a:p>
        </p:txBody>
      </p:sp>
    </p:spTree>
    <p:extLst>
      <p:ext uri="{BB962C8B-B14F-4D97-AF65-F5344CB8AC3E}">
        <p14:creationId xmlns:p14="http://schemas.microsoft.com/office/powerpoint/2010/main" val="41148385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back of Teacher and Technician guide for this ‘paper &amp; pen’ version of DNA fingerprinting</a:t>
            </a:r>
          </a:p>
        </p:txBody>
      </p:sp>
      <p:sp>
        <p:nvSpPr>
          <p:cNvPr id="4" name="Slide Number Placeholder 3"/>
          <p:cNvSpPr>
            <a:spLocks noGrp="1"/>
          </p:cNvSpPr>
          <p:nvPr>
            <p:ph type="sldNum" sz="quarter" idx="5"/>
          </p:nvPr>
        </p:nvSpPr>
        <p:spPr/>
        <p:txBody>
          <a:bodyPr/>
          <a:lstStyle/>
          <a:p>
            <a:fld id="{70D09550-ABB2-4E5E-8B02-E61CE329044B}" type="slidenum">
              <a:rPr lang="en-GB" smtClean="0"/>
              <a:t>55</a:t>
            </a:fld>
            <a:endParaRPr lang="en-GB"/>
          </a:p>
        </p:txBody>
      </p:sp>
    </p:spTree>
    <p:extLst>
      <p:ext uri="{BB962C8B-B14F-4D97-AF65-F5344CB8AC3E}">
        <p14:creationId xmlns:p14="http://schemas.microsoft.com/office/powerpoint/2010/main" val="6650435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4E10B-E2EA-742D-4327-AA6ECD41D0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6CFED5-4320-85F1-6C66-771AD53181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61C6FC-FA5C-2607-20BB-23216A10168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778C392-7BB4-59DC-F433-56F761D7BF2F}"/>
              </a:ext>
            </a:extLst>
          </p:cNvPr>
          <p:cNvSpPr>
            <a:spLocks noGrp="1"/>
          </p:cNvSpPr>
          <p:nvPr>
            <p:ph type="sldNum" sz="quarter" idx="5"/>
          </p:nvPr>
        </p:nvSpPr>
        <p:spPr/>
        <p:txBody>
          <a:bodyPr/>
          <a:lstStyle/>
          <a:p>
            <a:fld id="{30370952-48CC-46D7-9FCD-59FAD40CC025}" type="slidenum">
              <a:rPr lang="en-GB" smtClean="0"/>
              <a:pPr/>
              <a:t>58</a:t>
            </a:fld>
            <a:endParaRPr lang="en-GB"/>
          </a:p>
        </p:txBody>
      </p:sp>
    </p:spTree>
    <p:extLst>
      <p:ext uri="{BB962C8B-B14F-4D97-AF65-F5344CB8AC3E}">
        <p14:creationId xmlns:p14="http://schemas.microsoft.com/office/powerpoint/2010/main" val="19590106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4EA26-A58B-3765-B6CA-10E1D4AA28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0E0C2F-2F55-A4BC-846D-DCF864C7B3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415F59-FC63-1D67-52DD-05F1568E9EE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6594106-2652-E28A-BF68-DF8C776DC375}"/>
              </a:ext>
            </a:extLst>
          </p:cNvPr>
          <p:cNvSpPr>
            <a:spLocks noGrp="1"/>
          </p:cNvSpPr>
          <p:nvPr>
            <p:ph type="sldNum" sz="quarter" idx="5"/>
          </p:nvPr>
        </p:nvSpPr>
        <p:spPr/>
        <p:txBody>
          <a:bodyPr/>
          <a:lstStyle/>
          <a:p>
            <a:fld id="{30370952-48CC-46D7-9FCD-59FAD40CC025}" type="slidenum">
              <a:rPr lang="en-GB" smtClean="0"/>
              <a:pPr/>
              <a:t>59</a:t>
            </a:fld>
            <a:endParaRPr lang="en-GB"/>
          </a:p>
        </p:txBody>
      </p:sp>
    </p:spTree>
    <p:extLst>
      <p:ext uri="{BB962C8B-B14F-4D97-AF65-F5344CB8AC3E}">
        <p14:creationId xmlns:p14="http://schemas.microsoft.com/office/powerpoint/2010/main" val="37798358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D96C134-6862-4B7B-88CD-BE2D4CA2766E}" type="slidenum">
              <a:rPr lang="en-GB" altLang="en-US" smtClean="0"/>
              <a:pPr eaLnBrk="1" hangingPunct="1"/>
              <a:t>60</a:t>
            </a:fld>
            <a:endParaRPr lang="en-GB" alt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eaLnBrk="1" hangingPunct="1"/>
            <a:endParaRPr lang="en-GB" altLang="en-US" dirty="0">
              <a:latin typeface="Arial" charset="0"/>
              <a:cs typeface="Arial" charset="0"/>
            </a:endParaRPr>
          </a:p>
        </p:txBody>
      </p:sp>
    </p:spTree>
    <p:extLst>
      <p:ext uri="{BB962C8B-B14F-4D97-AF65-F5344CB8AC3E}">
        <p14:creationId xmlns:p14="http://schemas.microsoft.com/office/powerpoint/2010/main" val="5363581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D96C134-6862-4B7B-88CD-BE2D4CA2766E}" type="slidenum">
              <a:rPr lang="en-GB" altLang="en-US" smtClean="0"/>
              <a:pPr eaLnBrk="1" hangingPunct="1"/>
              <a:t>61</a:t>
            </a:fld>
            <a:endParaRPr lang="en-GB" alt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eaLnBrk="1" hangingPunct="1"/>
            <a:r>
              <a:rPr lang="en-GB" altLang="en-US" b="1" dirty="0">
                <a:latin typeface="Arial" charset="0"/>
                <a:cs typeface="Arial" charset="0"/>
              </a:rPr>
              <a:t>What is transformation? </a:t>
            </a:r>
            <a:r>
              <a:rPr lang="en-GB" altLang="en-US" b="0" dirty="0">
                <a:latin typeface="Arial" charset="0"/>
                <a:cs typeface="Arial" charset="0"/>
              </a:rPr>
              <a:t>Transformation refers to the changing of an organisms genetic material</a:t>
            </a:r>
          </a:p>
          <a:p>
            <a:pPr eaLnBrk="1" hangingPunct="1"/>
            <a:endParaRPr lang="en-GB" altLang="en-US" b="1" dirty="0">
              <a:latin typeface="Arial" charset="0"/>
              <a:cs typeface="Arial" charset="0"/>
            </a:endParaRPr>
          </a:p>
          <a:p>
            <a:pPr eaLnBrk="1" hangingPunct="1"/>
            <a:r>
              <a:rPr lang="en-GB" altLang="en-US" dirty="0">
                <a:latin typeface="Arial" charset="0"/>
                <a:cs typeface="Arial" charset="0"/>
              </a:rPr>
              <a:t>Transformation is one of the methods by which the DNA of a cell can be altered, to express exogenous (foreign) DNA. Other methods of horizontal gene transfer include bacterial conjugation and bacterial transduction. </a:t>
            </a:r>
          </a:p>
          <a:p>
            <a:pPr eaLnBrk="1" hangingPunct="1"/>
            <a:endParaRPr lang="en-GB" altLang="en-US" dirty="0">
              <a:latin typeface="Arial" charset="0"/>
              <a:cs typeface="Arial" charset="0"/>
            </a:endParaRPr>
          </a:p>
          <a:p>
            <a:pPr eaLnBrk="1" hangingPunct="1"/>
            <a:r>
              <a:rPr lang="en-GB" altLang="en-US" dirty="0">
                <a:latin typeface="Arial" charset="0"/>
                <a:cs typeface="Arial" charset="0"/>
              </a:rPr>
              <a:t>In bacterial conjugation a cell to cell contact is made through a ‘pilus’ and genetic material, often in the form of a plasmid or transposon is introduced to another bacterium.</a:t>
            </a:r>
          </a:p>
          <a:p>
            <a:pPr eaLnBrk="1" hangingPunct="1"/>
            <a:endParaRPr lang="en-GB" altLang="en-US" dirty="0">
              <a:latin typeface="Arial" charset="0"/>
              <a:cs typeface="Arial" charset="0"/>
            </a:endParaRPr>
          </a:p>
          <a:p>
            <a:pPr eaLnBrk="1" hangingPunct="1"/>
            <a:r>
              <a:rPr lang="en-GB" altLang="en-US" dirty="0">
                <a:latin typeface="Arial" charset="0"/>
                <a:cs typeface="Arial" charset="0"/>
              </a:rPr>
              <a:t>In bacterial transduction, genetic material is transferred from one to another bacterium by a virus.</a:t>
            </a:r>
          </a:p>
          <a:p>
            <a:pPr eaLnBrk="1" hangingPunct="1"/>
            <a:endParaRPr lang="en-GB" altLang="en-US" dirty="0">
              <a:latin typeface="Arial" charset="0"/>
              <a:cs typeface="Arial" charset="0"/>
            </a:endParaRPr>
          </a:p>
          <a:p>
            <a:pPr eaLnBrk="1" hangingPunct="1"/>
            <a:r>
              <a:rPr lang="en-GB" altLang="en-US" dirty="0">
                <a:latin typeface="Arial" charset="0"/>
                <a:cs typeface="Arial" charset="0"/>
              </a:rPr>
              <a:t>In bacterial transformation, cells are made ‘competent’ using either an electric current (electroporation, using an electric field of 10-20 kV/cm which is thought to create holes in the cell membrane through which the plasmid DNA may enter. After the electric shock the holes are rapidly closed by the cell's membrane-repair mechanisms) </a:t>
            </a:r>
            <a:r>
              <a:rPr lang="en-GB" altLang="en-US" b="1" u="sng" dirty="0">
                <a:latin typeface="Arial" charset="0"/>
                <a:cs typeface="Arial" charset="0"/>
              </a:rPr>
              <a:t>or</a:t>
            </a:r>
            <a:r>
              <a:rPr lang="en-GB" altLang="en-US" dirty="0">
                <a:latin typeface="Arial" charset="0"/>
                <a:cs typeface="Arial" charset="0"/>
              </a:rPr>
              <a:t> chemical methods (commonly calcium chloride), under cold conditions, then a sudden ‘heat shock’ causing DNA to enter through the bacterial cell membrane.</a:t>
            </a:r>
          </a:p>
          <a:p>
            <a:pPr eaLnBrk="1" hangingPunct="1"/>
            <a:endParaRPr lang="en-GB" altLang="en-US" dirty="0">
              <a:latin typeface="Arial" charset="0"/>
              <a:cs typeface="Arial" charset="0"/>
            </a:endParaRPr>
          </a:p>
        </p:txBody>
      </p:sp>
    </p:spTree>
    <p:extLst>
      <p:ext uri="{BB962C8B-B14F-4D97-AF65-F5344CB8AC3E}">
        <p14:creationId xmlns:p14="http://schemas.microsoft.com/office/powerpoint/2010/main" val="116220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i="1" dirty="0"/>
              <a:t>How many copies of DNA are amplified in the first PCR cycles?</a:t>
            </a:r>
          </a:p>
          <a:p>
            <a:pPr eaLnBrk="1" hangingPunct="1"/>
            <a:endParaRPr lang="en-GB" altLang="en-US" dirty="0"/>
          </a:p>
          <a:p>
            <a:pPr eaLnBrk="1" hangingPunct="1"/>
            <a:endParaRPr lang="en-GB" altLang="en-US" dirty="0"/>
          </a:p>
        </p:txBody>
      </p:sp>
      <p:sp>
        <p:nvSpPr>
          <p:cNvPr id="22532" name="Slide Number Placeholder 3"/>
          <p:cNvSpPr>
            <a:spLocks noGrp="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AC03E4D-16CE-4585-AF82-9CFE16D14F6B}" type="slidenum">
              <a:rPr lang="en-GB" altLang="en-US" smtClean="0"/>
              <a:pPr eaLnBrk="1" hangingPunct="1"/>
              <a:t>6</a:t>
            </a:fld>
            <a:endParaRPr lang="en-GB" altLang="en-US"/>
          </a:p>
        </p:txBody>
      </p:sp>
    </p:spTree>
    <p:extLst>
      <p:ext uri="{BB962C8B-B14F-4D97-AF65-F5344CB8AC3E}">
        <p14:creationId xmlns:p14="http://schemas.microsoft.com/office/powerpoint/2010/main" val="26029679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D96C134-6862-4B7B-88CD-BE2D4CA2766E}" type="slidenum">
              <a:rPr lang="en-GB" altLang="en-US" smtClean="0"/>
              <a:pPr eaLnBrk="1" hangingPunct="1"/>
              <a:t>62</a:t>
            </a:fld>
            <a:endParaRPr lang="en-GB" alt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marL="228600" marR="0" indent="-228600" algn="l" defTabSz="914400" rtl="0" eaLnBrk="1" fontAlgn="auto" latinLnBrk="0" hangingPunct="1">
              <a:lnSpc>
                <a:spcPct val="100000"/>
              </a:lnSpc>
              <a:spcBef>
                <a:spcPts val="0"/>
              </a:spcBef>
              <a:spcAft>
                <a:spcPts val="0"/>
              </a:spcAft>
              <a:buClrTx/>
              <a:buSzTx/>
              <a:buFontTx/>
              <a:buNone/>
              <a:tabLst/>
              <a:defRPr/>
            </a:pPr>
            <a:r>
              <a:rPr lang="en-GB" altLang="en-US" dirty="0">
                <a:latin typeface="Arial" charset="0"/>
                <a:cs typeface="Arial" charset="0"/>
              </a:rPr>
              <a:t>The cells have been made competent for you using calcium chloride. In this experiment you will add the recombinant plasmid, </a:t>
            </a:r>
            <a:r>
              <a:rPr lang="en-GB" altLang="en-US" dirty="0" err="1">
                <a:latin typeface="Arial" charset="0"/>
                <a:cs typeface="Arial" charset="0"/>
              </a:rPr>
              <a:t>pARA</a:t>
            </a:r>
            <a:r>
              <a:rPr lang="en-GB" altLang="en-US" dirty="0">
                <a:latin typeface="Arial" charset="0"/>
                <a:cs typeface="Arial" charset="0"/>
              </a:rPr>
              <a:t>-R, to the bacterial cells and HEAT SHOCK them in the hope that the plasmid will be incorporated into a bacterial host cell, which will then transcribe, translate and express the proteins encoded.</a:t>
            </a:r>
          </a:p>
          <a:p>
            <a:pPr marL="228600" indent="-228600" eaLnBrk="1" hangingPunct="1"/>
            <a:endParaRPr lang="en-GB" altLang="en-US" dirty="0">
              <a:latin typeface="Arial" charset="0"/>
              <a:cs typeface="Arial" charset="0"/>
            </a:endParaRPr>
          </a:p>
        </p:txBody>
      </p:sp>
    </p:spTree>
    <p:extLst>
      <p:ext uri="{BB962C8B-B14F-4D97-AF65-F5344CB8AC3E}">
        <p14:creationId xmlns:p14="http://schemas.microsoft.com/office/powerpoint/2010/main" val="35634861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D96C134-6862-4B7B-88CD-BE2D4CA2766E}" type="slidenum">
              <a:rPr lang="en-GB" altLang="en-US" smtClean="0"/>
              <a:pPr eaLnBrk="1" hangingPunct="1"/>
              <a:t>63</a:t>
            </a:fld>
            <a:endParaRPr lang="en-GB" alt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eaLnBrk="1" hangingPunct="1"/>
            <a:r>
              <a:rPr lang="en-GB" altLang="en-US" dirty="0">
                <a:latin typeface="Arial" charset="0"/>
                <a:cs typeface="Arial" charset="0"/>
              </a:rPr>
              <a:t>The mechanism by which bacterial cells made competent using chemical methods ‘take up’ DNA is unclear.</a:t>
            </a:r>
          </a:p>
          <a:p>
            <a:pPr eaLnBrk="1" hangingPunct="1"/>
            <a:endParaRPr lang="en-GB" altLang="en-US" dirty="0">
              <a:latin typeface="Arial" charset="0"/>
              <a:cs typeface="Arial" charset="0"/>
            </a:endParaRPr>
          </a:p>
          <a:p>
            <a:pPr eaLnBrk="1" hangingPunct="1"/>
            <a:r>
              <a:rPr lang="en-GB" altLang="en-US" dirty="0">
                <a:latin typeface="Arial" charset="0"/>
                <a:cs typeface="Arial" charset="0"/>
              </a:rPr>
              <a:t>Both DNA and the cell membrane surrounding bacterial cells are negatively charged due to phosphate groups (and </a:t>
            </a:r>
            <a:r>
              <a:rPr lang="en-GB" altLang="en-US" dirty="0">
                <a:latin typeface="Arial" charset="0"/>
                <a:cs typeface="Arial" charset="0"/>
                <a:hlinkClick r:id="rId3" tooltip="Lipopolysaccharide"/>
              </a:rPr>
              <a:t>lipopolysaccharides</a:t>
            </a:r>
            <a:r>
              <a:rPr lang="en-GB" altLang="en-US" dirty="0">
                <a:latin typeface="Arial" charset="0"/>
                <a:cs typeface="Arial" charset="0"/>
              </a:rPr>
              <a:t> on the bacterial cell surface). Like charges repel each other and so it is thought that the calcium from the calcium chloride may shield the negative charges of the cell surface, allowing DNA molecules to adhere. Performing this chemical process in cold conditions is thought to change or weaken the cell surface structure of the cells making it more permeable to DNA.</a:t>
            </a:r>
          </a:p>
          <a:p>
            <a:pPr eaLnBrk="1" hangingPunct="1"/>
            <a:endParaRPr lang="en-GB" altLang="en-US" dirty="0">
              <a:latin typeface="Arial" charset="0"/>
              <a:cs typeface="Arial" charset="0"/>
            </a:endParaRPr>
          </a:p>
          <a:p>
            <a:pPr eaLnBrk="1" hangingPunct="1"/>
            <a:r>
              <a:rPr lang="en-GB" altLang="en-US" dirty="0">
                <a:latin typeface="Arial" charset="0"/>
                <a:cs typeface="Arial" charset="0"/>
              </a:rPr>
              <a:t>The heat shock in the presence of plasmid DNA is thought to create a </a:t>
            </a:r>
            <a:r>
              <a:rPr lang="en-GB" altLang="en-US" b="1" dirty="0">
                <a:latin typeface="Arial" charset="0"/>
                <a:cs typeface="Arial" charset="0"/>
              </a:rPr>
              <a:t>pressure gradient </a:t>
            </a:r>
            <a:r>
              <a:rPr lang="en-GB" altLang="en-US" dirty="0">
                <a:latin typeface="Arial" charset="0"/>
                <a:cs typeface="Arial" charset="0"/>
              </a:rPr>
              <a:t>from outside the cell to inside the cell. This pressure gradient helps to move the plasmid DNA from the outside to the inside of the bacterial cell either through cell pores, or through the damaged cell wall.</a:t>
            </a:r>
          </a:p>
          <a:p>
            <a:pPr eaLnBrk="1" hangingPunct="1"/>
            <a:endParaRPr lang="en-GB" altLang="en-US" dirty="0">
              <a:latin typeface="Arial" charset="0"/>
              <a:cs typeface="Arial" charset="0"/>
            </a:endParaRPr>
          </a:p>
          <a:p>
            <a:pPr eaLnBrk="1" hangingPunct="1"/>
            <a:r>
              <a:rPr lang="en-GB" altLang="en-US" dirty="0">
                <a:latin typeface="Arial" charset="0"/>
                <a:cs typeface="Arial" charset="0"/>
              </a:rPr>
              <a:t>Almost needless to say, this is not a very pleasant experience for the bacterium and afterwards they need a bit of TLC to recover, before being spread onto agar plates to grow.</a:t>
            </a:r>
          </a:p>
          <a:p>
            <a:pPr eaLnBrk="1" hangingPunct="1"/>
            <a:endParaRPr lang="en-GB" altLang="en-US" dirty="0">
              <a:latin typeface="Arial" charset="0"/>
              <a:cs typeface="Arial" charset="0"/>
            </a:endParaRPr>
          </a:p>
        </p:txBody>
      </p:sp>
    </p:spTree>
    <p:extLst>
      <p:ext uri="{BB962C8B-B14F-4D97-AF65-F5344CB8AC3E}">
        <p14:creationId xmlns:p14="http://schemas.microsoft.com/office/powerpoint/2010/main" val="38348257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D96C134-6862-4B7B-88CD-BE2D4CA2766E}" type="slidenum">
              <a:rPr lang="en-GB" altLang="en-US" smtClean="0"/>
              <a:pPr eaLnBrk="1" hangingPunct="1"/>
              <a:t>64</a:t>
            </a:fld>
            <a:endParaRPr lang="en-GB" alt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marL="228600" indent="-228600" eaLnBrk="1" hangingPunct="1"/>
            <a:endParaRPr lang="en-GB" altLang="en-US" dirty="0">
              <a:latin typeface="Arial" charset="0"/>
              <a:cs typeface="Arial" charset="0"/>
            </a:endParaRPr>
          </a:p>
        </p:txBody>
      </p:sp>
    </p:spTree>
    <p:extLst>
      <p:ext uri="{BB962C8B-B14F-4D97-AF65-F5344CB8AC3E}">
        <p14:creationId xmlns:p14="http://schemas.microsoft.com/office/powerpoint/2010/main" val="25853058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D96C134-6862-4B7B-88CD-BE2D4CA2766E}" type="slidenum">
              <a:rPr lang="en-GB" altLang="en-US" smtClean="0"/>
              <a:pPr eaLnBrk="1" hangingPunct="1"/>
              <a:t>65</a:t>
            </a:fld>
            <a:endParaRPr lang="en-GB" alt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eaLnBrk="1" hangingPunct="1"/>
            <a:endParaRPr lang="en-GB" altLang="en-US" dirty="0">
              <a:latin typeface="Arial" charset="0"/>
              <a:cs typeface="Arial" charset="0"/>
            </a:endParaRPr>
          </a:p>
        </p:txBody>
      </p:sp>
    </p:spTree>
    <p:extLst>
      <p:ext uri="{BB962C8B-B14F-4D97-AF65-F5344CB8AC3E}">
        <p14:creationId xmlns:p14="http://schemas.microsoft.com/office/powerpoint/2010/main" val="23592894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D96C134-6862-4B7B-88CD-BE2D4CA2766E}" type="slidenum">
              <a:rPr lang="en-GB" altLang="en-US" smtClean="0"/>
              <a:pPr eaLnBrk="1" hangingPunct="1"/>
              <a:t>66</a:t>
            </a:fld>
            <a:endParaRPr lang="en-GB" alt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marL="228600" indent="-228600" eaLnBrk="1" hangingPunct="1"/>
            <a:endParaRPr lang="en-GB" altLang="en-US" dirty="0">
              <a:latin typeface="Arial" charset="0"/>
              <a:cs typeface="Arial" charset="0"/>
            </a:endParaRPr>
          </a:p>
        </p:txBody>
      </p:sp>
    </p:spTree>
    <p:extLst>
      <p:ext uri="{BB962C8B-B14F-4D97-AF65-F5344CB8AC3E}">
        <p14:creationId xmlns:p14="http://schemas.microsoft.com/office/powerpoint/2010/main" val="40534833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D96C134-6862-4B7B-88CD-BE2D4CA2766E}" type="slidenum">
              <a:rPr lang="en-GB" altLang="en-US" smtClean="0"/>
              <a:pPr eaLnBrk="1" hangingPunct="1"/>
              <a:t>67</a:t>
            </a:fld>
            <a:endParaRPr lang="en-GB" alt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eaLnBrk="1" hangingPunct="1"/>
            <a:endParaRPr lang="en-GB" altLang="en-US" dirty="0">
              <a:latin typeface="Arial" charset="0"/>
              <a:cs typeface="Arial" charset="0"/>
            </a:endParaRPr>
          </a:p>
        </p:txBody>
      </p:sp>
    </p:spTree>
    <p:extLst>
      <p:ext uri="{BB962C8B-B14F-4D97-AF65-F5344CB8AC3E}">
        <p14:creationId xmlns:p14="http://schemas.microsoft.com/office/powerpoint/2010/main" val="30885166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D348D-971A-D6D9-C728-D43D38F6CA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12B8AF-7170-3A08-B314-B936E6CCF4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FEDD86-A26C-D48A-EE84-F286E6E8B44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1" i="1" dirty="0">
                <a:latin typeface="Arial" pitchFamily="34" charset="0"/>
                <a:cs typeface="Arial" pitchFamily="34" charset="0"/>
              </a:rPr>
              <a:t>Any questions so far?</a:t>
            </a:r>
            <a:endParaRPr lang="en-GB" altLang="en-US" dirty="0">
              <a:latin typeface="Arial" pitchFamily="34" charset="0"/>
              <a:cs typeface="Arial" pitchFamily="34" charset="0"/>
            </a:endParaRPr>
          </a:p>
          <a:p>
            <a:endParaRPr lang="en-GB" dirty="0"/>
          </a:p>
        </p:txBody>
      </p:sp>
      <p:sp>
        <p:nvSpPr>
          <p:cNvPr id="4" name="Slide Number Placeholder 3">
            <a:extLst>
              <a:ext uri="{FF2B5EF4-FFF2-40B4-BE49-F238E27FC236}">
                <a16:creationId xmlns:a16="http://schemas.microsoft.com/office/drawing/2014/main" id="{F5364627-5352-EE16-0305-9B4FD6CA2379}"/>
              </a:ext>
            </a:extLst>
          </p:cNvPr>
          <p:cNvSpPr>
            <a:spLocks noGrp="1"/>
          </p:cNvSpPr>
          <p:nvPr>
            <p:ph type="sldNum" sz="quarter" idx="5"/>
          </p:nvPr>
        </p:nvSpPr>
        <p:spPr/>
        <p:txBody>
          <a:bodyPr/>
          <a:lstStyle/>
          <a:p>
            <a:fld id="{30370952-48CC-46D7-9FCD-59FAD40CC025}" type="slidenum">
              <a:rPr lang="en-GB" smtClean="0"/>
              <a:pPr/>
              <a:t>68</a:t>
            </a:fld>
            <a:endParaRPr lang="en-GB"/>
          </a:p>
        </p:txBody>
      </p:sp>
    </p:spTree>
    <p:extLst>
      <p:ext uri="{BB962C8B-B14F-4D97-AF65-F5344CB8AC3E}">
        <p14:creationId xmlns:p14="http://schemas.microsoft.com/office/powerpoint/2010/main" val="20616071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altLang="en-US" dirty="0">
                <a:latin typeface="Arial" charset="0"/>
                <a:cs typeface="Arial" charset="0"/>
              </a:rPr>
              <a:t>You will pour 3 plates and divide 2 in half, rather than pour 5 plates for each pair.</a:t>
            </a:r>
          </a:p>
          <a:p>
            <a:pPr eaLnBrk="1" hangingPunct="1"/>
            <a:endParaRPr lang="en-GB" altLang="en-US" dirty="0">
              <a:latin typeface="Arial" charset="0"/>
              <a:cs typeface="Arial" charset="0"/>
            </a:endParaRPr>
          </a:p>
          <a:p>
            <a:pPr eaLnBrk="1" hangingPunct="1"/>
            <a:r>
              <a:rPr lang="en-GB" altLang="en-US" dirty="0">
                <a:latin typeface="Arial" charset="0"/>
                <a:cs typeface="Arial" charset="0"/>
              </a:rPr>
              <a:t>Once the experiment is complete and you plate the competent cell control (P-) and competent cells transformed with recombinant plasmids (P+) onto Luria-</a:t>
            </a:r>
            <a:r>
              <a:rPr lang="en-GB" altLang="en-US" dirty="0" err="1">
                <a:latin typeface="Arial" charset="0"/>
                <a:cs typeface="Arial" charset="0"/>
              </a:rPr>
              <a:t>Bertani</a:t>
            </a:r>
            <a:r>
              <a:rPr lang="en-GB" altLang="en-US" dirty="0">
                <a:latin typeface="Arial" charset="0"/>
                <a:cs typeface="Arial" charset="0"/>
              </a:rPr>
              <a:t> (LB) agar plates you will find out whether the experiment has been successful and created a recombinant plasmid that expresses RFP inside an </a:t>
            </a:r>
            <a:r>
              <a:rPr lang="en-GB" altLang="en-US" i="1" dirty="0">
                <a:latin typeface="Arial" charset="0"/>
                <a:cs typeface="Arial" charset="0"/>
              </a:rPr>
              <a:t>E. coli</a:t>
            </a:r>
            <a:r>
              <a:rPr lang="en-GB" altLang="en-US" dirty="0">
                <a:latin typeface="Arial" charset="0"/>
                <a:cs typeface="Arial" charset="0"/>
              </a:rPr>
              <a:t> bacterium, making it glow red!</a:t>
            </a:r>
          </a:p>
          <a:p>
            <a:pPr eaLnBrk="1" hangingPunct="1"/>
            <a:endParaRPr lang="en-GB" altLang="en-US" dirty="0">
              <a:latin typeface="Arial" charset="0"/>
              <a:cs typeface="Arial" charset="0"/>
            </a:endParaRPr>
          </a:p>
        </p:txBody>
      </p:sp>
      <p:sp>
        <p:nvSpPr>
          <p:cNvPr id="4" name="Slide Number Placeholder 3"/>
          <p:cNvSpPr>
            <a:spLocks noGrp="1"/>
          </p:cNvSpPr>
          <p:nvPr>
            <p:ph type="sldNum" sz="quarter" idx="10"/>
          </p:nvPr>
        </p:nvSpPr>
        <p:spPr/>
        <p:txBody>
          <a:bodyPr/>
          <a:lstStyle/>
          <a:p>
            <a:fld id="{D2C2E070-6CCF-46AD-9A61-F5C44A4C391F}" type="slidenum">
              <a:rPr lang="en-GB" smtClean="0"/>
              <a:pPr/>
              <a:t>69</a:t>
            </a:fld>
            <a:endParaRPr lang="en-GB"/>
          </a:p>
        </p:txBody>
      </p:sp>
    </p:spTree>
    <p:extLst>
      <p:ext uri="{BB962C8B-B14F-4D97-AF65-F5344CB8AC3E}">
        <p14:creationId xmlns:p14="http://schemas.microsoft.com/office/powerpoint/2010/main" val="26997589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altLang="en-US" dirty="0"/>
              <a:t>This slide is to illustrate the difference between the transformation efficiency doing lab 5a, with recombinant plasmid that has been purified from bacteria and is mostly in supercoiled form and doing lab 5, in which the recombinant plasmid has been engineered by the students and is primarily in relaxed circle form.</a:t>
            </a:r>
          </a:p>
          <a:p>
            <a:pPr eaLnBrk="1" hangingPunct="1"/>
            <a:endParaRPr lang="en-GB" altLang="en-US" dirty="0"/>
          </a:p>
          <a:p>
            <a:pPr eaLnBrk="1" hangingPunct="1"/>
            <a:r>
              <a:rPr lang="en-GB" altLang="en-US" dirty="0"/>
              <a:t>Firstly here are what I think are some lovely </a:t>
            </a:r>
            <a:r>
              <a:rPr lang="en-GB" altLang="en-US" b="1" dirty="0"/>
              <a:t>High Resolution – Scanning Electron Microscope images of the three-dimensional surface topology of (a) supercoiled plasmid pUC21, (c and d) open-circular DNA molecules of pBR322 plasmid.</a:t>
            </a:r>
          </a:p>
          <a:p>
            <a:pPr eaLnBrk="1" hangingPunct="1"/>
            <a:endParaRPr lang="en-GB" altLang="en-US" dirty="0"/>
          </a:p>
          <a:p>
            <a:pPr eaLnBrk="1" hangingPunct="1">
              <a:buFontTx/>
              <a:buChar char="-"/>
            </a:pPr>
            <a:r>
              <a:rPr lang="en-GB" altLang="en-US" dirty="0"/>
              <a:t>When the supercoiled form of plasmid is used in transformation, not only should every bacterial colony produce RFP protein, but each pair of students performing the experiment should get multiple colonies.</a:t>
            </a:r>
          </a:p>
          <a:p>
            <a:pPr eaLnBrk="1" hangingPunct="1">
              <a:buFontTx/>
              <a:buChar char="-"/>
            </a:pPr>
            <a:endParaRPr lang="en-GB" altLang="en-US" dirty="0"/>
          </a:p>
          <a:p>
            <a:pPr eaLnBrk="1" hangingPunct="1">
              <a:buFontTx/>
              <a:buChar char="-"/>
            </a:pPr>
            <a:r>
              <a:rPr lang="en-GB" altLang="en-US" dirty="0"/>
              <a:t>When the relaxed circle plasmid, constructed by the students in labs 2, 3 and 4 is used there will be some bacteria transformed with constructs other than the recombinant </a:t>
            </a:r>
            <a:r>
              <a:rPr lang="en-GB" altLang="en-US" dirty="0" err="1"/>
              <a:t>pARA</a:t>
            </a:r>
            <a:r>
              <a:rPr lang="en-GB" altLang="en-US" dirty="0"/>
              <a:t>-R which we wanted. This shows a really exceptionally successful transformation, in most classes of 12 pairs there will single numbers of colonies altogether that have been successfully transformed with recombinant </a:t>
            </a:r>
            <a:r>
              <a:rPr lang="en-GB" altLang="en-US" dirty="0" err="1"/>
              <a:t>pARA</a:t>
            </a:r>
            <a:r>
              <a:rPr lang="en-GB" altLang="en-US" dirty="0"/>
              <a:t>-R and are expressing the </a:t>
            </a:r>
            <a:r>
              <a:rPr lang="en-GB" altLang="en-US" i="1" dirty="0" err="1"/>
              <a:t>rfp</a:t>
            </a:r>
            <a:r>
              <a:rPr lang="en-GB" altLang="en-US" i="1" dirty="0"/>
              <a:t> </a:t>
            </a:r>
            <a:r>
              <a:rPr lang="en-GB" altLang="en-US" dirty="0"/>
              <a:t>gene.</a:t>
            </a:r>
          </a:p>
          <a:p>
            <a:pPr eaLnBrk="1" hangingPunct="1"/>
            <a:endParaRPr lang="en-GB" altLang="en-US" dirty="0"/>
          </a:p>
          <a:p>
            <a:endParaRPr lang="en-GB" dirty="0"/>
          </a:p>
        </p:txBody>
      </p:sp>
      <p:sp>
        <p:nvSpPr>
          <p:cNvPr id="4" name="Slide Number Placeholder 3"/>
          <p:cNvSpPr>
            <a:spLocks noGrp="1"/>
          </p:cNvSpPr>
          <p:nvPr>
            <p:ph type="sldNum" sz="quarter" idx="10"/>
          </p:nvPr>
        </p:nvSpPr>
        <p:spPr/>
        <p:txBody>
          <a:bodyPr/>
          <a:lstStyle/>
          <a:p>
            <a:fld id="{D2C2E070-6CCF-46AD-9A61-F5C44A4C391F}" type="slidenum">
              <a:rPr lang="en-GB" smtClean="0"/>
              <a:pPr/>
              <a:t>70</a:t>
            </a:fld>
            <a:endParaRPr lang="en-GB"/>
          </a:p>
        </p:txBody>
      </p:sp>
    </p:spTree>
    <p:extLst>
      <p:ext uri="{BB962C8B-B14F-4D97-AF65-F5344CB8AC3E}">
        <p14:creationId xmlns:p14="http://schemas.microsoft.com/office/powerpoint/2010/main" val="1855207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altLang="en-US" sz="1200" dirty="0"/>
              <a:t>The other thing that you may come across are ‘</a:t>
            </a:r>
            <a:r>
              <a:rPr lang="en-GB" altLang="en-US" sz="1200" b="1" dirty="0"/>
              <a:t>satellite colonies</a:t>
            </a:r>
            <a:r>
              <a:rPr lang="en-GB" altLang="en-US" sz="1200" dirty="0"/>
              <a:t>’ on the LB + amp or LB + amp + </a:t>
            </a:r>
            <a:r>
              <a:rPr lang="en-GB" altLang="en-US" sz="1200" dirty="0" err="1"/>
              <a:t>ara</a:t>
            </a:r>
            <a:r>
              <a:rPr lang="en-GB" altLang="en-US" sz="1200" dirty="0"/>
              <a:t> plates</a:t>
            </a:r>
          </a:p>
          <a:p>
            <a:pPr eaLnBrk="1" hangingPunct="1"/>
            <a:endParaRPr lang="en-GB" altLang="en-US" sz="1200" dirty="0"/>
          </a:p>
          <a:p>
            <a:pPr eaLnBrk="1" hangingPunct="1"/>
            <a:r>
              <a:rPr lang="en-GB" altLang="en-US" sz="1200" dirty="0"/>
              <a:t>These are not necessarily transformed with the recombinant plasmid carrying ampicillin resistance, but can grow in the area around a colony as </a:t>
            </a:r>
            <a:r>
              <a:rPr lang="en-US" altLang="en-US" dirty="0"/>
              <a:t>"freeloaders" and survive because other cells are doing the work of destroying the antibiotic in their immediate vicinity on the plate. They only develop when antibiotic resistance is due to a compound secreted outside of the cell, like with the antibiotic ampicillin, which is destroyed by the enzyme beta lactamase outside of the cell.</a:t>
            </a:r>
          </a:p>
          <a:p>
            <a:pPr eaLnBrk="1" hangingPunct="1"/>
            <a:endParaRPr lang="en-US" altLang="en-US" sz="1200" dirty="0"/>
          </a:p>
          <a:p>
            <a:pPr eaLnBrk="1" hangingPunct="1"/>
            <a:r>
              <a:rPr lang="en-US" altLang="en-US" sz="1200" dirty="0"/>
              <a:t>When do you get satellite colonies? When:</a:t>
            </a:r>
          </a:p>
          <a:p>
            <a:pPr eaLnBrk="1" hangingPunct="1"/>
            <a:endParaRPr lang="en-US" altLang="en-US" sz="1200" dirty="0"/>
          </a:p>
          <a:p>
            <a:pPr eaLnBrk="1" hangingPunct="1">
              <a:buFontTx/>
              <a:buChar char="-"/>
            </a:pPr>
            <a:r>
              <a:rPr lang="en-US" altLang="en-US" sz="1200" dirty="0"/>
              <a:t>The ampicillin plate is old (meaning that the antibiotic is partially degraded)</a:t>
            </a:r>
          </a:p>
          <a:p>
            <a:pPr eaLnBrk="1" hangingPunct="1">
              <a:buFontTx/>
              <a:buChar char="-"/>
            </a:pPr>
            <a:r>
              <a:rPr lang="en-US" altLang="en-US" sz="1200" dirty="0"/>
              <a:t>The transformed cells are plated at very high density (meaning that the plate is covered with huge number of cells) </a:t>
            </a:r>
          </a:p>
          <a:p>
            <a:pPr eaLnBrk="1" hangingPunct="1">
              <a:buFontTx/>
              <a:buChar char="-"/>
            </a:pPr>
            <a:r>
              <a:rPr lang="en-US" altLang="en-US" sz="1200" dirty="0"/>
              <a:t>The copy number of the plasmid in the cells is so high that beta lactamase is secreted at high levels, or</a:t>
            </a:r>
          </a:p>
          <a:p>
            <a:pPr eaLnBrk="1" hangingPunct="1">
              <a:buFontTx/>
              <a:buChar char="-"/>
            </a:pPr>
            <a:r>
              <a:rPr lang="en-US" altLang="en-US" sz="1200" dirty="0"/>
              <a:t>The colonies grow on the plate for several days (allowing more time for degradation of ampicillin).</a:t>
            </a:r>
            <a:br>
              <a:rPr lang="en-US" altLang="en-US" sz="1200" dirty="0"/>
            </a:br>
            <a:endParaRPr lang="en-US" altLang="en-US" sz="1200" dirty="0"/>
          </a:p>
          <a:p>
            <a:pPr eaLnBrk="1" hangingPunct="1"/>
            <a:r>
              <a:rPr lang="en-GB" altLang="en-US" sz="1200" dirty="0"/>
              <a:t>They’re not a problem, provide an interesting discussion point and wouldn’t survive if you were to progress to lab 6, because the transformed bacteria are grown overnight in medium containing ampicillin, which would be sufficient to kill them.</a:t>
            </a:r>
            <a:endParaRPr lang="en-GB" dirty="0"/>
          </a:p>
        </p:txBody>
      </p:sp>
      <p:sp>
        <p:nvSpPr>
          <p:cNvPr id="4" name="Slide Number Placeholder 3"/>
          <p:cNvSpPr>
            <a:spLocks noGrp="1"/>
          </p:cNvSpPr>
          <p:nvPr>
            <p:ph type="sldNum" sz="quarter" idx="10"/>
          </p:nvPr>
        </p:nvSpPr>
        <p:spPr/>
        <p:txBody>
          <a:bodyPr/>
          <a:lstStyle/>
          <a:p>
            <a:fld id="{D2C2E070-6CCF-46AD-9A61-F5C44A4C391F}" type="slidenum">
              <a:rPr lang="en-GB" smtClean="0"/>
              <a:pPr/>
              <a:t>71</a:t>
            </a:fld>
            <a:endParaRPr lang="en-GB"/>
          </a:p>
        </p:txBody>
      </p:sp>
    </p:spTree>
    <p:extLst>
      <p:ext uri="{BB962C8B-B14F-4D97-AF65-F5344CB8AC3E}">
        <p14:creationId xmlns:p14="http://schemas.microsoft.com/office/powerpoint/2010/main" val="527326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i="1" dirty="0"/>
              <a:t>How many copies of DNA are amplified in the entire PCR?</a:t>
            </a:r>
          </a:p>
          <a:p>
            <a:endParaRPr lang="en-GB" dirty="0"/>
          </a:p>
          <a:p>
            <a:r>
              <a:rPr lang="en-GB" dirty="0"/>
              <a:t>The number of double-stranded DNA molecules of the region being amplified that can be created is enormous.</a:t>
            </a:r>
          </a:p>
          <a:p>
            <a:pPr eaLnBrk="1" hangingPunct="1"/>
            <a:endParaRPr lang="en-GB" altLang="en-US" dirty="0"/>
          </a:p>
          <a:p>
            <a:pPr eaLnBrk="1" hangingPunct="1"/>
            <a:endParaRPr lang="en-GB" altLang="en-US" dirty="0"/>
          </a:p>
        </p:txBody>
      </p:sp>
      <p:sp>
        <p:nvSpPr>
          <p:cNvPr id="22532" name="Slide Number Placeholder 3"/>
          <p:cNvSpPr>
            <a:spLocks noGrp="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AC03E4D-16CE-4585-AF82-9CFE16D14F6B}" type="slidenum">
              <a:rPr lang="en-GB" altLang="en-US" smtClean="0"/>
              <a:pPr eaLnBrk="1" hangingPunct="1"/>
              <a:t>7</a:t>
            </a:fld>
            <a:endParaRPr lang="en-GB" altLang="en-US"/>
          </a:p>
        </p:txBody>
      </p:sp>
    </p:spTree>
    <p:extLst>
      <p:ext uri="{BB962C8B-B14F-4D97-AF65-F5344CB8AC3E}">
        <p14:creationId xmlns:p14="http://schemas.microsoft.com/office/powerpoint/2010/main" val="4908523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altLang="en-US" dirty="0"/>
              <a:t>The next steps in the US sequence of labs is to grow an overnight culture and purify the protein from that culture. Briefly, here is the procedure</a:t>
            </a:r>
          </a:p>
          <a:p>
            <a:pPr eaLnBrk="1" hangingPunct="1"/>
            <a:endParaRPr lang="en-GB" altLang="en-US" dirty="0"/>
          </a:p>
        </p:txBody>
      </p:sp>
      <p:sp>
        <p:nvSpPr>
          <p:cNvPr id="4" name="Slide Number Placeholder 3"/>
          <p:cNvSpPr>
            <a:spLocks noGrp="1"/>
          </p:cNvSpPr>
          <p:nvPr>
            <p:ph type="sldNum" sz="quarter" idx="10"/>
          </p:nvPr>
        </p:nvSpPr>
        <p:spPr/>
        <p:txBody>
          <a:bodyPr/>
          <a:lstStyle/>
          <a:p>
            <a:fld id="{D2C2E070-6CCF-46AD-9A61-F5C44A4C391F}" type="slidenum">
              <a:rPr lang="en-GB" smtClean="0"/>
              <a:pPr/>
              <a:t>72</a:t>
            </a:fld>
            <a:endParaRPr lang="en-GB"/>
          </a:p>
        </p:txBody>
      </p:sp>
    </p:spTree>
    <p:extLst>
      <p:ext uri="{BB962C8B-B14F-4D97-AF65-F5344CB8AC3E}">
        <p14:creationId xmlns:p14="http://schemas.microsoft.com/office/powerpoint/2010/main" val="317169454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GB" altLang="en-US" dirty="0"/>
          </a:p>
        </p:txBody>
      </p:sp>
      <p:sp>
        <p:nvSpPr>
          <p:cNvPr id="4" name="Slide Number Placeholder 3"/>
          <p:cNvSpPr>
            <a:spLocks noGrp="1"/>
          </p:cNvSpPr>
          <p:nvPr>
            <p:ph type="sldNum" sz="quarter" idx="10"/>
          </p:nvPr>
        </p:nvSpPr>
        <p:spPr/>
        <p:txBody>
          <a:bodyPr/>
          <a:lstStyle/>
          <a:p>
            <a:fld id="{D2C2E070-6CCF-46AD-9A61-F5C44A4C391F}" type="slidenum">
              <a:rPr lang="en-GB" smtClean="0"/>
              <a:pPr/>
              <a:t>75</a:t>
            </a:fld>
            <a:endParaRPr lang="en-GB"/>
          </a:p>
        </p:txBody>
      </p:sp>
    </p:spTree>
    <p:extLst>
      <p:ext uri="{BB962C8B-B14F-4D97-AF65-F5344CB8AC3E}">
        <p14:creationId xmlns:p14="http://schemas.microsoft.com/office/powerpoint/2010/main" val="11347294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GB" altLang="en-US" dirty="0"/>
          </a:p>
        </p:txBody>
      </p:sp>
      <p:sp>
        <p:nvSpPr>
          <p:cNvPr id="4" name="Slide Number Placeholder 3"/>
          <p:cNvSpPr>
            <a:spLocks noGrp="1"/>
          </p:cNvSpPr>
          <p:nvPr>
            <p:ph type="sldNum" sz="quarter" idx="10"/>
          </p:nvPr>
        </p:nvSpPr>
        <p:spPr/>
        <p:txBody>
          <a:bodyPr/>
          <a:lstStyle/>
          <a:p>
            <a:fld id="{D2C2E070-6CCF-46AD-9A61-F5C44A4C391F}" type="slidenum">
              <a:rPr lang="en-GB" smtClean="0"/>
              <a:pPr/>
              <a:t>76</a:t>
            </a:fld>
            <a:endParaRPr lang="en-GB"/>
          </a:p>
        </p:txBody>
      </p:sp>
    </p:spTree>
    <p:extLst>
      <p:ext uri="{BB962C8B-B14F-4D97-AF65-F5344CB8AC3E}">
        <p14:creationId xmlns:p14="http://schemas.microsoft.com/office/powerpoint/2010/main" val="39903136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0BB8C-B2F3-219E-EB16-CDAC855C30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A20DCD-B25C-AFDF-2D2E-B0ACCB21FE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E0EC7D-6719-D66F-DC45-490084BDF2DD}"/>
              </a:ext>
            </a:extLst>
          </p:cNvPr>
          <p:cNvSpPr>
            <a:spLocks noGrp="1"/>
          </p:cNvSpPr>
          <p:nvPr>
            <p:ph type="body" idx="1"/>
          </p:nvPr>
        </p:nvSpPr>
        <p:spPr/>
        <p:txBody>
          <a:bodyPr/>
          <a:lstStyle/>
          <a:p>
            <a:pPr marL="228600" indent="-228600" eaLnBrk="1" hangingPunct="1">
              <a:lnSpc>
                <a:spcPct val="90000"/>
              </a:lnSpc>
            </a:pPr>
            <a:r>
              <a:rPr lang="en-GB" altLang="en-US" b="1" i="1" dirty="0">
                <a:latin typeface="Arial" pitchFamily="34" charset="0"/>
                <a:cs typeface="Arial" pitchFamily="34" charset="0"/>
              </a:rPr>
              <a:t>Final chance for any questions ….</a:t>
            </a:r>
            <a:endParaRPr lang="en-GB" altLang="en-US" dirty="0">
              <a:latin typeface="Arial" pitchFamily="34" charset="0"/>
              <a:cs typeface="Arial" pitchFamily="34" charset="0"/>
            </a:endParaRPr>
          </a:p>
          <a:p>
            <a:endParaRPr lang="en-GB" dirty="0"/>
          </a:p>
        </p:txBody>
      </p:sp>
      <p:sp>
        <p:nvSpPr>
          <p:cNvPr id="4" name="Slide Number Placeholder 3">
            <a:extLst>
              <a:ext uri="{FF2B5EF4-FFF2-40B4-BE49-F238E27FC236}">
                <a16:creationId xmlns:a16="http://schemas.microsoft.com/office/drawing/2014/main" id="{B70B28CE-FDC1-ECEA-B8D9-CF379E0AA739}"/>
              </a:ext>
            </a:extLst>
          </p:cNvPr>
          <p:cNvSpPr>
            <a:spLocks noGrp="1"/>
          </p:cNvSpPr>
          <p:nvPr>
            <p:ph type="sldNum" sz="quarter" idx="5"/>
          </p:nvPr>
        </p:nvSpPr>
        <p:spPr/>
        <p:txBody>
          <a:bodyPr/>
          <a:lstStyle/>
          <a:p>
            <a:fld id="{30370952-48CC-46D7-9FCD-59FAD40CC025}" type="slidenum">
              <a:rPr lang="en-GB" smtClean="0"/>
              <a:pPr/>
              <a:t>77</a:t>
            </a:fld>
            <a:endParaRPr lang="en-GB"/>
          </a:p>
        </p:txBody>
      </p:sp>
    </p:spTree>
    <p:extLst>
      <p:ext uri="{BB962C8B-B14F-4D97-AF65-F5344CB8AC3E}">
        <p14:creationId xmlns:p14="http://schemas.microsoft.com/office/powerpoint/2010/main" val="72635488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C2E070-6CCF-46AD-9A61-F5C44A4C391F}" type="slidenum">
              <a:rPr lang="en-GB" smtClean="0"/>
              <a:pPr/>
              <a:t>78</a:t>
            </a:fld>
            <a:endParaRPr lang="en-GB"/>
          </a:p>
        </p:txBody>
      </p:sp>
    </p:spTree>
    <p:extLst>
      <p:ext uri="{BB962C8B-B14F-4D97-AF65-F5344CB8AC3E}">
        <p14:creationId xmlns:p14="http://schemas.microsoft.com/office/powerpoint/2010/main" val="216276750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Smallest 2 fragments in 1 kb ladder are 500 and 1000 </a:t>
            </a:r>
            <a:r>
              <a:rPr lang="en-GB" baseline="0" dirty="0" err="1"/>
              <a:t>bp</a:t>
            </a:r>
            <a:r>
              <a:rPr lang="en-GB" baseline="0" dirty="0"/>
              <a:t>. This helps us size all other bands</a:t>
            </a:r>
          </a:p>
          <a:p>
            <a:endParaRPr lang="en-GB" baseline="0" dirty="0"/>
          </a:p>
          <a:p>
            <a:r>
              <a:rPr lang="en-GB" baseline="0" dirty="0"/>
              <a:t>The faint smear in water track is primer-</a:t>
            </a:r>
            <a:r>
              <a:rPr lang="en-GB" baseline="0" dirty="0" err="1"/>
              <a:t>dimer</a:t>
            </a:r>
            <a:r>
              <a:rPr lang="en-GB" baseline="0" dirty="0"/>
              <a:t> </a:t>
            </a:r>
          </a:p>
          <a:p>
            <a:r>
              <a:rPr lang="en-GB" baseline="0" dirty="0"/>
              <a:t>A-plasmid amplifies the 662 </a:t>
            </a:r>
            <a:r>
              <a:rPr lang="en-GB" baseline="0" dirty="0" err="1"/>
              <a:t>bp</a:t>
            </a:r>
            <a:r>
              <a:rPr lang="en-GB" baseline="0" dirty="0"/>
              <a:t> band (that sits between 500 and 1000)</a:t>
            </a:r>
          </a:p>
          <a:p>
            <a:r>
              <a:rPr lang="en-GB" baseline="0" dirty="0"/>
              <a:t>R-plasmid amplifies the 1092 </a:t>
            </a:r>
            <a:r>
              <a:rPr lang="en-GB" baseline="0" dirty="0" err="1"/>
              <a:t>bp</a:t>
            </a:r>
            <a:r>
              <a:rPr lang="en-GB" baseline="0" dirty="0"/>
              <a:t> band (that is &gt; 100 </a:t>
            </a:r>
            <a:r>
              <a:rPr lang="en-GB" baseline="0" dirty="0" err="1"/>
              <a:t>bp</a:t>
            </a:r>
            <a:r>
              <a:rPr lang="en-GB" baseline="0" dirty="0"/>
              <a:t> on ladder)</a:t>
            </a:r>
          </a:p>
          <a:p>
            <a:r>
              <a:rPr lang="en-GB" baseline="0" dirty="0"/>
              <a:t>Ligation gives multiple fragments inc. 662 and 1092 (which predominate)</a:t>
            </a:r>
          </a:p>
          <a:p>
            <a:r>
              <a:rPr lang="en-GB" baseline="0" dirty="0"/>
              <a:t>White colony contain A-plasmid (so 662 </a:t>
            </a:r>
            <a:r>
              <a:rPr lang="en-GB" baseline="0" dirty="0" err="1"/>
              <a:t>bp</a:t>
            </a:r>
            <a:r>
              <a:rPr lang="en-GB" baseline="0" dirty="0"/>
              <a:t> band)</a:t>
            </a:r>
          </a:p>
          <a:p>
            <a:r>
              <a:rPr lang="en-GB" baseline="0" dirty="0"/>
              <a:t>Red colony contain R-plasmid (so 1092 bp band)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93F2A4-1CA2-491C-97F2-8CB88D22760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346316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Main series expected (left) and observed (right) results</a:t>
            </a:r>
          </a:p>
          <a:p>
            <a:endParaRPr lang="en-GB" dirty="0"/>
          </a:p>
          <a:p>
            <a:r>
              <a:rPr lang="en-GB" b="1" dirty="0" err="1"/>
              <a:t>pKAN</a:t>
            </a:r>
            <a:r>
              <a:rPr lang="en-GB" b="1" dirty="0"/>
              <a:t>-R- </a:t>
            </a:r>
            <a:r>
              <a:rPr lang="en-GB" b="0" dirty="0"/>
              <a:t>: restriction digest control. Expected size </a:t>
            </a:r>
            <a:r>
              <a:rPr lang="en-GB" b="0" u="sng" dirty="0"/>
              <a:t>5512 </a:t>
            </a:r>
            <a:r>
              <a:rPr lang="en-GB" b="0" u="sng" dirty="0" err="1"/>
              <a:t>bp</a:t>
            </a:r>
            <a:r>
              <a:rPr lang="en-GB" b="0" dirty="0" err="1"/>
              <a:t>.</a:t>
            </a:r>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err="1"/>
              <a:t>pKAN</a:t>
            </a:r>
            <a:r>
              <a:rPr lang="en-GB" b="1" dirty="0"/>
              <a:t>-R+ </a:t>
            </a:r>
            <a:r>
              <a:rPr lang="en-GB" b="0" dirty="0"/>
              <a:t>: </a:t>
            </a:r>
            <a:r>
              <a:rPr lang="en-GB" baseline="0" dirty="0"/>
              <a:t>restriction digest with </a:t>
            </a:r>
            <a:r>
              <a:rPr lang="en-GB" baseline="0" dirty="0" err="1"/>
              <a:t>BamHI</a:t>
            </a:r>
            <a:r>
              <a:rPr lang="en-GB" baseline="0" dirty="0"/>
              <a:t> and </a:t>
            </a:r>
            <a:r>
              <a:rPr lang="en-GB" baseline="0" dirty="0" err="1"/>
              <a:t>HindIII</a:t>
            </a:r>
            <a:r>
              <a:rPr lang="en-GB" baseline="0" dirty="0"/>
              <a:t>. Expected size </a:t>
            </a:r>
            <a:r>
              <a:rPr lang="en-GB" u="sng" baseline="0" dirty="0"/>
              <a:t>4705 </a:t>
            </a:r>
            <a:r>
              <a:rPr lang="en-GB" u="sng" baseline="0" dirty="0" err="1"/>
              <a:t>bp</a:t>
            </a:r>
            <a:r>
              <a:rPr lang="en-GB" u="sng" baseline="0" dirty="0"/>
              <a:t> + 807 </a:t>
            </a:r>
            <a:r>
              <a:rPr lang="en-GB" u="sng" baseline="0" dirty="0" err="1"/>
              <a:t>bp</a:t>
            </a:r>
            <a:r>
              <a:rPr lang="en-GB" baseline="0" dirty="0" err="1"/>
              <a:t>.</a:t>
            </a:r>
            <a:endParaRPr lang="en-GB" b="1" dirty="0"/>
          </a:p>
          <a:p>
            <a:r>
              <a:rPr lang="en-GB" b="1" dirty="0" err="1"/>
              <a:t>pARA</a:t>
            </a:r>
            <a:r>
              <a:rPr lang="en-GB" b="1" dirty="0"/>
              <a:t>-</a:t>
            </a:r>
            <a:r>
              <a:rPr lang="en-GB" baseline="0" dirty="0"/>
              <a:t> : restriction digest control. Expected size </a:t>
            </a:r>
            <a:r>
              <a:rPr lang="en-GB" u="sng" baseline="0" dirty="0"/>
              <a:t>4872 </a:t>
            </a:r>
            <a:r>
              <a:rPr lang="en-GB" u="sng" baseline="0" dirty="0" err="1"/>
              <a:t>bp</a:t>
            </a:r>
            <a:r>
              <a:rPr lang="en-GB" baseline="0" dirty="0" err="1"/>
              <a:t>.</a:t>
            </a:r>
            <a:endParaRPr lang="en-GB" baseline="0" dirty="0"/>
          </a:p>
          <a:p>
            <a:r>
              <a:rPr lang="en-GB" b="1" baseline="0" dirty="0" err="1"/>
              <a:t>pARA</a:t>
            </a:r>
            <a:r>
              <a:rPr lang="en-GB" b="1" baseline="0" dirty="0"/>
              <a:t>+ </a:t>
            </a:r>
            <a:r>
              <a:rPr lang="en-GB" baseline="0" dirty="0"/>
              <a:t>: restriction digest with </a:t>
            </a:r>
            <a:r>
              <a:rPr lang="en-GB" baseline="0" dirty="0" err="1"/>
              <a:t>BamHI</a:t>
            </a:r>
            <a:r>
              <a:rPr lang="en-GB" baseline="0" dirty="0"/>
              <a:t> and </a:t>
            </a:r>
            <a:r>
              <a:rPr lang="en-GB" baseline="0" dirty="0" err="1"/>
              <a:t>HindIII</a:t>
            </a:r>
            <a:r>
              <a:rPr lang="en-GB" baseline="0" dirty="0"/>
              <a:t>. Expected size </a:t>
            </a:r>
            <a:r>
              <a:rPr lang="en-GB" u="sng" baseline="0" dirty="0"/>
              <a:t>4495 </a:t>
            </a:r>
            <a:r>
              <a:rPr lang="en-GB" u="sng" baseline="0" dirty="0" err="1"/>
              <a:t>bp</a:t>
            </a:r>
            <a:r>
              <a:rPr lang="en-GB" u="sng" baseline="0" dirty="0"/>
              <a:t> + 377 </a:t>
            </a:r>
            <a:r>
              <a:rPr lang="en-GB" u="sng" baseline="0" dirty="0" err="1"/>
              <a:t>bp</a:t>
            </a:r>
            <a:r>
              <a:rPr lang="en-GB" baseline="0" dirty="0" err="1"/>
              <a:t>.</a:t>
            </a: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err="1"/>
              <a:t>pARA</a:t>
            </a:r>
            <a:r>
              <a:rPr lang="en-GB" b="1" baseline="0" dirty="0"/>
              <a:t> PCR </a:t>
            </a:r>
            <a:r>
              <a:rPr lang="en-GB" baseline="0" dirty="0"/>
              <a:t>: PCR of plasmid using primers outside </a:t>
            </a:r>
            <a:r>
              <a:rPr lang="en-GB" baseline="0" dirty="0" err="1"/>
              <a:t>BamHI</a:t>
            </a:r>
            <a:r>
              <a:rPr lang="en-GB" baseline="0" dirty="0"/>
              <a:t> and </a:t>
            </a:r>
            <a:r>
              <a:rPr lang="en-GB" baseline="0" dirty="0" err="1"/>
              <a:t>HindIII</a:t>
            </a:r>
            <a:r>
              <a:rPr lang="en-GB" baseline="0" dirty="0"/>
              <a:t> cutting sites. Expected size </a:t>
            </a:r>
            <a:r>
              <a:rPr lang="en-GB" u="sng" baseline="0" dirty="0"/>
              <a:t>662 </a:t>
            </a:r>
            <a:r>
              <a:rPr lang="en-GB" u="sng" baseline="0" dirty="0" err="1"/>
              <a:t>bp</a:t>
            </a:r>
            <a:r>
              <a:rPr lang="en-GB" baseline="0" dirty="0" err="1"/>
              <a:t>.</a:t>
            </a:r>
            <a:r>
              <a:rPr lang="en-GB" baseline="0" dirty="0"/>
              <a:t> (See slide, ‘</a:t>
            </a:r>
            <a:r>
              <a:rPr lang="en-GB" baseline="0" dirty="0" err="1"/>
              <a:t>pARA</a:t>
            </a:r>
            <a:r>
              <a:rPr lang="en-GB" baseline="0" dirty="0"/>
              <a:t> : PCR product’.)</a:t>
            </a:r>
          </a:p>
          <a:p>
            <a:r>
              <a:rPr lang="en-GB" b="1" baseline="0" dirty="0"/>
              <a:t>Ligation </a:t>
            </a:r>
            <a:r>
              <a:rPr lang="en-GB" b="0" baseline="0" dirty="0"/>
              <a:t>: ligation of </a:t>
            </a:r>
            <a:r>
              <a:rPr lang="en-GB" b="0" baseline="0" dirty="0" err="1"/>
              <a:t>pARA</a:t>
            </a:r>
            <a:r>
              <a:rPr lang="en-GB" b="0" baseline="0" dirty="0"/>
              <a:t>+ and </a:t>
            </a:r>
            <a:r>
              <a:rPr lang="en-GB" b="0" baseline="0" dirty="0" err="1"/>
              <a:t>pKAN</a:t>
            </a:r>
            <a:r>
              <a:rPr lang="en-GB" b="0" baseline="0" dirty="0"/>
              <a:t>-R. Expected size – different-sized fragments, will probably show as a </a:t>
            </a:r>
            <a:r>
              <a:rPr lang="en-GB" b="0" u="sng" baseline="0" dirty="0"/>
              <a:t>smear</a:t>
            </a:r>
            <a:r>
              <a:rPr lang="en-GB" b="0" baseline="0" dirty="0"/>
              <a:t>.</a:t>
            </a:r>
          </a:p>
          <a:p>
            <a:r>
              <a:rPr lang="en-GB" b="1" baseline="0" dirty="0"/>
              <a:t>Ligation PCR </a:t>
            </a:r>
            <a:r>
              <a:rPr lang="en-GB" b="0" baseline="0" dirty="0"/>
              <a:t>: PCR of the ligation reaction. Expected size – should be </a:t>
            </a:r>
            <a:r>
              <a:rPr lang="en-GB" b="0" u="sng" baseline="0" dirty="0"/>
              <a:t>662 </a:t>
            </a:r>
            <a:r>
              <a:rPr lang="en-GB" b="0" u="sng" baseline="0" dirty="0" err="1"/>
              <a:t>bp</a:t>
            </a:r>
            <a:r>
              <a:rPr lang="en-GB" b="0" u="sng" baseline="0" dirty="0"/>
              <a:t> </a:t>
            </a:r>
            <a:r>
              <a:rPr lang="en-GB" b="0" baseline="0" dirty="0"/>
              <a:t>(re-ligated </a:t>
            </a:r>
            <a:r>
              <a:rPr lang="en-GB" b="0" baseline="0" dirty="0" err="1"/>
              <a:t>pARA</a:t>
            </a:r>
            <a:r>
              <a:rPr lang="en-GB" b="0" baseline="0" dirty="0"/>
              <a:t>) and </a:t>
            </a:r>
            <a:r>
              <a:rPr lang="en-GB" b="0" u="sng" baseline="0" dirty="0"/>
              <a:t>1092 </a:t>
            </a:r>
            <a:r>
              <a:rPr lang="en-GB" b="0" u="sng" baseline="0" dirty="0" err="1"/>
              <a:t>bp</a:t>
            </a:r>
            <a:r>
              <a:rPr lang="en-GB" b="0" u="sng" baseline="0" dirty="0"/>
              <a:t> </a:t>
            </a:r>
            <a:r>
              <a:rPr lang="en-GB" b="0" baseline="0" dirty="0"/>
              <a:t>(created, desired </a:t>
            </a:r>
            <a:r>
              <a:rPr lang="en-GB" b="0" baseline="0" dirty="0" err="1"/>
              <a:t>pARA</a:t>
            </a:r>
            <a:r>
              <a:rPr lang="en-GB" b="0" baseline="0" dirty="0"/>
              <a:t>-R), likely to be others, but may be too large to amplify by PCR with extension time used (shown as a smear).</a:t>
            </a:r>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err="1"/>
              <a:t>pARA</a:t>
            </a:r>
            <a:r>
              <a:rPr lang="en-GB" b="1" baseline="0" dirty="0"/>
              <a:t>-R PCR </a:t>
            </a:r>
            <a:r>
              <a:rPr lang="en-GB" baseline="0" dirty="0"/>
              <a:t>: PCR of plasmid using primers outside </a:t>
            </a:r>
            <a:r>
              <a:rPr lang="en-GB" baseline="0" dirty="0" err="1"/>
              <a:t>BamHI</a:t>
            </a:r>
            <a:r>
              <a:rPr lang="en-GB" baseline="0" dirty="0"/>
              <a:t> and </a:t>
            </a:r>
            <a:r>
              <a:rPr lang="en-GB" baseline="0" dirty="0" err="1"/>
              <a:t>HindIII</a:t>
            </a:r>
            <a:r>
              <a:rPr lang="en-GB" baseline="0" dirty="0"/>
              <a:t> cutting sites. Expected size </a:t>
            </a:r>
            <a:r>
              <a:rPr lang="en-GB" u="sng" baseline="0" dirty="0"/>
              <a:t>1092 </a:t>
            </a:r>
            <a:r>
              <a:rPr lang="en-GB" u="sng" baseline="0" dirty="0" err="1"/>
              <a:t>bp</a:t>
            </a:r>
            <a:r>
              <a:rPr lang="en-GB" baseline="0" dirty="0" err="1"/>
              <a:t>.</a:t>
            </a:r>
            <a:r>
              <a:rPr lang="en-GB" baseline="0" dirty="0"/>
              <a:t> (See slide, ‘</a:t>
            </a:r>
            <a:r>
              <a:rPr lang="en-GB" baseline="0" dirty="0" err="1"/>
              <a:t>pARA</a:t>
            </a:r>
            <a:r>
              <a:rPr lang="en-GB" baseline="0" dirty="0"/>
              <a:t>-R : PCR product’.)</a:t>
            </a:r>
          </a:p>
          <a:p>
            <a:r>
              <a:rPr lang="en-GB" b="1" baseline="0" dirty="0"/>
              <a:t>Red colony PCR </a:t>
            </a:r>
            <a:r>
              <a:rPr lang="en-GB" baseline="0" dirty="0"/>
              <a:t>: ‘colony pick’ PCR of E. coli LMG194 transformed with ligation reaction, plated on LB/amp/</a:t>
            </a:r>
            <a:r>
              <a:rPr lang="en-GB" baseline="0" dirty="0" err="1"/>
              <a:t>ara</a:t>
            </a:r>
            <a:r>
              <a:rPr lang="en-GB" baseline="0" dirty="0"/>
              <a:t>. Expected size </a:t>
            </a:r>
            <a:r>
              <a:rPr lang="en-GB" u="sng" baseline="0" dirty="0"/>
              <a:t>1092 </a:t>
            </a:r>
            <a:r>
              <a:rPr lang="en-GB" u="sng" baseline="0" dirty="0" err="1"/>
              <a:t>bp</a:t>
            </a:r>
            <a:r>
              <a:rPr lang="en-GB" baseline="0" dirty="0" err="1"/>
              <a:t>.</a:t>
            </a: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White colony PCR 1 </a:t>
            </a:r>
            <a:r>
              <a:rPr lang="en-GB" baseline="0" dirty="0"/>
              <a:t>: ‘colony pick’ PCR of E. coli LMG194 transformed with ligation reaction, plated on LB/amp/</a:t>
            </a:r>
            <a:r>
              <a:rPr lang="en-GB" baseline="0" dirty="0" err="1"/>
              <a:t>ara</a:t>
            </a:r>
            <a:r>
              <a:rPr lang="en-GB" baseline="0" dirty="0"/>
              <a:t>. Expected size </a:t>
            </a:r>
            <a:r>
              <a:rPr lang="en-GB" u="sng" baseline="0" dirty="0"/>
              <a:t>662 </a:t>
            </a:r>
            <a:r>
              <a:rPr lang="en-GB" u="sng" baseline="0" dirty="0" err="1"/>
              <a:t>bp</a:t>
            </a:r>
            <a:r>
              <a:rPr lang="en-GB" baseline="0" dirty="0" err="1"/>
              <a:t>.</a:t>
            </a: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White colony PCR 2 and 3 </a:t>
            </a:r>
            <a:r>
              <a:rPr lang="en-GB" baseline="0" dirty="0"/>
              <a:t>: ‘colony pick’ PCR of E. coli LMG194 transformed with ligation reaction, plated on LB/amp. Expected size </a:t>
            </a:r>
            <a:r>
              <a:rPr lang="en-GB" b="0" u="sng" baseline="0" dirty="0"/>
              <a:t>662 </a:t>
            </a:r>
            <a:r>
              <a:rPr lang="en-GB" b="0" u="sng" baseline="0" dirty="0" err="1"/>
              <a:t>bp</a:t>
            </a:r>
            <a:r>
              <a:rPr lang="en-GB" b="0" u="sng" baseline="0" dirty="0"/>
              <a:t> </a:t>
            </a:r>
            <a:r>
              <a:rPr lang="en-GB" b="0" baseline="0" dirty="0"/>
              <a:t>(re-ligated </a:t>
            </a:r>
            <a:r>
              <a:rPr lang="en-GB" b="0" baseline="0" dirty="0" err="1"/>
              <a:t>pARA</a:t>
            </a:r>
            <a:r>
              <a:rPr lang="en-GB" b="0" baseline="0" dirty="0"/>
              <a:t>) and </a:t>
            </a:r>
            <a:r>
              <a:rPr lang="en-GB" b="0" u="sng" baseline="0" dirty="0"/>
              <a:t>1092 </a:t>
            </a:r>
            <a:r>
              <a:rPr lang="en-GB" b="0" u="sng" baseline="0" dirty="0" err="1"/>
              <a:t>bp</a:t>
            </a:r>
            <a:r>
              <a:rPr lang="en-GB" b="0" u="sng" baseline="0" dirty="0"/>
              <a:t> </a:t>
            </a:r>
            <a:r>
              <a:rPr lang="en-GB" b="0" baseline="0" dirty="0"/>
              <a:t>(created, desired </a:t>
            </a:r>
            <a:r>
              <a:rPr lang="en-GB" b="0" baseline="0" dirty="0" err="1"/>
              <a:t>pARA</a:t>
            </a:r>
            <a:r>
              <a:rPr lang="en-GB" b="0" baseline="0" dirty="0"/>
              <a:t>-R), may be others too</a:t>
            </a:r>
            <a:r>
              <a:rPr lang="en-GB" baseline="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The wells loaded with PCRs corresponding to the different stages on the ‘Using the new PCR’ slide are labelled with the same green numbers used on the ‘Using the new PCR’ slide.</a:t>
            </a:r>
            <a:endParaRPr lang="en-GB" dirty="0"/>
          </a:p>
          <a:p>
            <a:endParaRPr lang="en-GB" dirty="0"/>
          </a:p>
        </p:txBody>
      </p:sp>
      <p:sp>
        <p:nvSpPr>
          <p:cNvPr id="4" name="Slide Number Placeholder 3"/>
          <p:cNvSpPr>
            <a:spLocks noGrp="1"/>
          </p:cNvSpPr>
          <p:nvPr>
            <p:ph type="sldNum" sz="quarter" idx="10"/>
          </p:nvPr>
        </p:nvSpPr>
        <p:spPr/>
        <p:txBody>
          <a:bodyPr/>
          <a:lstStyle/>
          <a:p>
            <a:fld id="{6498E7E1-5266-421D-90BA-E99E4BD1D7B4}" type="slidenum">
              <a:rPr lang="en-GB" smtClean="0"/>
              <a:pPr/>
              <a:t>83</a:t>
            </a:fld>
            <a:endParaRPr lang="en-GB"/>
          </a:p>
        </p:txBody>
      </p:sp>
    </p:spTree>
    <p:extLst>
      <p:ext uri="{BB962C8B-B14F-4D97-AF65-F5344CB8AC3E}">
        <p14:creationId xmlns:p14="http://schemas.microsoft.com/office/powerpoint/2010/main" val="1475714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Main series expected (left) and observed (right) results</a:t>
            </a:r>
          </a:p>
          <a:p>
            <a:endParaRPr lang="en-GB" dirty="0"/>
          </a:p>
          <a:p>
            <a:r>
              <a:rPr lang="en-GB" b="1" dirty="0" err="1"/>
              <a:t>pKAN</a:t>
            </a:r>
            <a:r>
              <a:rPr lang="en-GB" b="1" dirty="0"/>
              <a:t>-R- </a:t>
            </a:r>
            <a:r>
              <a:rPr lang="en-GB" b="0" dirty="0"/>
              <a:t>: restriction digest control. Expected size </a:t>
            </a:r>
            <a:r>
              <a:rPr lang="en-GB" b="0" u="sng" dirty="0"/>
              <a:t>5512 </a:t>
            </a:r>
            <a:r>
              <a:rPr lang="en-GB" b="0" u="sng" dirty="0" err="1"/>
              <a:t>bp</a:t>
            </a:r>
            <a:r>
              <a:rPr lang="en-GB" b="0" dirty="0" err="1"/>
              <a:t>.</a:t>
            </a:r>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err="1"/>
              <a:t>pKAN</a:t>
            </a:r>
            <a:r>
              <a:rPr lang="en-GB" b="1" dirty="0"/>
              <a:t>-R+ </a:t>
            </a:r>
            <a:r>
              <a:rPr lang="en-GB" b="0" dirty="0"/>
              <a:t>: </a:t>
            </a:r>
            <a:r>
              <a:rPr lang="en-GB" baseline="0" dirty="0"/>
              <a:t>restriction digest with </a:t>
            </a:r>
            <a:r>
              <a:rPr lang="en-GB" baseline="0" dirty="0" err="1"/>
              <a:t>BamHI</a:t>
            </a:r>
            <a:r>
              <a:rPr lang="en-GB" baseline="0" dirty="0"/>
              <a:t> and </a:t>
            </a:r>
            <a:r>
              <a:rPr lang="en-GB" baseline="0" dirty="0" err="1"/>
              <a:t>HindIII</a:t>
            </a:r>
            <a:r>
              <a:rPr lang="en-GB" baseline="0" dirty="0"/>
              <a:t>. Expected size </a:t>
            </a:r>
            <a:r>
              <a:rPr lang="en-GB" u="sng" baseline="0" dirty="0"/>
              <a:t>4705 </a:t>
            </a:r>
            <a:r>
              <a:rPr lang="en-GB" u="sng" baseline="0" dirty="0" err="1"/>
              <a:t>bp</a:t>
            </a:r>
            <a:r>
              <a:rPr lang="en-GB" u="sng" baseline="0" dirty="0"/>
              <a:t> + 807 </a:t>
            </a:r>
            <a:r>
              <a:rPr lang="en-GB" u="sng" baseline="0" dirty="0" err="1"/>
              <a:t>bp</a:t>
            </a:r>
            <a:r>
              <a:rPr lang="en-GB" baseline="0" dirty="0" err="1"/>
              <a:t>.</a:t>
            </a:r>
            <a:endParaRPr lang="en-GB" b="1" dirty="0"/>
          </a:p>
          <a:p>
            <a:r>
              <a:rPr lang="en-GB" b="1" dirty="0" err="1"/>
              <a:t>pARA</a:t>
            </a:r>
            <a:r>
              <a:rPr lang="en-GB" b="1" dirty="0"/>
              <a:t>-</a:t>
            </a:r>
            <a:r>
              <a:rPr lang="en-GB" baseline="0" dirty="0"/>
              <a:t> : restriction digest control. Expected size </a:t>
            </a:r>
            <a:r>
              <a:rPr lang="en-GB" u="sng" baseline="0" dirty="0"/>
              <a:t>4872 </a:t>
            </a:r>
            <a:r>
              <a:rPr lang="en-GB" u="sng" baseline="0" dirty="0" err="1"/>
              <a:t>bp</a:t>
            </a:r>
            <a:r>
              <a:rPr lang="en-GB" baseline="0" dirty="0" err="1"/>
              <a:t>.</a:t>
            </a:r>
            <a:endParaRPr lang="en-GB" baseline="0" dirty="0"/>
          </a:p>
          <a:p>
            <a:r>
              <a:rPr lang="en-GB" b="1" baseline="0" dirty="0" err="1"/>
              <a:t>pARA</a:t>
            </a:r>
            <a:r>
              <a:rPr lang="en-GB" b="1" baseline="0" dirty="0"/>
              <a:t>+ </a:t>
            </a:r>
            <a:r>
              <a:rPr lang="en-GB" baseline="0" dirty="0"/>
              <a:t>: restriction digest with </a:t>
            </a:r>
            <a:r>
              <a:rPr lang="en-GB" baseline="0" dirty="0" err="1"/>
              <a:t>BamHI</a:t>
            </a:r>
            <a:r>
              <a:rPr lang="en-GB" baseline="0" dirty="0"/>
              <a:t> and </a:t>
            </a:r>
            <a:r>
              <a:rPr lang="en-GB" baseline="0" dirty="0" err="1"/>
              <a:t>HindIII</a:t>
            </a:r>
            <a:r>
              <a:rPr lang="en-GB" baseline="0" dirty="0"/>
              <a:t>. Expected size </a:t>
            </a:r>
            <a:r>
              <a:rPr lang="en-GB" u="sng" baseline="0" dirty="0"/>
              <a:t>4495 </a:t>
            </a:r>
            <a:r>
              <a:rPr lang="en-GB" u="sng" baseline="0" dirty="0" err="1"/>
              <a:t>bp</a:t>
            </a:r>
            <a:r>
              <a:rPr lang="en-GB" u="sng" baseline="0" dirty="0"/>
              <a:t> + 377 </a:t>
            </a:r>
            <a:r>
              <a:rPr lang="en-GB" u="sng" baseline="0" dirty="0" err="1"/>
              <a:t>bp</a:t>
            </a:r>
            <a:r>
              <a:rPr lang="en-GB" baseline="0" dirty="0" err="1"/>
              <a:t>.</a:t>
            </a: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err="1"/>
              <a:t>pARA</a:t>
            </a:r>
            <a:r>
              <a:rPr lang="en-GB" b="1" baseline="0" dirty="0"/>
              <a:t> PCR </a:t>
            </a:r>
            <a:r>
              <a:rPr lang="en-GB" baseline="0" dirty="0"/>
              <a:t>: PCR of plasmid using primers outside </a:t>
            </a:r>
            <a:r>
              <a:rPr lang="en-GB" baseline="0" dirty="0" err="1"/>
              <a:t>BamHI</a:t>
            </a:r>
            <a:r>
              <a:rPr lang="en-GB" baseline="0" dirty="0"/>
              <a:t> and </a:t>
            </a:r>
            <a:r>
              <a:rPr lang="en-GB" baseline="0" dirty="0" err="1"/>
              <a:t>HindIII</a:t>
            </a:r>
            <a:r>
              <a:rPr lang="en-GB" baseline="0" dirty="0"/>
              <a:t> cutting sites. Expected size </a:t>
            </a:r>
            <a:r>
              <a:rPr lang="en-GB" u="sng" baseline="0" dirty="0"/>
              <a:t>662 </a:t>
            </a:r>
            <a:r>
              <a:rPr lang="en-GB" u="sng" baseline="0" dirty="0" err="1"/>
              <a:t>bp</a:t>
            </a:r>
            <a:r>
              <a:rPr lang="en-GB" baseline="0" dirty="0" err="1"/>
              <a:t>.</a:t>
            </a:r>
            <a:r>
              <a:rPr lang="en-GB" baseline="0" dirty="0"/>
              <a:t> (See slide, ‘</a:t>
            </a:r>
            <a:r>
              <a:rPr lang="en-GB" baseline="0" dirty="0" err="1"/>
              <a:t>pARA</a:t>
            </a:r>
            <a:r>
              <a:rPr lang="en-GB" baseline="0" dirty="0"/>
              <a:t> : PCR product’.)</a:t>
            </a:r>
          </a:p>
          <a:p>
            <a:r>
              <a:rPr lang="en-GB" b="1" baseline="0" dirty="0"/>
              <a:t>Ligation </a:t>
            </a:r>
            <a:r>
              <a:rPr lang="en-GB" b="0" baseline="0" dirty="0"/>
              <a:t>: ligation of </a:t>
            </a:r>
            <a:r>
              <a:rPr lang="en-GB" b="0" baseline="0" dirty="0" err="1"/>
              <a:t>pARA</a:t>
            </a:r>
            <a:r>
              <a:rPr lang="en-GB" b="0" baseline="0" dirty="0"/>
              <a:t>+ and </a:t>
            </a:r>
            <a:r>
              <a:rPr lang="en-GB" b="0" baseline="0" dirty="0" err="1"/>
              <a:t>pKAN</a:t>
            </a:r>
            <a:r>
              <a:rPr lang="en-GB" b="0" baseline="0" dirty="0"/>
              <a:t>-R. Expected size – different-sized fragments, will probably show as a </a:t>
            </a:r>
            <a:r>
              <a:rPr lang="en-GB" b="0" u="sng" baseline="0" dirty="0"/>
              <a:t>smear</a:t>
            </a:r>
            <a:r>
              <a:rPr lang="en-GB" b="0" baseline="0" dirty="0"/>
              <a:t>.</a:t>
            </a:r>
          </a:p>
          <a:p>
            <a:r>
              <a:rPr lang="en-GB" b="1" baseline="0" dirty="0"/>
              <a:t>Ligation PCR </a:t>
            </a:r>
            <a:r>
              <a:rPr lang="en-GB" b="0" baseline="0" dirty="0"/>
              <a:t>: PCR of the ligation reaction. Expected size – should be </a:t>
            </a:r>
            <a:r>
              <a:rPr lang="en-GB" b="0" u="sng" baseline="0" dirty="0"/>
              <a:t>662 </a:t>
            </a:r>
            <a:r>
              <a:rPr lang="en-GB" b="0" u="sng" baseline="0" dirty="0" err="1"/>
              <a:t>bp</a:t>
            </a:r>
            <a:r>
              <a:rPr lang="en-GB" b="0" u="sng" baseline="0" dirty="0"/>
              <a:t> </a:t>
            </a:r>
            <a:r>
              <a:rPr lang="en-GB" b="0" baseline="0" dirty="0"/>
              <a:t>(re-ligated </a:t>
            </a:r>
            <a:r>
              <a:rPr lang="en-GB" b="0" baseline="0" dirty="0" err="1"/>
              <a:t>pARA</a:t>
            </a:r>
            <a:r>
              <a:rPr lang="en-GB" b="0" baseline="0" dirty="0"/>
              <a:t>) and </a:t>
            </a:r>
            <a:r>
              <a:rPr lang="en-GB" b="0" u="sng" baseline="0" dirty="0"/>
              <a:t>1092 </a:t>
            </a:r>
            <a:r>
              <a:rPr lang="en-GB" b="0" u="sng" baseline="0" dirty="0" err="1"/>
              <a:t>bp</a:t>
            </a:r>
            <a:r>
              <a:rPr lang="en-GB" b="0" u="sng" baseline="0" dirty="0"/>
              <a:t> </a:t>
            </a:r>
            <a:r>
              <a:rPr lang="en-GB" b="0" baseline="0" dirty="0"/>
              <a:t>(created, desired </a:t>
            </a:r>
            <a:r>
              <a:rPr lang="en-GB" b="0" baseline="0" dirty="0" err="1"/>
              <a:t>pARA</a:t>
            </a:r>
            <a:r>
              <a:rPr lang="en-GB" b="0" baseline="0" dirty="0"/>
              <a:t>-R), likely to be others, but may be too large to amplify by PCR with extension time used (shown as a smear).</a:t>
            </a:r>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err="1"/>
              <a:t>pARA</a:t>
            </a:r>
            <a:r>
              <a:rPr lang="en-GB" b="1" baseline="0" dirty="0"/>
              <a:t>-R PCR </a:t>
            </a:r>
            <a:r>
              <a:rPr lang="en-GB" baseline="0" dirty="0"/>
              <a:t>: PCR of plasmid using primers outside </a:t>
            </a:r>
            <a:r>
              <a:rPr lang="en-GB" baseline="0" dirty="0" err="1"/>
              <a:t>BamHI</a:t>
            </a:r>
            <a:r>
              <a:rPr lang="en-GB" baseline="0" dirty="0"/>
              <a:t> and </a:t>
            </a:r>
            <a:r>
              <a:rPr lang="en-GB" baseline="0" dirty="0" err="1"/>
              <a:t>HindIII</a:t>
            </a:r>
            <a:r>
              <a:rPr lang="en-GB" baseline="0" dirty="0"/>
              <a:t> cutting sites. Expected size </a:t>
            </a:r>
            <a:r>
              <a:rPr lang="en-GB" u="sng" baseline="0" dirty="0"/>
              <a:t>1092 </a:t>
            </a:r>
            <a:r>
              <a:rPr lang="en-GB" u="sng" baseline="0" dirty="0" err="1"/>
              <a:t>bp</a:t>
            </a:r>
            <a:r>
              <a:rPr lang="en-GB" baseline="0" dirty="0" err="1"/>
              <a:t>.</a:t>
            </a:r>
            <a:r>
              <a:rPr lang="en-GB" baseline="0" dirty="0"/>
              <a:t> (See slide, ‘</a:t>
            </a:r>
            <a:r>
              <a:rPr lang="en-GB" baseline="0" dirty="0" err="1"/>
              <a:t>pARA</a:t>
            </a:r>
            <a:r>
              <a:rPr lang="en-GB" baseline="0"/>
              <a:t>-R : PCR product’.)</a:t>
            </a:r>
            <a:endParaRPr lang="en-GB" baseline="0" dirty="0"/>
          </a:p>
          <a:p>
            <a:r>
              <a:rPr lang="en-GB" b="1" baseline="0" dirty="0"/>
              <a:t>Red colony PCR </a:t>
            </a:r>
            <a:r>
              <a:rPr lang="en-GB" baseline="0" dirty="0"/>
              <a:t>: ‘colony pick’ PCR of E. coli LMG194 transformed with ligation reaction, plated on LB/amp/</a:t>
            </a:r>
            <a:r>
              <a:rPr lang="en-GB" baseline="0" dirty="0" err="1"/>
              <a:t>ara</a:t>
            </a:r>
            <a:r>
              <a:rPr lang="en-GB" baseline="0" dirty="0"/>
              <a:t>. Expected size </a:t>
            </a:r>
            <a:r>
              <a:rPr lang="en-GB" u="sng" baseline="0" dirty="0"/>
              <a:t>1092 </a:t>
            </a:r>
            <a:r>
              <a:rPr lang="en-GB" u="sng" baseline="0" dirty="0" err="1"/>
              <a:t>bp</a:t>
            </a:r>
            <a:r>
              <a:rPr lang="en-GB" baseline="0" dirty="0" err="1"/>
              <a:t>.</a:t>
            </a: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White colony PCR 1 </a:t>
            </a:r>
            <a:r>
              <a:rPr lang="en-GB" baseline="0" dirty="0"/>
              <a:t>: ‘colony pick’ PCR of E. coli LMG194 transformed with ligation reaction, plated on LB/amp/</a:t>
            </a:r>
            <a:r>
              <a:rPr lang="en-GB" baseline="0" dirty="0" err="1"/>
              <a:t>ara</a:t>
            </a:r>
            <a:r>
              <a:rPr lang="en-GB" baseline="0" dirty="0"/>
              <a:t>. Expected size </a:t>
            </a:r>
            <a:r>
              <a:rPr lang="en-GB" u="sng" baseline="0" dirty="0"/>
              <a:t>662 </a:t>
            </a:r>
            <a:r>
              <a:rPr lang="en-GB" u="sng" baseline="0" dirty="0" err="1"/>
              <a:t>bp</a:t>
            </a:r>
            <a:r>
              <a:rPr lang="en-GB" baseline="0" dirty="0" err="1"/>
              <a:t>.</a:t>
            </a: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White colony PCR 2 and 3 </a:t>
            </a:r>
            <a:r>
              <a:rPr lang="en-GB" baseline="0" dirty="0"/>
              <a:t>: ‘colony pick’ PCR of E. coli LMG194 transformed with ligation reaction, plated on LB/amp. Expected size </a:t>
            </a:r>
            <a:r>
              <a:rPr lang="en-GB" b="0" u="sng" baseline="0" dirty="0"/>
              <a:t>662 </a:t>
            </a:r>
            <a:r>
              <a:rPr lang="en-GB" b="0" u="sng" baseline="0" dirty="0" err="1"/>
              <a:t>bp</a:t>
            </a:r>
            <a:r>
              <a:rPr lang="en-GB" b="0" u="sng" baseline="0" dirty="0"/>
              <a:t> </a:t>
            </a:r>
            <a:r>
              <a:rPr lang="en-GB" b="0" baseline="0" dirty="0"/>
              <a:t>(re-ligated </a:t>
            </a:r>
            <a:r>
              <a:rPr lang="en-GB" b="0" baseline="0" dirty="0" err="1"/>
              <a:t>pARA</a:t>
            </a:r>
            <a:r>
              <a:rPr lang="en-GB" b="0" baseline="0" dirty="0"/>
              <a:t>) and </a:t>
            </a:r>
            <a:r>
              <a:rPr lang="en-GB" b="0" u="sng" baseline="0" dirty="0"/>
              <a:t>1092 </a:t>
            </a:r>
            <a:r>
              <a:rPr lang="en-GB" b="0" u="sng" baseline="0" dirty="0" err="1"/>
              <a:t>bp</a:t>
            </a:r>
            <a:r>
              <a:rPr lang="en-GB" b="0" u="sng" baseline="0" dirty="0"/>
              <a:t> </a:t>
            </a:r>
            <a:r>
              <a:rPr lang="en-GB" b="0" baseline="0" dirty="0"/>
              <a:t>(created, desired </a:t>
            </a:r>
            <a:r>
              <a:rPr lang="en-GB" b="0" baseline="0" dirty="0" err="1"/>
              <a:t>pARA</a:t>
            </a:r>
            <a:r>
              <a:rPr lang="en-GB" b="0" baseline="0" dirty="0"/>
              <a:t>-R), may be others too</a:t>
            </a:r>
            <a:r>
              <a:rPr lang="en-GB" baseline="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The wells loaded with PCRs corresponding to the different stages on the ‘Using the new PCR’ slide are labelled with the same green numbers used on the ‘Using the new PCR’ slide.</a:t>
            </a:r>
            <a:endParaRPr lang="en-GB" dirty="0"/>
          </a:p>
          <a:p>
            <a:endParaRPr lang="en-GB" dirty="0"/>
          </a:p>
        </p:txBody>
      </p:sp>
      <p:sp>
        <p:nvSpPr>
          <p:cNvPr id="4" name="Slide Number Placeholder 3"/>
          <p:cNvSpPr>
            <a:spLocks noGrp="1"/>
          </p:cNvSpPr>
          <p:nvPr>
            <p:ph type="sldNum" sz="quarter" idx="10"/>
          </p:nvPr>
        </p:nvSpPr>
        <p:spPr/>
        <p:txBody>
          <a:bodyPr/>
          <a:lstStyle/>
          <a:p>
            <a:fld id="{6498E7E1-5266-421D-90BA-E99E4BD1D7B4}" type="slidenum">
              <a:rPr lang="en-GB" smtClean="0"/>
              <a:pPr/>
              <a:t>84</a:t>
            </a:fld>
            <a:endParaRPr lang="en-GB"/>
          </a:p>
        </p:txBody>
      </p:sp>
    </p:spTree>
    <p:extLst>
      <p:ext uri="{BB962C8B-B14F-4D97-AF65-F5344CB8AC3E}">
        <p14:creationId xmlns:p14="http://schemas.microsoft.com/office/powerpoint/2010/main" val="287971138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Main series expected (left) and observed (right) results</a:t>
            </a:r>
          </a:p>
          <a:p>
            <a:endParaRPr lang="en-GB" dirty="0"/>
          </a:p>
          <a:p>
            <a:r>
              <a:rPr lang="en-GB" b="1" dirty="0" err="1"/>
              <a:t>pKAN</a:t>
            </a:r>
            <a:r>
              <a:rPr lang="en-GB" b="1" dirty="0"/>
              <a:t>-R- </a:t>
            </a:r>
            <a:r>
              <a:rPr lang="en-GB" b="0" dirty="0"/>
              <a:t>: restriction digest control. Expected size </a:t>
            </a:r>
            <a:r>
              <a:rPr lang="en-GB" b="0" u="sng" dirty="0"/>
              <a:t>5512 </a:t>
            </a:r>
            <a:r>
              <a:rPr lang="en-GB" b="0" u="sng" dirty="0" err="1"/>
              <a:t>bp</a:t>
            </a:r>
            <a:r>
              <a:rPr lang="en-GB" b="0" dirty="0" err="1"/>
              <a:t>.</a:t>
            </a:r>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err="1"/>
              <a:t>pKAN</a:t>
            </a:r>
            <a:r>
              <a:rPr lang="en-GB" b="1" dirty="0"/>
              <a:t>-R+ </a:t>
            </a:r>
            <a:r>
              <a:rPr lang="en-GB" b="0" dirty="0"/>
              <a:t>: </a:t>
            </a:r>
            <a:r>
              <a:rPr lang="en-GB" baseline="0" dirty="0"/>
              <a:t>restriction digest with </a:t>
            </a:r>
            <a:r>
              <a:rPr lang="en-GB" baseline="0" dirty="0" err="1"/>
              <a:t>BamHI</a:t>
            </a:r>
            <a:r>
              <a:rPr lang="en-GB" baseline="0" dirty="0"/>
              <a:t> and </a:t>
            </a:r>
            <a:r>
              <a:rPr lang="en-GB" baseline="0" dirty="0" err="1"/>
              <a:t>HindIII</a:t>
            </a:r>
            <a:r>
              <a:rPr lang="en-GB" baseline="0" dirty="0"/>
              <a:t>. Expected size </a:t>
            </a:r>
            <a:r>
              <a:rPr lang="en-GB" u="sng" baseline="0" dirty="0"/>
              <a:t>4705 </a:t>
            </a:r>
            <a:r>
              <a:rPr lang="en-GB" u="sng" baseline="0" dirty="0" err="1"/>
              <a:t>bp</a:t>
            </a:r>
            <a:r>
              <a:rPr lang="en-GB" u="sng" baseline="0" dirty="0"/>
              <a:t> + 807 </a:t>
            </a:r>
            <a:r>
              <a:rPr lang="en-GB" u="sng" baseline="0" dirty="0" err="1"/>
              <a:t>bp</a:t>
            </a:r>
            <a:r>
              <a:rPr lang="en-GB" baseline="0" dirty="0" err="1"/>
              <a:t>.</a:t>
            </a:r>
            <a:endParaRPr lang="en-GB" b="1" dirty="0"/>
          </a:p>
          <a:p>
            <a:r>
              <a:rPr lang="en-GB" b="1" dirty="0" err="1"/>
              <a:t>pARA</a:t>
            </a:r>
            <a:r>
              <a:rPr lang="en-GB" b="1" dirty="0"/>
              <a:t>-</a:t>
            </a:r>
            <a:r>
              <a:rPr lang="en-GB" baseline="0" dirty="0"/>
              <a:t> : restriction digest control. Expected size </a:t>
            </a:r>
            <a:r>
              <a:rPr lang="en-GB" u="sng" baseline="0" dirty="0"/>
              <a:t>4872 </a:t>
            </a:r>
            <a:r>
              <a:rPr lang="en-GB" u="sng" baseline="0" dirty="0" err="1"/>
              <a:t>bp</a:t>
            </a:r>
            <a:r>
              <a:rPr lang="en-GB" baseline="0" dirty="0" err="1"/>
              <a:t>.</a:t>
            </a:r>
            <a:endParaRPr lang="en-GB" baseline="0" dirty="0"/>
          </a:p>
          <a:p>
            <a:r>
              <a:rPr lang="en-GB" b="1" baseline="0" dirty="0" err="1"/>
              <a:t>pARA</a:t>
            </a:r>
            <a:r>
              <a:rPr lang="en-GB" b="1" baseline="0" dirty="0"/>
              <a:t>+ </a:t>
            </a:r>
            <a:r>
              <a:rPr lang="en-GB" baseline="0" dirty="0"/>
              <a:t>: restriction digest with </a:t>
            </a:r>
            <a:r>
              <a:rPr lang="en-GB" baseline="0" dirty="0" err="1"/>
              <a:t>BamHI</a:t>
            </a:r>
            <a:r>
              <a:rPr lang="en-GB" baseline="0" dirty="0"/>
              <a:t> and </a:t>
            </a:r>
            <a:r>
              <a:rPr lang="en-GB" baseline="0" dirty="0" err="1"/>
              <a:t>HindIII</a:t>
            </a:r>
            <a:r>
              <a:rPr lang="en-GB" baseline="0" dirty="0"/>
              <a:t>. Expected size </a:t>
            </a:r>
            <a:r>
              <a:rPr lang="en-GB" u="sng" baseline="0" dirty="0"/>
              <a:t>4495 </a:t>
            </a:r>
            <a:r>
              <a:rPr lang="en-GB" u="sng" baseline="0" dirty="0" err="1"/>
              <a:t>bp</a:t>
            </a:r>
            <a:r>
              <a:rPr lang="en-GB" u="sng" baseline="0" dirty="0"/>
              <a:t> + 377 </a:t>
            </a:r>
            <a:r>
              <a:rPr lang="en-GB" u="sng" baseline="0" dirty="0" err="1"/>
              <a:t>bp</a:t>
            </a:r>
            <a:r>
              <a:rPr lang="en-GB" baseline="0" dirty="0" err="1"/>
              <a:t>.</a:t>
            </a: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err="1"/>
              <a:t>pARA</a:t>
            </a:r>
            <a:r>
              <a:rPr lang="en-GB" b="1" baseline="0" dirty="0"/>
              <a:t> PCR </a:t>
            </a:r>
            <a:r>
              <a:rPr lang="en-GB" baseline="0" dirty="0"/>
              <a:t>: PCR of plasmid using primers outside </a:t>
            </a:r>
            <a:r>
              <a:rPr lang="en-GB" baseline="0" dirty="0" err="1"/>
              <a:t>BamHI</a:t>
            </a:r>
            <a:r>
              <a:rPr lang="en-GB" baseline="0" dirty="0"/>
              <a:t> and </a:t>
            </a:r>
            <a:r>
              <a:rPr lang="en-GB" baseline="0" dirty="0" err="1"/>
              <a:t>HindIII</a:t>
            </a:r>
            <a:r>
              <a:rPr lang="en-GB" baseline="0" dirty="0"/>
              <a:t> cutting sites. Expected size </a:t>
            </a:r>
            <a:r>
              <a:rPr lang="en-GB" u="sng" baseline="0" dirty="0"/>
              <a:t>662 </a:t>
            </a:r>
            <a:r>
              <a:rPr lang="en-GB" u="sng" baseline="0" dirty="0" err="1"/>
              <a:t>bp</a:t>
            </a:r>
            <a:r>
              <a:rPr lang="en-GB" baseline="0" dirty="0" err="1"/>
              <a:t>.</a:t>
            </a:r>
            <a:r>
              <a:rPr lang="en-GB" baseline="0" dirty="0"/>
              <a:t> (See slide, ‘</a:t>
            </a:r>
            <a:r>
              <a:rPr lang="en-GB" baseline="0" dirty="0" err="1"/>
              <a:t>pARA</a:t>
            </a:r>
            <a:r>
              <a:rPr lang="en-GB" baseline="0" dirty="0"/>
              <a:t> : PCR product’.)</a:t>
            </a:r>
          </a:p>
          <a:p>
            <a:r>
              <a:rPr lang="en-GB" b="1" baseline="0" dirty="0"/>
              <a:t>Ligation </a:t>
            </a:r>
            <a:r>
              <a:rPr lang="en-GB" b="0" baseline="0" dirty="0"/>
              <a:t>: ligation of </a:t>
            </a:r>
            <a:r>
              <a:rPr lang="en-GB" b="0" baseline="0" dirty="0" err="1"/>
              <a:t>pARA</a:t>
            </a:r>
            <a:r>
              <a:rPr lang="en-GB" b="0" baseline="0" dirty="0"/>
              <a:t>+ and </a:t>
            </a:r>
            <a:r>
              <a:rPr lang="en-GB" b="0" baseline="0" dirty="0" err="1"/>
              <a:t>pKAN</a:t>
            </a:r>
            <a:r>
              <a:rPr lang="en-GB" b="0" baseline="0" dirty="0"/>
              <a:t>-R. Expected size – different-sized fragments, will probably show as a </a:t>
            </a:r>
            <a:r>
              <a:rPr lang="en-GB" b="0" u="sng" baseline="0" dirty="0"/>
              <a:t>smear</a:t>
            </a:r>
            <a:r>
              <a:rPr lang="en-GB" b="0" baseline="0" dirty="0"/>
              <a:t>.</a:t>
            </a:r>
          </a:p>
          <a:p>
            <a:r>
              <a:rPr lang="en-GB" b="1" baseline="0" dirty="0"/>
              <a:t>Ligation PCR </a:t>
            </a:r>
            <a:r>
              <a:rPr lang="en-GB" b="0" baseline="0" dirty="0"/>
              <a:t>: PCR of the ligation reaction. Expected size – should be </a:t>
            </a:r>
            <a:r>
              <a:rPr lang="en-GB" b="0" u="sng" baseline="0" dirty="0"/>
              <a:t>662 </a:t>
            </a:r>
            <a:r>
              <a:rPr lang="en-GB" b="0" u="sng" baseline="0" dirty="0" err="1"/>
              <a:t>bp</a:t>
            </a:r>
            <a:r>
              <a:rPr lang="en-GB" b="0" u="sng" baseline="0" dirty="0"/>
              <a:t> </a:t>
            </a:r>
            <a:r>
              <a:rPr lang="en-GB" b="0" baseline="0" dirty="0"/>
              <a:t>(re-ligated </a:t>
            </a:r>
            <a:r>
              <a:rPr lang="en-GB" b="0" baseline="0" dirty="0" err="1"/>
              <a:t>pARA</a:t>
            </a:r>
            <a:r>
              <a:rPr lang="en-GB" b="0" baseline="0" dirty="0"/>
              <a:t>) and </a:t>
            </a:r>
            <a:r>
              <a:rPr lang="en-GB" b="0" u="sng" baseline="0" dirty="0"/>
              <a:t>1092 </a:t>
            </a:r>
            <a:r>
              <a:rPr lang="en-GB" b="0" u="sng" baseline="0" dirty="0" err="1"/>
              <a:t>bp</a:t>
            </a:r>
            <a:r>
              <a:rPr lang="en-GB" b="0" u="sng" baseline="0" dirty="0"/>
              <a:t> </a:t>
            </a:r>
            <a:r>
              <a:rPr lang="en-GB" b="0" baseline="0" dirty="0"/>
              <a:t>(created, desired </a:t>
            </a:r>
            <a:r>
              <a:rPr lang="en-GB" b="0" baseline="0" dirty="0" err="1"/>
              <a:t>pARA</a:t>
            </a:r>
            <a:r>
              <a:rPr lang="en-GB" b="0" baseline="0" dirty="0"/>
              <a:t>-R), likely to be others, but may be too large to amplify by PCR with extension time used (shown as a smear).</a:t>
            </a:r>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err="1"/>
              <a:t>pARA</a:t>
            </a:r>
            <a:r>
              <a:rPr lang="en-GB" b="1" baseline="0" dirty="0"/>
              <a:t>-R PCR </a:t>
            </a:r>
            <a:r>
              <a:rPr lang="en-GB" baseline="0" dirty="0"/>
              <a:t>: PCR of plasmid using primers outside </a:t>
            </a:r>
            <a:r>
              <a:rPr lang="en-GB" baseline="0" dirty="0" err="1"/>
              <a:t>BamHI</a:t>
            </a:r>
            <a:r>
              <a:rPr lang="en-GB" baseline="0" dirty="0"/>
              <a:t> and </a:t>
            </a:r>
            <a:r>
              <a:rPr lang="en-GB" baseline="0" dirty="0" err="1"/>
              <a:t>HindIII</a:t>
            </a:r>
            <a:r>
              <a:rPr lang="en-GB" baseline="0" dirty="0"/>
              <a:t> cutting sites. Expected size </a:t>
            </a:r>
            <a:r>
              <a:rPr lang="en-GB" u="sng" baseline="0" dirty="0"/>
              <a:t>1092 </a:t>
            </a:r>
            <a:r>
              <a:rPr lang="en-GB" u="sng" baseline="0" dirty="0" err="1"/>
              <a:t>bp</a:t>
            </a:r>
            <a:r>
              <a:rPr lang="en-GB" baseline="0" dirty="0" err="1"/>
              <a:t>.</a:t>
            </a:r>
            <a:r>
              <a:rPr lang="en-GB" baseline="0" dirty="0"/>
              <a:t> (See slide, ‘</a:t>
            </a:r>
            <a:r>
              <a:rPr lang="en-GB" baseline="0" dirty="0" err="1"/>
              <a:t>pARA</a:t>
            </a:r>
            <a:r>
              <a:rPr lang="en-GB" baseline="0"/>
              <a:t>-R : PCR product’.)</a:t>
            </a:r>
            <a:endParaRPr lang="en-GB" baseline="0" dirty="0"/>
          </a:p>
          <a:p>
            <a:r>
              <a:rPr lang="en-GB" b="1" baseline="0" dirty="0"/>
              <a:t>Red colony PCR </a:t>
            </a:r>
            <a:r>
              <a:rPr lang="en-GB" baseline="0" dirty="0"/>
              <a:t>: ‘colony pick’ PCR of E. coli LMG194 transformed with ligation reaction, plated on LB/amp/</a:t>
            </a:r>
            <a:r>
              <a:rPr lang="en-GB" baseline="0" dirty="0" err="1"/>
              <a:t>ara</a:t>
            </a:r>
            <a:r>
              <a:rPr lang="en-GB" baseline="0" dirty="0"/>
              <a:t>. Expected size </a:t>
            </a:r>
            <a:r>
              <a:rPr lang="en-GB" u="sng" baseline="0" dirty="0"/>
              <a:t>1092 </a:t>
            </a:r>
            <a:r>
              <a:rPr lang="en-GB" u="sng" baseline="0" dirty="0" err="1"/>
              <a:t>bp</a:t>
            </a:r>
            <a:r>
              <a:rPr lang="en-GB" baseline="0" dirty="0" err="1"/>
              <a:t>.</a:t>
            </a: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White colony PCR 1 </a:t>
            </a:r>
            <a:r>
              <a:rPr lang="en-GB" baseline="0" dirty="0"/>
              <a:t>: ‘colony pick’ PCR of E. coli LMG194 transformed with ligation reaction, plated on LB/amp/</a:t>
            </a:r>
            <a:r>
              <a:rPr lang="en-GB" baseline="0" dirty="0" err="1"/>
              <a:t>ara</a:t>
            </a:r>
            <a:r>
              <a:rPr lang="en-GB" baseline="0" dirty="0"/>
              <a:t>. Expected size </a:t>
            </a:r>
            <a:r>
              <a:rPr lang="en-GB" u="sng" baseline="0" dirty="0"/>
              <a:t>662 </a:t>
            </a:r>
            <a:r>
              <a:rPr lang="en-GB" u="sng" baseline="0" dirty="0" err="1"/>
              <a:t>bp</a:t>
            </a:r>
            <a:r>
              <a:rPr lang="en-GB" baseline="0" dirty="0" err="1"/>
              <a:t>.</a:t>
            </a: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White colony PCR 2 and 3 </a:t>
            </a:r>
            <a:r>
              <a:rPr lang="en-GB" baseline="0" dirty="0"/>
              <a:t>: ‘colony pick’ PCR of E. coli LMG194 transformed with ligation reaction, plated on LB/amp. Expected size </a:t>
            </a:r>
            <a:r>
              <a:rPr lang="en-GB" b="0" u="sng" baseline="0" dirty="0"/>
              <a:t>662 </a:t>
            </a:r>
            <a:r>
              <a:rPr lang="en-GB" b="0" u="sng" baseline="0" dirty="0" err="1"/>
              <a:t>bp</a:t>
            </a:r>
            <a:r>
              <a:rPr lang="en-GB" b="0" u="sng" baseline="0" dirty="0"/>
              <a:t> </a:t>
            </a:r>
            <a:r>
              <a:rPr lang="en-GB" b="0" baseline="0" dirty="0"/>
              <a:t>(re-ligated </a:t>
            </a:r>
            <a:r>
              <a:rPr lang="en-GB" b="0" baseline="0" dirty="0" err="1"/>
              <a:t>pARA</a:t>
            </a:r>
            <a:r>
              <a:rPr lang="en-GB" b="0" baseline="0" dirty="0"/>
              <a:t>) and </a:t>
            </a:r>
            <a:r>
              <a:rPr lang="en-GB" b="0" u="sng" baseline="0" dirty="0"/>
              <a:t>1092 </a:t>
            </a:r>
            <a:r>
              <a:rPr lang="en-GB" b="0" u="sng" baseline="0" dirty="0" err="1"/>
              <a:t>bp</a:t>
            </a:r>
            <a:r>
              <a:rPr lang="en-GB" b="0" u="sng" baseline="0" dirty="0"/>
              <a:t> </a:t>
            </a:r>
            <a:r>
              <a:rPr lang="en-GB" b="0" baseline="0" dirty="0"/>
              <a:t>(created, desired </a:t>
            </a:r>
            <a:r>
              <a:rPr lang="en-GB" b="0" baseline="0" dirty="0" err="1"/>
              <a:t>pARA</a:t>
            </a:r>
            <a:r>
              <a:rPr lang="en-GB" b="0" baseline="0" dirty="0"/>
              <a:t>-R), may be others too</a:t>
            </a:r>
            <a:r>
              <a:rPr lang="en-GB" baseline="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The wells loaded with PCRs corresponding to the different stages on the ‘Using the new PCR’ slide are labelled with the same green numbers used on the ‘Using the new PCR’ slide.</a:t>
            </a:r>
            <a:endParaRPr lang="en-GB" dirty="0"/>
          </a:p>
          <a:p>
            <a:endParaRPr lang="en-GB" dirty="0"/>
          </a:p>
        </p:txBody>
      </p:sp>
      <p:sp>
        <p:nvSpPr>
          <p:cNvPr id="4" name="Slide Number Placeholder 3"/>
          <p:cNvSpPr>
            <a:spLocks noGrp="1"/>
          </p:cNvSpPr>
          <p:nvPr>
            <p:ph type="sldNum" sz="quarter" idx="10"/>
          </p:nvPr>
        </p:nvSpPr>
        <p:spPr/>
        <p:txBody>
          <a:bodyPr/>
          <a:lstStyle/>
          <a:p>
            <a:fld id="{6498E7E1-5266-421D-90BA-E99E4BD1D7B4}" type="slidenum">
              <a:rPr lang="en-GB" smtClean="0"/>
              <a:pPr/>
              <a:t>85</a:t>
            </a:fld>
            <a:endParaRPr lang="en-GB"/>
          </a:p>
        </p:txBody>
      </p:sp>
    </p:spTree>
    <p:extLst>
      <p:ext uri="{BB962C8B-B14F-4D97-AF65-F5344CB8AC3E}">
        <p14:creationId xmlns:p14="http://schemas.microsoft.com/office/powerpoint/2010/main" val="351445845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Main series expected (left) and observed (right) results</a:t>
            </a:r>
          </a:p>
          <a:p>
            <a:endParaRPr lang="en-GB" dirty="0"/>
          </a:p>
          <a:p>
            <a:r>
              <a:rPr lang="en-GB" b="1" dirty="0" err="1"/>
              <a:t>pKAN</a:t>
            </a:r>
            <a:r>
              <a:rPr lang="en-GB" b="1" dirty="0"/>
              <a:t>-R- </a:t>
            </a:r>
            <a:r>
              <a:rPr lang="en-GB" b="0" dirty="0"/>
              <a:t>: restriction digest control. Expected size </a:t>
            </a:r>
            <a:r>
              <a:rPr lang="en-GB" b="0" u="sng" dirty="0"/>
              <a:t>5512 </a:t>
            </a:r>
            <a:r>
              <a:rPr lang="en-GB" b="0" u="sng" dirty="0" err="1"/>
              <a:t>bp</a:t>
            </a:r>
            <a:r>
              <a:rPr lang="en-GB" b="0" dirty="0" err="1"/>
              <a:t>.</a:t>
            </a:r>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err="1"/>
              <a:t>pKAN</a:t>
            </a:r>
            <a:r>
              <a:rPr lang="en-GB" b="1" dirty="0"/>
              <a:t>-R+ </a:t>
            </a:r>
            <a:r>
              <a:rPr lang="en-GB" b="0" dirty="0"/>
              <a:t>: </a:t>
            </a:r>
            <a:r>
              <a:rPr lang="en-GB" baseline="0" dirty="0"/>
              <a:t>restriction digest with </a:t>
            </a:r>
            <a:r>
              <a:rPr lang="en-GB" baseline="0" dirty="0" err="1"/>
              <a:t>BamHI</a:t>
            </a:r>
            <a:r>
              <a:rPr lang="en-GB" baseline="0" dirty="0"/>
              <a:t> and </a:t>
            </a:r>
            <a:r>
              <a:rPr lang="en-GB" baseline="0" dirty="0" err="1"/>
              <a:t>HindIII</a:t>
            </a:r>
            <a:r>
              <a:rPr lang="en-GB" baseline="0" dirty="0"/>
              <a:t>. Expected size </a:t>
            </a:r>
            <a:r>
              <a:rPr lang="en-GB" u="sng" baseline="0" dirty="0"/>
              <a:t>4705 </a:t>
            </a:r>
            <a:r>
              <a:rPr lang="en-GB" u="sng" baseline="0" dirty="0" err="1"/>
              <a:t>bp</a:t>
            </a:r>
            <a:r>
              <a:rPr lang="en-GB" u="sng" baseline="0" dirty="0"/>
              <a:t> + 807 </a:t>
            </a:r>
            <a:r>
              <a:rPr lang="en-GB" u="sng" baseline="0" dirty="0" err="1"/>
              <a:t>bp</a:t>
            </a:r>
            <a:r>
              <a:rPr lang="en-GB" baseline="0" dirty="0" err="1"/>
              <a:t>.</a:t>
            </a:r>
            <a:endParaRPr lang="en-GB" b="1" dirty="0"/>
          </a:p>
          <a:p>
            <a:r>
              <a:rPr lang="en-GB" b="1" dirty="0" err="1"/>
              <a:t>pARA</a:t>
            </a:r>
            <a:r>
              <a:rPr lang="en-GB" b="1" dirty="0"/>
              <a:t>-</a:t>
            </a:r>
            <a:r>
              <a:rPr lang="en-GB" baseline="0" dirty="0"/>
              <a:t> : restriction digest control. Expected size </a:t>
            </a:r>
            <a:r>
              <a:rPr lang="en-GB" u="sng" baseline="0" dirty="0"/>
              <a:t>4872 </a:t>
            </a:r>
            <a:r>
              <a:rPr lang="en-GB" u="sng" baseline="0" dirty="0" err="1"/>
              <a:t>bp</a:t>
            </a:r>
            <a:r>
              <a:rPr lang="en-GB" baseline="0" dirty="0" err="1"/>
              <a:t>.</a:t>
            </a:r>
            <a:endParaRPr lang="en-GB" baseline="0" dirty="0"/>
          </a:p>
          <a:p>
            <a:r>
              <a:rPr lang="en-GB" b="1" baseline="0" dirty="0" err="1"/>
              <a:t>pARA</a:t>
            </a:r>
            <a:r>
              <a:rPr lang="en-GB" b="1" baseline="0" dirty="0"/>
              <a:t>+ </a:t>
            </a:r>
            <a:r>
              <a:rPr lang="en-GB" baseline="0" dirty="0"/>
              <a:t>: restriction digest with </a:t>
            </a:r>
            <a:r>
              <a:rPr lang="en-GB" baseline="0" dirty="0" err="1"/>
              <a:t>BamHI</a:t>
            </a:r>
            <a:r>
              <a:rPr lang="en-GB" baseline="0" dirty="0"/>
              <a:t> and </a:t>
            </a:r>
            <a:r>
              <a:rPr lang="en-GB" baseline="0" dirty="0" err="1"/>
              <a:t>HindIII</a:t>
            </a:r>
            <a:r>
              <a:rPr lang="en-GB" baseline="0" dirty="0"/>
              <a:t>. Expected size </a:t>
            </a:r>
            <a:r>
              <a:rPr lang="en-GB" u="sng" baseline="0" dirty="0"/>
              <a:t>4495 </a:t>
            </a:r>
            <a:r>
              <a:rPr lang="en-GB" u="sng" baseline="0" dirty="0" err="1"/>
              <a:t>bp</a:t>
            </a:r>
            <a:r>
              <a:rPr lang="en-GB" u="sng" baseline="0" dirty="0"/>
              <a:t> + 377 </a:t>
            </a:r>
            <a:r>
              <a:rPr lang="en-GB" u="sng" baseline="0" dirty="0" err="1"/>
              <a:t>bp</a:t>
            </a:r>
            <a:r>
              <a:rPr lang="en-GB" baseline="0" dirty="0" err="1"/>
              <a:t>.</a:t>
            </a: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err="1"/>
              <a:t>pARA</a:t>
            </a:r>
            <a:r>
              <a:rPr lang="en-GB" b="1" baseline="0" dirty="0"/>
              <a:t> PCR </a:t>
            </a:r>
            <a:r>
              <a:rPr lang="en-GB" baseline="0" dirty="0"/>
              <a:t>: PCR of plasmid using primers outside </a:t>
            </a:r>
            <a:r>
              <a:rPr lang="en-GB" baseline="0" dirty="0" err="1"/>
              <a:t>BamHI</a:t>
            </a:r>
            <a:r>
              <a:rPr lang="en-GB" baseline="0" dirty="0"/>
              <a:t> and </a:t>
            </a:r>
            <a:r>
              <a:rPr lang="en-GB" baseline="0" dirty="0" err="1"/>
              <a:t>HindIII</a:t>
            </a:r>
            <a:r>
              <a:rPr lang="en-GB" baseline="0" dirty="0"/>
              <a:t> cutting sites. Expected size </a:t>
            </a:r>
            <a:r>
              <a:rPr lang="en-GB" u="sng" baseline="0" dirty="0"/>
              <a:t>662 </a:t>
            </a:r>
            <a:r>
              <a:rPr lang="en-GB" u="sng" baseline="0" dirty="0" err="1"/>
              <a:t>bp</a:t>
            </a:r>
            <a:r>
              <a:rPr lang="en-GB" baseline="0" dirty="0" err="1"/>
              <a:t>.</a:t>
            </a:r>
            <a:r>
              <a:rPr lang="en-GB" baseline="0" dirty="0"/>
              <a:t> (See slide, ‘</a:t>
            </a:r>
            <a:r>
              <a:rPr lang="en-GB" baseline="0" dirty="0" err="1"/>
              <a:t>pARA</a:t>
            </a:r>
            <a:r>
              <a:rPr lang="en-GB" baseline="0" dirty="0"/>
              <a:t> : PCR product’.)</a:t>
            </a:r>
          </a:p>
          <a:p>
            <a:r>
              <a:rPr lang="en-GB" b="1" baseline="0" dirty="0"/>
              <a:t>Ligation </a:t>
            </a:r>
            <a:r>
              <a:rPr lang="en-GB" b="0" baseline="0" dirty="0"/>
              <a:t>: ligation of </a:t>
            </a:r>
            <a:r>
              <a:rPr lang="en-GB" b="0" baseline="0" dirty="0" err="1"/>
              <a:t>pARA</a:t>
            </a:r>
            <a:r>
              <a:rPr lang="en-GB" b="0" baseline="0" dirty="0"/>
              <a:t>+ and </a:t>
            </a:r>
            <a:r>
              <a:rPr lang="en-GB" b="0" baseline="0" dirty="0" err="1"/>
              <a:t>pKAN</a:t>
            </a:r>
            <a:r>
              <a:rPr lang="en-GB" b="0" baseline="0" dirty="0"/>
              <a:t>-R. Expected size – different-sized fragments, will probably show as a </a:t>
            </a:r>
            <a:r>
              <a:rPr lang="en-GB" b="0" u="sng" baseline="0" dirty="0"/>
              <a:t>smear</a:t>
            </a:r>
            <a:r>
              <a:rPr lang="en-GB" b="0" baseline="0" dirty="0"/>
              <a:t>.</a:t>
            </a:r>
          </a:p>
          <a:p>
            <a:r>
              <a:rPr lang="en-GB" b="1" baseline="0" dirty="0"/>
              <a:t>Ligation PCR </a:t>
            </a:r>
            <a:r>
              <a:rPr lang="en-GB" b="0" baseline="0" dirty="0"/>
              <a:t>: PCR of the ligation reaction. Expected size – should be </a:t>
            </a:r>
            <a:r>
              <a:rPr lang="en-GB" b="0" u="sng" baseline="0" dirty="0"/>
              <a:t>662 </a:t>
            </a:r>
            <a:r>
              <a:rPr lang="en-GB" b="0" u="sng" baseline="0" dirty="0" err="1"/>
              <a:t>bp</a:t>
            </a:r>
            <a:r>
              <a:rPr lang="en-GB" b="0" u="sng" baseline="0" dirty="0"/>
              <a:t> </a:t>
            </a:r>
            <a:r>
              <a:rPr lang="en-GB" b="0" baseline="0" dirty="0"/>
              <a:t>(re-ligated </a:t>
            </a:r>
            <a:r>
              <a:rPr lang="en-GB" b="0" baseline="0" dirty="0" err="1"/>
              <a:t>pARA</a:t>
            </a:r>
            <a:r>
              <a:rPr lang="en-GB" b="0" baseline="0" dirty="0"/>
              <a:t>) and </a:t>
            </a:r>
            <a:r>
              <a:rPr lang="en-GB" b="0" u="sng" baseline="0" dirty="0"/>
              <a:t>1092 </a:t>
            </a:r>
            <a:r>
              <a:rPr lang="en-GB" b="0" u="sng" baseline="0" dirty="0" err="1"/>
              <a:t>bp</a:t>
            </a:r>
            <a:r>
              <a:rPr lang="en-GB" b="0" u="sng" baseline="0" dirty="0"/>
              <a:t> </a:t>
            </a:r>
            <a:r>
              <a:rPr lang="en-GB" b="0" baseline="0" dirty="0"/>
              <a:t>(created, desired </a:t>
            </a:r>
            <a:r>
              <a:rPr lang="en-GB" b="0" baseline="0" dirty="0" err="1"/>
              <a:t>pARA</a:t>
            </a:r>
            <a:r>
              <a:rPr lang="en-GB" b="0" baseline="0" dirty="0"/>
              <a:t>-R), likely to be others, but may be too large to amplify by PCR with extension time used (shown as a smear).</a:t>
            </a:r>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err="1"/>
              <a:t>pARA</a:t>
            </a:r>
            <a:r>
              <a:rPr lang="en-GB" b="1" baseline="0" dirty="0"/>
              <a:t>-R PCR </a:t>
            </a:r>
            <a:r>
              <a:rPr lang="en-GB" baseline="0" dirty="0"/>
              <a:t>: PCR of plasmid using primers outside </a:t>
            </a:r>
            <a:r>
              <a:rPr lang="en-GB" baseline="0" dirty="0" err="1"/>
              <a:t>BamHI</a:t>
            </a:r>
            <a:r>
              <a:rPr lang="en-GB" baseline="0" dirty="0"/>
              <a:t> and </a:t>
            </a:r>
            <a:r>
              <a:rPr lang="en-GB" baseline="0" dirty="0" err="1"/>
              <a:t>HindIII</a:t>
            </a:r>
            <a:r>
              <a:rPr lang="en-GB" baseline="0" dirty="0"/>
              <a:t> cutting sites. Expected size </a:t>
            </a:r>
            <a:r>
              <a:rPr lang="en-GB" u="sng" baseline="0" dirty="0"/>
              <a:t>1092 </a:t>
            </a:r>
            <a:r>
              <a:rPr lang="en-GB" u="sng" baseline="0" dirty="0" err="1"/>
              <a:t>bp</a:t>
            </a:r>
            <a:r>
              <a:rPr lang="en-GB" baseline="0" dirty="0" err="1"/>
              <a:t>.</a:t>
            </a:r>
            <a:r>
              <a:rPr lang="en-GB" baseline="0" dirty="0"/>
              <a:t> (See slide, ‘</a:t>
            </a:r>
            <a:r>
              <a:rPr lang="en-GB" baseline="0" dirty="0" err="1"/>
              <a:t>pARA</a:t>
            </a:r>
            <a:r>
              <a:rPr lang="en-GB" baseline="0"/>
              <a:t>-R : PCR product’.)</a:t>
            </a:r>
            <a:endParaRPr lang="en-GB" baseline="0" dirty="0"/>
          </a:p>
          <a:p>
            <a:r>
              <a:rPr lang="en-GB" b="1" baseline="0" dirty="0"/>
              <a:t>Red colony PCR </a:t>
            </a:r>
            <a:r>
              <a:rPr lang="en-GB" baseline="0" dirty="0"/>
              <a:t>: ‘colony pick’ PCR of E. coli LMG194 transformed with ligation reaction, plated on LB/amp/</a:t>
            </a:r>
            <a:r>
              <a:rPr lang="en-GB" baseline="0" dirty="0" err="1"/>
              <a:t>ara</a:t>
            </a:r>
            <a:r>
              <a:rPr lang="en-GB" baseline="0" dirty="0"/>
              <a:t>. Expected size </a:t>
            </a:r>
            <a:r>
              <a:rPr lang="en-GB" u="sng" baseline="0" dirty="0"/>
              <a:t>1092 </a:t>
            </a:r>
            <a:r>
              <a:rPr lang="en-GB" u="sng" baseline="0" dirty="0" err="1"/>
              <a:t>bp</a:t>
            </a:r>
            <a:r>
              <a:rPr lang="en-GB" baseline="0" dirty="0" err="1"/>
              <a:t>.</a:t>
            </a: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White colony PCR 1 </a:t>
            </a:r>
            <a:r>
              <a:rPr lang="en-GB" baseline="0" dirty="0"/>
              <a:t>: ‘colony pick’ PCR of E. coli LMG194 transformed with ligation reaction, plated on LB/amp/</a:t>
            </a:r>
            <a:r>
              <a:rPr lang="en-GB" baseline="0" dirty="0" err="1"/>
              <a:t>ara</a:t>
            </a:r>
            <a:r>
              <a:rPr lang="en-GB" baseline="0" dirty="0"/>
              <a:t>. Expected size </a:t>
            </a:r>
            <a:r>
              <a:rPr lang="en-GB" u="sng" baseline="0" dirty="0"/>
              <a:t>662 </a:t>
            </a:r>
            <a:r>
              <a:rPr lang="en-GB" u="sng" baseline="0" dirty="0" err="1"/>
              <a:t>bp</a:t>
            </a:r>
            <a:r>
              <a:rPr lang="en-GB" baseline="0" dirty="0" err="1"/>
              <a:t>.</a:t>
            </a: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White colony PCR 2 and 3 </a:t>
            </a:r>
            <a:r>
              <a:rPr lang="en-GB" baseline="0" dirty="0"/>
              <a:t>: ‘colony pick’ PCR of E. coli LMG194 transformed with ligation reaction, plated on LB/amp. Expected size </a:t>
            </a:r>
            <a:r>
              <a:rPr lang="en-GB" b="0" u="sng" baseline="0" dirty="0"/>
              <a:t>662 </a:t>
            </a:r>
            <a:r>
              <a:rPr lang="en-GB" b="0" u="sng" baseline="0" dirty="0" err="1"/>
              <a:t>bp</a:t>
            </a:r>
            <a:r>
              <a:rPr lang="en-GB" b="0" u="sng" baseline="0" dirty="0"/>
              <a:t> </a:t>
            </a:r>
            <a:r>
              <a:rPr lang="en-GB" b="0" baseline="0" dirty="0"/>
              <a:t>(re-ligated </a:t>
            </a:r>
            <a:r>
              <a:rPr lang="en-GB" b="0" baseline="0" dirty="0" err="1"/>
              <a:t>pARA</a:t>
            </a:r>
            <a:r>
              <a:rPr lang="en-GB" b="0" baseline="0" dirty="0"/>
              <a:t>) and </a:t>
            </a:r>
            <a:r>
              <a:rPr lang="en-GB" b="0" u="sng" baseline="0" dirty="0"/>
              <a:t>1092 </a:t>
            </a:r>
            <a:r>
              <a:rPr lang="en-GB" b="0" u="sng" baseline="0" dirty="0" err="1"/>
              <a:t>bp</a:t>
            </a:r>
            <a:r>
              <a:rPr lang="en-GB" b="0" u="sng" baseline="0" dirty="0"/>
              <a:t> </a:t>
            </a:r>
            <a:r>
              <a:rPr lang="en-GB" b="0" baseline="0" dirty="0"/>
              <a:t>(created, desired </a:t>
            </a:r>
            <a:r>
              <a:rPr lang="en-GB" b="0" baseline="0" dirty="0" err="1"/>
              <a:t>pARA</a:t>
            </a:r>
            <a:r>
              <a:rPr lang="en-GB" b="0" baseline="0" dirty="0"/>
              <a:t>-R), may be others too</a:t>
            </a:r>
            <a:r>
              <a:rPr lang="en-GB" baseline="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The wells loaded with PCRs corresponding to the different stages on the ‘Using the new PCR’ slide are labelled with the same green numbers used on the ‘Using the new PCR’ slide.</a:t>
            </a:r>
            <a:endParaRPr lang="en-GB" dirty="0"/>
          </a:p>
          <a:p>
            <a:endParaRPr lang="en-GB" dirty="0"/>
          </a:p>
        </p:txBody>
      </p:sp>
      <p:sp>
        <p:nvSpPr>
          <p:cNvPr id="4" name="Slide Number Placeholder 3"/>
          <p:cNvSpPr>
            <a:spLocks noGrp="1"/>
          </p:cNvSpPr>
          <p:nvPr>
            <p:ph type="sldNum" sz="quarter" idx="10"/>
          </p:nvPr>
        </p:nvSpPr>
        <p:spPr/>
        <p:txBody>
          <a:bodyPr/>
          <a:lstStyle/>
          <a:p>
            <a:fld id="{6498E7E1-5266-421D-90BA-E99E4BD1D7B4}" type="slidenum">
              <a:rPr lang="en-GB" smtClean="0"/>
              <a:pPr/>
              <a:t>86</a:t>
            </a:fld>
            <a:endParaRPr lang="en-GB"/>
          </a:p>
        </p:txBody>
      </p:sp>
    </p:spTree>
    <p:extLst>
      <p:ext uri="{BB962C8B-B14F-4D97-AF65-F5344CB8AC3E}">
        <p14:creationId xmlns:p14="http://schemas.microsoft.com/office/powerpoint/2010/main" val="3258418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r>
              <a:rPr lang="en-GB" sz="1200" b="1" i="1" kern="1200" dirty="0">
                <a:solidFill>
                  <a:schemeClr val="tx1"/>
                </a:solidFill>
                <a:effectLst/>
                <a:latin typeface="+mn-lt"/>
                <a:ea typeface="+mn-ea"/>
                <a:cs typeface="+mn-cs"/>
              </a:rPr>
              <a:t>What is PCR used for?</a:t>
            </a: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PCR is used to amplify DNA for a huge number of applications. It has become one of the cornerstones of Molecular</a:t>
            </a:r>
            <a:r>
              <a:rPr lang="en-GB" sz="1200" b="0" kern="1200" baseline="0" dirty="0">
                <a:solidFill>
                  <a:schemeClr val="tx1"/>
                </a:solidFill>
                <a:effectLst/>
                <a:latin typeface="+mn-lt"/>
                <a:ea typeface="+mn-ea"/>
                <a:cs typeface="+mn-cs"/>
              </a:rPr>
              <a:t> Biology, allowing easy amplification of large quantities of DNA </a:t>
            </a:r>
            <a:r>
              <a:rPr lang="en-GB" sz="1200" b="0" i="1" kern="1200" baseline="0" dirty="0">
                <a:solidFill>
                  <a:schemeClr val="tx1"/>
                </a:solidFill>
                <a:effectLst/>
                <a:latin typeface="+mn-lt"/>
                <a:ea typeface="+mn-ea"/>
                <a:cs typeface="+mn-cs"/>
              </a:rPr>
              <a:t>in vitro</a:t>
            </a:r>
            <a:r>
              <a:rPr lang="en-GB" sz="1200" b="0" kern="1200" baseline="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Some</a:t>
            </a:r>
            <a:r>
              <a:rPr lang="en-GB" sz="1200" b="0" kern="1200" baseline="0" dirty="0">
                <a:solidFill>
                  <a:schemeClr val="tx1"/>
                </a:solidFill>
                <a:effectLst/>
                <a:latin typeface="+mn-lt"/>
                <a:ea typeface="+mn-ea"/>
                <a:cs typeface="+mn-cs"/>
              </a:rPr>
              <a:t> examples of the uses of DNA amplified by PCR are given…</a:t>
            </a:r>
            <a:endParaRPr lang="en-GB" sz="1200" kern="1200" dirty="0">
              <a:solidFill>
                <a:schemeClr val="tx1"/>
              </a:solidFill>
              <a:effectLst/>
              <a:latin typeface="+mn-lt"/>
              <a:ea typeface="+mn-ea"/>
              <a:cs typeface="+mn-cs"/>
            </a:endParaRPr>
          </a:p>
          <a:p>
            <a:pPr eaLnBrk="1" hangingPunct="1"/>
            <a:endParaRPr lang="en-GB" altLang="en-US" dirty="0"/>
          </a:p>
        </p:txBody>
      </p:sp>
      <p:sp>
        <p:nvSpPr>
          <p:cNvPr id="22532" name="Slide Number Placeholder 3"/>
          <p:cNvSpPr>
            <a:spLocks noGrp="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AC03E4D-16CE-4585-AF82-9CFE16D14F6B}" type="slidenum">
              <a:rPr lang="en-GB" altLang="en-US" smtClean="0"/>
              <a:pPr eaLnBrk="1" hangingPunct="1"/>
              <a:t>8</a:t>
            </a:fld>
            <a:endParaRPr lang="en-GB" altLang="en-US"/>
          </a:p>
        </p:txBody>
      </p:sp>
    </p:spTree>
    <p:extLst>
      <p:ext uri="{BB962C8B-B14F-4D97-AF65-F5344CB8AC3E}">
        <p14:creationId xmlns:p14="http://schemas.microsoft.com/office/powerpoint/2010/main" val="115765830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Main series expected (left) and observed (right) results</a:t>
            </a:r>
          </a:p>
          <a:p>
            <a:endParaRPr lang="en-GB" dirty="0"/>
          </a:p>
          <a:p>
            <a:r>
              <a:rPr lang="en-GB" b="1" dirty="0" err="1"/>
              <a:t>pKAN</a:t>
            </a:r>
            <a:r>
              <a:rPr lang="en-GB" b="1" dirty="0"/>
              <a:t>-R- </a:t>
            </a:r>
            <a:r>
              <a:rPr lang="en-GB" b="0" dirty="0"/>
              <a:t>: restriction digest control. Expected size </a:t>
            </a:r>
            <a:r>
              <a:rPr lang="en-GB" b="0" u="sng" dirty="0"/>
              <a:t>5512 </a:t>
            </a:r>
            <a:r>
              <a:rPr lang="en-GB" b="0" u="sng" dirty="0" err="1"/>
              <a:t>bp</a:t>
            </a:r>
            <a:r>
              <a:rPr lang="en-GB" b="0" dirty="0" err="1"/>
              <a:t>.</a:t>
            </a:r>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err="1"/>
              <a:t>pKAN</a:t>
            </a:r>
            <a:r>
              <a:rPr lang="en-GB" b="1" dirty="0"/>
              <a:t>-R+ </a:t>
            </a:r>
            <a:r>
              <a:rPr lang="en-GB" b="0" dirty="0"/>
              <a:t>: </a:t>
            </a:r>
            <a:r>
              <a:rPr lang="en-GB" baseline="0" dirty="0"/>
              <a:t>restriction digest with </a:t>
            </a:r>
            <a:r>
              <a:rPr lang="en-GB" baseline="0" dirty="0" err="1"/>
              <a:t>BamHI</a:t>
            </a:r>
            <a:r>
              <a:rPr lang="en-GB" baseline="0" dirty="0"/>
              <a:t> and </a:t>
            </a:r>
            <a:r>
              <a:rPr lang="en-GB" baseline="0" dirty="0" err="1"/>
              <a:t>HindIII</a:t>
            </a:r>
            <a:r>
              <a:rPr lang="en-GB" baseline="0" dirty="0"/>
              <a:t>. Expected size </a:t>
            </a:r>
            <a:r>
              <a:rPr lang="en-GB" u="sng" baseline="0" dirty="0"/>
              <a:t>4705 </a:t>
            </a:r>
            <a:r>
              <a:rPr lang="en-GB" u="sng" baseline="0" dirty="0" err="1"/>
              <a:t>bp</a:t>
            </a:r>
            <a:r>
              <a:rPr lang="en-GB" u="sng" baseline="0" dirty="0"/>
              <a:t> + 807 </a:t>
            </a:r>
            <a:r>
              <a:rPr lang="en-GB" u="sng" baseline="0" dirty="0" err="1"/>
              <a:t>bp</a:t>
            </a:r>
            <a:r>
              <a:rPr lang="en-GB" baseline="0" dirty="0" err="1"/>
              <a:t>.</a:t>
            </a:r>
            <a:endParaRPr lang="en-GB" b="1" dirty="0"/>
          </a:p>
          <a:p>
            <a:r>
              <a:rPr lang="en-GB" b="1" dirty="0" err="1"/>
              <a:t>pARA</a:t>
            </a:r>
            <a:r>
              <a:rPr lang="en-GB" b="1" dirty="0"/>
              <a:t>-</a:t>
            </a:r>
            <a:r>
              <a:rPr lang="en-GB" baseline="0" dirty="0"/>
              <a:t> : restriction digest control. Expected size </a:t>
            </a:r>
            <a:r>
              <a:rPr lang="en-GB" u="sng" baseline="0" dirty="0"/>
              <a:t>4872 </a:t>
            </a:r>
            <a:r>
              <a:rPr lang="en-GB" u="sng" baseline="0" dirty="0" err="1"/>
              <a:t>bp</a:t>
            </a:r>
            <a:r>
              <a:rPr lang="en-GB" baseline="0" dirty="0" err="1"/>
              <a:t>.</a:t>
            </a:r>
            <a:endParaRPr lang="en-GB" baseline="0" dirty="0"/>
          </a:p>
          <a:p>
            <a:r>
              <a:rPr lang="en-GB" b="1" baseline="0" dirty="0" err="1"/>
              <a:t>pARA</a:t>
            </a:r>
            <a:r>
              <a:rPr lang="en-GB" b="1" baseline="0" dirty="0"/>
              <a:t>+ </a:t>
            </a:r>
            <a:r>
              <a:rPr lang="en-GB" baseline="0" dirty="0"/>
              <a:t>: restriction digest with </a:t>
            </a:r>
            <a:r>
              <a:rPr lang="en-GB" baseline="0" dirty="0" err="1"/>
              <a:t>BamHI</a:t>
            </a:r>
            <a:r>
              <a:rPr lang="en-GB" baseline="0" dirty="0"/>
              <a:t> and </a:t>
            </a:r>
            <a:r>
              <a:rPr lang="en-GB" baseline="0" dirty="0" err="1"/>
              <a:t>HindIII</a:t>
            </a:r>
            <a:r>
              <a:rPr lang="en-GB" baseline="0" dirty="0"/>
              <a:t>. Expected size </a:t>
            </a:r>
            <a:r>
              <a:rPr lang="en-GB" u="sng" baseline="0" dirty="0"/>
              <a:t>4495 </a:t>
            </a:r>
            <a:r>
              <a:rPr lang="en-GB" u="sng" baseline="0" dirty="0" err="1"/>
              <a:t>bp</a:t>
            </a:r>
            <a:r>
              <a:rPr lang="en-GB" u="sng" baseline="0" dirty="0"/>
              <a:t> + 377 </a:t>
            </a:r>
            <a:r>
              <a:rPr lang="en-GB" u="sng" baseline="0" dirty="0" err="1"/>
              <a:t>bp</a:t>
            </a:r>
            <a:r>
              <a:rPr lang="en-GB" baseline="0" dirty="0" err="1"/>
              <a:t>.</a:t>
            </a: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err="1"/>
              <a:t>pARA</a:t>
            </a:r>
            <a:r>
              <a:rPr lang="en-GB" b="1" baseline="0" dirty="0"/>
              <a:t> PCR </a:t>
            </a:r>
            <a:r>
              <a:rPr lang="en-GB" baseline="0" dirty="0"/>
              <a:t>: PCR of plasmid using primers outside </a:t>
            </a:r>
            <a:r>
              <a:rPr lang="en-GB" baseline="0" dirty="0" err="1"/>
              <a:t>BamHI</a:t>
            </a:r>
            <a:r>
              <a:rPr lang="en-GB" baseline="0" dirty="0"/>
              <a:t> and </a:t>
            </a:r>
            <a:r>
              <a:rPr lang="en-GB" baseline="0" dirty="0" err="1"/>
              <a:t>HindIII</a:t>
            </a:r>
            <a:r>
              <a:rPr lang="en-GB" baseline="0" dirty="0"/>
              <a:t> cutting sites. Expected size </a:t>
            </a:r>
            <a:r>
              <a:rPr lang="en-GB" u="sng" baseline="0" dirty="0"/>
              <a:t>662 </a:t>
            </a:r>
            <a:r>
              <a:rPr lang="en-GB" u="sng" baseline="0" dirty="0" err="1"/>
              <a:t>bp</a:t>
            </a:r>
            <a:r>
              <a:rPr lang="en-GB" baseline="0" dirty="0" err="1"/>
              <a:t>.</a:t>
            </a:r>
            <a:r>
              <a:rPr lang="en-GB" baseline="0" dirty="0"/>
              <a:t> (See slide, ‘</a:t>
            </a:r>
            <a:r>
              <a:rPr lang="en-GB" baseline="0" dirty="0" err="1"/>
              <a:t>pARA</a:t>
            </a:r>
            <a:r>
              <a:rPr lang="en-GB" baseline="0" dirty="0"/>
              <a:t> : PCR product’.)</a:t>
            </a:r>
          </a:p>
          <a:p>
            <a:r>
              <a:rPr lang="en-GB" b="1" baseline="0" dirty="0"/>
              <a:t>Ligation </a:t>
            </a:r>
            <a:r>
              <a:rPr lang="en-GB" b="0" baseline="0" dirty="0"/>
              <a:t>: ligation of </a:t>
            </a:r>
            <a:r>
              <a:rPr lang="en-GB" b="0" baseline="0" dirty="0" err="1"/>
              <a:t>pARA</a:t>
            </a:r>
            <a:r>
              <a:rPr lang="en-GB" b="0" baseline="0" dirty="0"/>
              <a:t>+ and </a:t>
            </a:r>
            <a:r>
              <a:rPr lang="en-GB" b="0" baseline="0" dirty="0" err="1"/>
              <a:t>pKAN</a:t>
            </a:r>
            <a:r>
              <a:rPr lang="en-GB" b="0" baseline="0" dirty="0"/>
              <a:t>-R. Expected size – different-sized fragments, will probably show as a </a:t>
            </a:r>
            <a:r>
              <a:rPr lang="en-GB" b="0" u="sng" baseline="0" dirty="0"/>
              <a:t>smear</a:t>
            </a:r>
            <a:r>
              <a:rPr lang="en-GB" b="0" baseline="0" dirty="0"/>
              <a:t>.</a:t>
            </a:r>
          </a:p>
          <a:p>
            <a:r>
              <a:rPr lang="en-GB" b="1" baseline="0" dirty="0"/>
              <a:t>Ligation PCR </a:t>
            </a:r>
            <a:r>
              <a:rPr lang="en-GB" b="0" baseline="0" dirty="0"/>
              <a:t>: PCR of the ligation reaction. Expected size – should be </a:t>
            </a:r>
            <a:r>
              <a:rPr lang="en-GB" b="0" u="sng" baseline="0" dirty="0"/>
              <a:t>662 </a:t>
            </a:r>
            <a:r>
              <a:rPr lang="en-GB" b="0" u="sng" baseline="0" dirty="0" err="1"/>
              <a:t>bp</a:t>
            </a:r>
            <a:r>
              <a:rPr lang="en-GB" b="0" u="sng" baseline="0" dirty="0"/>
              <a:t> </a:t>
            </a:r>
            <a:r>
              <a:rPr lang="en-GB" b="0" baseline="0" dirty="0"/>
              <a:t>(re-ligated </a:t>
            </a:r>
            <a:r>
              <a:rPr lang="en-GB" b="0" baseline="0" dirty="0" err="1"/>
              <a:t>pARA</a:t>
            </a:r>
            <a:r>
              <a:rPr lang="en-GB" b="0" baseline="0" dirty="0"/>
              <a:t>) and </a:t>
            </a:r>
            <a:r>
              <a:rPr lang="en-GB" b="0" u="sng" baseline="0" dirty="0"/>
              <a:t>1092 </a:t>
            </a:r>
            <a:r>
              <a:rPr lang="en-GB" b="0" u="sng" baseline="0" dirty="0" err="1"/>
              <a:t>bp</a:t>
            </a:r>
            <a:r>
              <a:rPr lang="en-GB" b="0" u="sng" baseline="0" dirty="0"/>
              <a:t> </a:t>
            </a:r>
            <a:r>
              <a:rPr lang="en-GB" b="0" baseline="0" dirty="0"/>
              <a:t>(created, desired </a:t>
            </a:r>
            <a:r>
              <a:rPr lang="en-GB" b="0" baseline="0" dirty="0" err="1"/>
              <a:t>pARA</a:t>
            </a:r>
            <a:r>
              <a:rPr lang="en-GB" b="0" baseline="0" dirty="0"/>
              <a:t>-R), likely to be others, but may be too large to amplify by PCR with extension time used (shown as a smear).</a:t>
            </a:r>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err="1"/>
              <a:t>pARA</a:t>
            </a:r>
            <a:r>
              <a:rPr lang="en-GB" b="1" baseline="0" dirty="0"/>
              <a:t>-R PCR </a:t>
            </a:r>
            <a:r>
              <a:rPr lang="en-GB" baseline="0" dirty="0"/>
              <a:t>: PCR of plasmid using primers outside </a:t>
            </a:r>
            <a:r>
              <a:rPr lang="en-GB" baseline="0" dirty="0" err="1"/>
              <a:t>BamHI</a:t>
            </a:r>
            <a:r>
              <a:rPr lang="en-GB" baseline="0" dirty="0"/>
              <a:t> and </a:t>
            </a:r>
            <a:r>
              <a:rPr lang="en-GB" baseline="0" dirty="0" err="1"/>
              <a:t>HindIII</a:t>
            </a:r>
            <a:r>
              <a:rPr lang="en-GB" baseline="0" dirty="0"/>
              <a:t> cutting sites. Expected size </a:t>
            </a:r>
            <a:r>
              <a:rPr lang="en-GB" u="sng" baseline="0" dirty="0"/>
              <a:t>1092 </a:t>
            </a:r>
            <a:r>
              <a:rPr lang="en-GB" u="sng" baseline="0" dirty="0" err="1"/>
              <a:t>bp</a:t>
            </a:r>
            <a:r>
              <a:rPr lang="en-GB" baseline="0" dirty="0" err="1"/>
              <a:t>.</a:t>
            </a:r>
            <a:r>
              <a:rPr lang="en-GB" baseline="0" dirty="0"/>
              <a:t> (See slide, ‘</a:t>
            </a:r>
            <a:r>
              <a:rPr lang="en-GB" baseline="0" dirty="0" err="1"/>
              <a:t>pARA</a:t>
            </a:r>
            <a:r>
              <a:rPr lang="en-GB" baseline="0"/>
              <a:t>-R : PCR product’.)</a:t>
            </a:r>
            <a:endParaRPr lang="en-GB" baseline="0" dirty="0"/>
          </a:p>
          <a:p>
            <a:r>
              <a:rPr lang="en-GB" b="1" baseline="0" dirty="0"/>
              <a:t>Red colony PCR </a:t>
            </a:r>
            <a:r>
              <a:rPr lang="en-GB" baseline="0" dirty="0"/>
              <a:t>: ‘colony pick’ PCR of E. coli LMG194 transformed with ligation reaction, plated on LB/amp/</a:t>
            </a:r>
            <a:r>
              <a:rPr lang="en-GB" baseline="0" dirty="0" err="1"/>
              <a:t>ara</a:t>
            </a:r>
            <a:r>
              <a:rPr lang="en-GB" baseline="0" dirty="0"/>
              <a:t>. Expected size </a:t>
            </a:r>
            <a:r>
              <a:rPr lang="en-GB" u="sng" baseline="0" dirty="0"/>
              <a:t>1092 </a:t>
            </a:r>
            <a:r>
              <a:rPr lang="en-GB" u="sng" baseline="0" dirty="0" err="1"/>
              <a:t>bp</a:t>
            </a:r>
            <a:r>
              <a:rPr lang="en-GB" baseline="0" dirty="0" err="1"/>
              <a:t>.</a:t>
            </a: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White colony PCR 1 </a:t>
            </a:r>
            <a:r>
              <a:rPr lang="en-GB" baseline="0" dirty="0"/>
              <a:t>: ‘colony pick’ PCR of E. coli LMG194 transformed with ligation reaction, plated on LB/amp/</a:t>
            </a:r>
            <a:r>
              <a:rPr lang="en-GB" baseline="0" dirty="0" err="1"/>
              <a:t>ara</a:t>
            </a:r>
            <a:r>
              <a:rPr lang="en-GB" baseline="0" dirty="0"/>
              <a:t>. Expected size </a:t>
            </a:r>
            <a:r>
              <a:rPr lang="en-GB" u="sng" baseline="0" dirty="0"/>
              <a:t>662 </a:t>
            </a:r>
            <a:r>
              <a:rPr lang="en-GB" u="sng" baseline="0" dirty="0" err="1"/>
              <a:t>bp</a:t>
            </a:r>
            <a:r>
              <a:rPr lang="en-GB" baseline="0" dirty="0" err="1"/>
              <a:t>.</a:t>
            </a: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White colony PCR 2 and 3 </a:t>
            </a:r>
            <a:r>
              <a:rPr lang="en-GB" baseline="0" dirty="0"/>
              <a:t>: ‘colony pick’ PCR of E. coli LMG194 transformed with ligation reaction, plated on LB/amp. Expected size </a:t>
            </a:r>
            <a:r>
              <a:rPr lang="en-GB" b="0" u="sng" baseline="0" dirty="0"/>
              <a:t>662 </a:t>
            </a:r>
            <a:r>
              <a:rPr lang="en-GB" b="0" u="sng" baseline="0" dirty="0" err="1"/>
              <a:t>bp</a:t>
            </a:r>
            <a:r>
              <a:rPr lang="en-GB" b="0" u="sng" baseline="0" dirty="0"/>
              <a:t> </a:t>
            </a:r>
            <a:r>
              <a:rPr lang="en-GB" b="0" baseline="0" dirty="0"/>
              <a:t>(re-ligated </a:t>
            </a:r>
            <a:r>
              <a:rPr lang="en-GB" b="0" baseline="0" dirty="0" err="1"/>
              <a:t>pARA</a:t>
            </a:r>
            <a:r>
              <a:rPr lang="en-GB" b="0" baseline="0" dirty="0"/>
              <a:t>) and </a:t>
            </a:r>
            <a:r>
              <a:rPr lang="en-GB" b="0" u="sng" baseline="0" dirty="0"/>
              <a:t>1092 </a:t>
            </a:r>
            <a:r>
              <a:rPr lang="en-GB" b="0" u="sng" baseline="0" dirty="0" err="1"/>
              <a:t>bp</a:t>
            </a:r>
            <a:r>
              <a:rPr lang="en-GB" b="0" u="sng" baseline="0" dirty="0"/>
              <a:t> </a:t>
            </a:r>
            <a:r>
              <a:rPr lang="en-GB" b="0" baseline="0" dirty="0"/>
              <a:t>(created, desired </a:t>
            </a:r>
            <a:r>
              <a:rPr lang="en-GB" b="0" baseline="0" dirty="0" err="1"/>
              <a:t>pARA</a:t>
            </a:r>
            <a:r>
              <a:rPr lang="en-GB" b="0" baseline="0" dirty="0"/>
              <a:t>-R), may be others too</a:t>
            </a:r>
            <a:r>
              <a:rPr lang="en-GB" baseline="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The wells loaded with PCRs corresponding to the different stages on the ‘Using the new PCR’ slide are labelled with the same green numbers used on the ‘Using the new PCR’ slide.</a:t>
            </a:r>
            <a:endParaRPr lang="en-GB" dirty="0"/>
          </a:p>
          <a:p>
            <a:endParaRPr lang="en-GB" dirty="0"/>
          </a:p>
        </p:txBody>
      </p:sp>
      <p:sp>
        <p:nvSpPr>
          <p:cNvPr id="4" name="Slide Number Placeholder 3"/>
          <p:cNvSpPr>
            <a:spLocks noGrp="1"/>
          </p:cNvSpPr>
          <p:nvPr>
            <p:ph type="sldNum" sz="quarter" idx="10"/>
          </p:nvPr>
        </p:nvSpPr>
        <p:spPr/>
        <p:txBody>
          <a:bodyPr/>
          <a:lstStyle/>
          <a:p>
            <a:fld id="{6498E7E1-5266-421D-90BA-E99E4BD1D7B4}" type="slidenum">
              <a:rPr lang="en-GB" smtClean="0"/>
              <a:pPr/>
              <a:t>87</a:t>
            </a:fld>
            <a:endParaRPr lang="en-GB"/>
          </a:p>
        </p:txBody>
      </p:sp>
    </p:spTree>
    <p:extLst>
      <p:ext uri="{BB962C8B-B14F-4D97-AF65-F5344CB8AC3E}">
        <p14:creationId xmlns:p14="http://schemas.microsoft.com/office/powerpoint/2010/main" val="123574531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Main series expected (left) and observed (right) results</a:t>
            </a:r>
          </a:p>
          <a:p>
            <a:endParaRPr lang="en-GB" dirty="0"/>
          </a:p>
          <a:p>
            <a:r>
              <a:rPr lang="en-GB" b="1" dirty="0" err="1"/>
              <a:t>pKAN</a:t>
            </a:r>
            <a:r>
              <a:rPr lang="en-GB" b="1" dirty="0"/>
              <a:t>-R- </a:t>
            </a:r>
            <a:r>
              <a:rPr lang="en-GB" b="0" dirty="0"/>
              <a:t>: restriction digest control. Expected size </a:t>
            </a:r>
            <a:r>
              <a:rPr lang="en-GB" b="0" u="sng" dirty="0"/>
              <a:t>5512 </a:t>
            </a:r>
            <a:r>
              <a:rPr lang="en-GB" b="0" u="sng" dirty="0" err="1"/>
              <a:t>bp</a:t>
            </a:r>
            <a:r>
              <a:rPr lang="en-GB" b="0" dirty="0" err="1"/>
              <a:t>.</a:t>
            </a:r>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err="1"/>
              <a:t>pKAN</a:t>
            </a:r>
            <a:r>
              <a:rPr lang="en-GB" b="1" dirty="0"/>
              <a:t>-R+ </a:t>
            </a:r>
            <a:r>
              <a:rPr lang="en-GB" b="0" dirty="0"/>
              <a:t>: </a:t>
            </a:r>
            <a:r>
              <a:rPr lang="en-GB" baseline="0" dirty="0"/>
              <a:t>restriction digest with </a:t>
            </a:r>
            <a:r>
              <a:rPr lang="en-GB" baseline="0" dirty="0" err="1"/>
              <a:t>BamHI</a:t>
            </a:r>
            <a:r>
              <a:rPr lang="en-GB" baseline="0" dirty="0"/>
              <a:t> and </a:t>
            </a:r>
            <a:r>
              <a:rPr lang="en-GB" baseline="0" dirty="0" err="1"/>
              <a:t>HindIII</a:t>
            </a:r>
            <a:r>
              <a:rPr lang="en-GB" baseline="0" dirty="0"/>
              <a:t>. Expected size </a:t>
            </a:r>
            <a:r>
              <a:rPr lang="en-GB" u="sng" baseline="0" dirty="0"/>
              <a:t>4705 </a:t>
            </a:r>
            <a:r>
              <a:rPr lang="en-GB" u="sng" baseline="0" dirty="0" err="1"/>
              <a:t>bp</a:t>
            </a:r>
            <a:r>
              <a:rPr lang="en-GB" u="sng" baseline="0" dirty="0"/>
              <a:t> + 807 </a:t>
            </a:r>
            <a:r>
              <a:rPr lang="en-GB" u="sng" baseline="0" dirty="0" err="1"/>
              <a:t>bp</a:t>
            </a:r>
            <a:r>
              <a:rPr lang="en-GB" baseline="0" dirty="0" err="1"/>
              <a:t>.</a:t>
            </a:r>
            <a:endParaRPr lang="en-GB" b="1" dirty="0"/>
          </a:p>
          <a:p>
            <a:r>
              <a:rPr lang="en-GB" b="1" dirty="0" err="1"/>
              <a:t>pARA</a:t>
            </a:r>
            <a:r>
              <a:rPr lang="en-GB" b="1" dirty="0"/>
              <a:t>-</a:t>
            </a:r>
            <a:r>
              <a:rPr lang="en-GB" baseline="0" dirty="0"/>
              <a:t> : restriction digest control. Expected size </a:t>
            </a:r>
            <a:r>
              <a:rPr lang="en-GB" u="sng" baseline="0" dirty="0"/>
              <a:t>4872 </a:t>
            </a:r>
            <a:r>
              <a:rPr lang="en-GB" u="sng" baseline="0" dirty="0" err="1"/>
              <a:t>bp</a:t>
            </a:r>
            <a:r>
              <a:rPr lang="en-GB" baseline="0" dirty="0" err="1"/>
              <a:t>.</a:t>
            </a:r>
            <a:endParaRPr lang="en-GB" baseline="0" dirty="0"/>
          </a:p>
          <a:p>
            <a:r>
              <a:rPr lang="en-GB" b="1" baseline="0" dirty="0" err="1"/>
              <a:t>pARA</a:t>
            </a:r>
            <a:r>
              <a:rPr lang="en-GB" b="1" baseline="0" dirty="0"/>
              <a:t>+ </a:t>
            </a:r>
            <a:r>
              <a:rPr lang="en-GB" baseline="0" dirty="0"/>
              <a:t>: restriction digest with </a:t>
            </a:r>
            <a:r>
              <a:rPr lang="en-GB" baseline="0" dirty="0" err="1"/>
              <a:t>BamHI</a:t>
            </a:r>
            <a:r>
              <a:rPr lang="en-GB" baseline="0" dirty="0"/>
              <a:t> and </a:t>
            </a:r>
            <a:r>
              <a:rPr lang="en-GB" baseline="0" dirty="0" err="1"/>
              <a:t>HindIII</a:t>
            </a:r>
            <a:r>
              <a:rPr lang="en-GB" baseline="0" dirty="0"/>
              <a:t>. Expected size </a:t>
            </a:r>
            <a:r>
              <a:rPr lang="en-GB" u="sng" baseline="0" dirty="0"/>
              <a:t>4495 </a:t>
            </a:r>
            <a:r>
              <a:rPr lang="en-GB" u="sng" baseline="0" dirty="0" err="1"/>
              <a:t>bp</a:t>
            </a:r>
            <a:r>
              <a:rPr lang="en-GB" u="sng" baseline="0" dirty="0"/>
              <a:t> + 377 </a:t>
            </a:r>
            <a:r>
              <a:rPr lang="en-GB" u="sng" baseline="0" dirty="0" err="1"/>
              <a:t>bp</a:t>
            </a:r>
            <a:r>
              <a:rPr lang="en-GB" baseline="0" dirty="0" err="1"/>
              <a:t>.</a:t>
            </a: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err="1"/>
              <a:t>pARA</a:t>
            </a:r>
            <a:r>
              <a:rPr lang="en-GB" b="1" baseline="0" dirty="0"/>
              <a:t> PCR </a:t>
            </a:r>
            <a:r>
              <a:rPr lang="en-GB" baseline="0" dirty="0"/>
              <a:t>: PCR of plasmid using primers outside </a:t>
            </a:r>
            <a:r>
              <a:rPr lang="en-GB" baseline="0" dirty="0" err="1"/>
              <a:t>BamHI</a:t>
            </a:r>
            <a:r>
              <a:rPr lang="en-GB" baseline="0" dirty="0"/>
              <a:t> and </a:t>
            </a:r>
            <a:r>
              <a:rPr lang="en-GB" baseline="0" dirty="0" err="1"/>
              <a:t>HindIII</a:t>
            </a:r>
            <a:r>
              <a:rPr lang="en-GB" baseline="0" dirty="0"/>
              <a:t> cutting sites. Expected size </a:t>
            </a:r>
            <a:r>
              <a:rPr lang="en-GB" u="sng" baseline="0" dirty="0"/>
              <a:t>662 </a:t>
            </a:r>
            <a:r>
              <a:rPr lang="en-GB" u="sng" baseline="0" dirty="0" err="1"/>
              <a:t>bp</a:t>
            </a:r>
            <a:r>
              <a:rPr lang="en-GB" baseline="0" dirty="0" err="1"/>
              <a:t>.</a:t>
            </a:r>
            <a:r>
              <a:rPr lang="en-GB" baseline="0" dirty="0"/>
              <a:t> (See slide, ‘</a:t>
            </a:r>
            <a:r>
              <a:rPr lang="en-GB" baseline="0" dirty="0" err="1"/>
              <a:t>pARA</a:t>
            </a:r>
            <a:r>
              <a:rPr lang="en-GB" baseline="0" dirty="0"/>
              <a:t> : PCR product’.)</a:t>
            </a:r>
          </a:p>
          <a:p>
            <a:r>
              <a:rPr lang="en-GB" b="1" baseline="0" dirty="0"/>
              <a:t>Ligation </a:t>
            </a:r>
            <a:r>
              <a:rPr lang="en-GB" b="0" baseline="0" dirty="0"/>
              <a:t>: ligation of </a:t>
            </a:r>
            <a:r>
              <a:rPr lang="en-GB" b="0" baseline="0" dirty="0" err="1"/>
              <a:t>pARA</a:t>
            </a:r>
            <a:r>
              <a:rPr lang="en-GB" b="0" baseline="0" dirty="0"/>
              <a:t>+ and </a:t>
            </a:r>
            <a:r>
              <a:rPr lang="en-GB" b="0" baseline="0" dirty="0" err="1"/>
              <a:t>pKAN</a:t>
            </a:r>
            <a:r>
              <a:rPr lang="en-GB" b="0" baseline="0" dirty="0"/>
              <a:t>-R. Expected size – different-sized fragments, will probably show as a </a:t>
            </a:r>
            <a:r>
              <a:rPr lang="en-GB" b="0" u="sng" baseline="0" dirty="0"/>
              <a:t>smear</a:t>
            </a:r>
            <a:r>
              <a:rPr lang="en-GB" b="0" baseline="0" dirty="0"/>
              <a:t>.</a:t>
            </a:r>
          </a:p>
          <a:p>
            <a:r>
              <a:rPr lang="en-GB" b="1" baseline="0" dirty="0"/>
              <a:t>Ligation PCR </a:t>
            </a:r>
            <a:r>
              <a:rPr lang="en-GB" b="0" baseline="0" dirty="0"/>
              <a:t>: PCR of the ligation reaction. Expected size – should be </a:t>
            </a:r>
            <a:r>
              <a:rPr lang="en-GB" b="0" u="sng" baseline="0" dirty="0"/>
              <a:t>662 </a:t>
            </a:r>
            <a:r>
              <a:rPr lang="en-GB" b="0" u="sng" baseline="0" dirty="0" err="1"/>
              <a:t>bp</a:t>
            </a:r>
            <a:r>
              <a:rPr lang="en-GB" b="0" u="sng" baseline="0" dirty="0"/>
              <a:t> </a:t>
            </a:r>
            <a:r>
              <a:rPr lang="en-GB" b="0" baseline="0" dirty="0"/>
              <a:t>(re-ligated </a:t>
            </a:r>
            <a:r>
              <a:rPr lang="en-GB" b="0" baseline="0" dirty="0" err="1"/>
              <a:t>pARA</a:t>
            </a:r>
            <a:r>
              <a:rPr lang="en-GB" b="0" baseline="0" dirty="0"/>
              <a:t>) and </a:t>
            </a:r>
            <a:r>
              <a:rPr lang="en-GB" b="0" u="sng" baseline="0" dirty="0"/>
              <a:t>1092 </a:t>
            </a:r>
            <a:r>
              <a:rPr lang="en-GB" b="0" u="sng" baseline="0" dirty="0" err="1"/>
              <a:t>bp</a:t>
            </a:r>
            <a:r>
              <a:rPr lang="en-GB" b="0" u="sng" baseline="0" dirty="0"/>
              <a:t> </a:t>
            </a:r>
            <a:r>
              <a:rPr lang="en-GB" b="0" baseline="0" dirty="0"/>
              <a:t>(created, desired </a:t>
            </a:r>
            <a:r>
              <a:rPr lang="en-GB" b="0" baseline="0" dirty="0" err="1"/>
              <a:t>pARA</a:t>
            </a:r>
            <a:r>
              <a:rPr lang="en-GB" b="0" baseline="0" dirty="0"/>
              <a:t>-R), likely to be others, but may be too large to amplify by PCR with extension time used (shown as a smear).</a:t>
            </a:r>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err="1"/>
              <a:t>pARA</a:t>
            </a:r>
            <a:r>
              <a:rPr lang="en-GB" b="1" baseline="0" dirty="0"/>
              <a:t>-R PCR </a:t>
            </a:r>
            <a:r>
              <a:rPr lang="en-GB" baseline="0" dirty="0"/>
              <a:t>: PCR of plasmid using primers outside </a:t>
            </a:r>
            <a:r>
              <a:rPr lang="en-GB" baseline="0" dirty="0" err="1"/>
              <a:t>BamHI</a:t>
            </a:r>
            <a:r>
              <a:rPr lang="en-GB" baseline="0" dirty="0"/>
              <a:t> and </a:t>
            </a:r>
            <a:r>
              <a:rPr lang="en-GB" baseline="0" dirty="0" err="1"/>
              <a:t>HindIII</a:t>
            </a:r>
            <a:r>
              <a:rPr lang="en-GB" baseline="0" dirty="0"/>
              <a:t> cutting sites. Expected size </a:t>
            </a:r>
            <a:r>
              <a:rPr lang="en-GB" u="sng" baseline="0" dirty="0"/>
              <a:t>1092 </a:t>
            </a:r>
            <a:r>
              <a:rPr lang="en-GB" u="sng" baseline="0" dirty="0" err="1"/>
              <a:t>bp</a:t>
            </a:r>
            <a:r>
              <a:rPr lang="en-GB" baseline="0" dirty="0" err="1"/>
              <a:t>.</a:t>
            </a:r>
            <a:r>
              <a:rPr lang="en-GB" baseline="0" dirty="0"/>
              <a:t> (See slide, ‘</a:t>
            </a:r>
            <a:r>
              <a:rPr lang="en-GB" baseline="0" dirty="0" err="1"/>
              <a:t>pARA</a:t>
            </a:r>
            <a:r>
              <a:rPr lang="en-GB" baseline="0" dirty="0"/>
              <a:t>-R : PCR product’.)</a:t>
            </a:r>
          </a:p>
          <a:p>
            <a:r>
              <a:rPr lang="en-GB" b="1" baseline="0" dirty="0"/>
              <a:t>Red colony PCR </a:t>
            </a:r>
            <a:r>
              <a:rPr lang="en-GB" baseline="0" dirty="0"/>
              <a:t>: ‘colony pick’ PCR of E. coli LMG194 transformed with ligation reaction, plated on LB/amp/</a:t>
            </a:r>
            <a:r>
              <a:rPr lang="en-GB" baseline="0" dirty="0" err="1"/>
              <a:t>ara</a:t>
            </a:r>
            <a:r>
              <a:rPr lang="en-GB" baseline="0" dirty="0"/>
              <a:t>. Expected size </a:t>
            </a:r>
            <a:r>
              <a:rPr lang="en-GB" u="sng" baseline="0" dirty="0"/>
              <a:t>1092 </a:t>
            </a:r>
            <a:r>
              <a:rPr lang="en-GB" u="sng" baseline="0" dirty="0" err="1"/>
              <a:t>bp</a:t>
            </a:r>
            <a:r>
              <a:rPr lang="en-GB" baseline="0" dirty="0" err="1"/>
              <a:t>.</a:t>
            </a: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White colony PCR 1 </a:t>
            </a:r>
            <a:r>
              <a:rPr lang="en-GB" baseline="0" dirty="0"/>
              <a:t>: ‘colony pick’ PCR of E. coli LMG194 transformed with ligation reaction, plated on LB/amp/</a:t>
            </a:r>
            <a:r>
              <a:rPr lang="en-GB" baseline="0" dirty="0" err="1"/>
              <a:t>ara</a:t>
            </a:r>
            <a:r>
              <a:rPr lang="en-GB" baseline="0" dirty="0"/>
              <a:t>. Expected size </a:t>
            </a:r>
            <a:r>
              <a:rPr lang="en-GB" u="sng" baseline="0" dirty="0"/>
              <a:t>662 </a:t>
            </a:r>
            <a:r>
              <a:rPr lang="en-GB" u="sng" baseline="0" dirty="0" err="1"/>
              <a:t>bp</a:t>
            </a:r>
            <a:r>
              <a:rPr lang="en-GB" baseline="0" dirty="0" err="1"/>
              <a:t>.</a:t>
            </a: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White colony PCR 2 and 3 </a:t>
            </a:r>
            <a:r>
              <a:rPr lang="en-GB" baseline="0" dirty="0"/>
              <a:t>: ‘colony pick’ PCR of E. coli LMG194 transformed with ligation reaction, plated on LB/amp. Expected size </a:t>
            </a:r>
            <a:r>
              <a:rPr lang="en-GB" b="0" u="sng" baseline="0" dirty="0"/>
              <a:t>662 </a:t>
            </a:r>
            <a:r>
              <a:rPr lang="en-GB" b="0" u="sng" baseline="0" dirty="0" err="1"/>
              <a:t>bp</a:t>
            </a:r>
            <a:r>
              <a:rPr lang="en-GB" b="0" u="sng" baseline="0" dirty="0"/>
              <a:t> </a:t>
            </a:r>
            <a:r>
              <a:rPr lang="en-GB" b="0" baseline="0" dirty="0"/>
              <a:t>(re-ligated </a:t>
            </a:r>
            <a:r>
              <a:rPr lang="en-GB" b="0" baseline="0" dirty="0" err="1"/>
              <a:t>pARA</a:t>
            </a:r>
            <a:r>
              <a:rPr lang="en-GB" b="0" baseline="0" dirty="0"/>
              <a:t>) and </a:t>
            </a:r>
            <a:r>
              <a:rPr lang="en-GB" b="0" u="sng" baseline="0" dirty="0"/>
              <a:t>1092 </a:t>
            </a:r>
            <a:r>
              <a:rPr lang="en-GB" b="0" u="sng" baseline="0" dirty="0" err="1"/>
              <a:t>bp</a:t>
            </a:r>
            <a:r>
              <a:rPr lang="en-GB" b="0" u="sng" baseline="0" dirty="0"/>
              <a:t> </a:t>
            </a:r>
            <a:r>
              <a:rPr lang="en-GB" b="0" baseline="0" dirty="0"/>
              <a:t>(created, desired </a:t>
            </a:r>
            <a:r>
              <a:rPr lang="en-GB" b="0" baseline="0" dirty="0" err="1"/>
              <a:t>pARA</a:t>
            </a:r>
            <a:r>
              <a:rPr lang="en-GB" b="0" baseline="0" dirty="0"/>
              <a:t>-R), may be others too</a:t>
            </a:r>
            <a:r>
              <a:rPr lang="en-GB" baseline="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The wells loaded with PCRs corresponding to the different stages on the ‘Using the new PCR’ slide are labelled with the same green numbers used on the ‘Using the new PCR’ slide.</a:t>
            </a:r>
            <a:endParaRPr lang="en-GB" dirty="0"/>
          </a:p>
          <a:p>
            <a:endParaRPr lang="en-GB" dirty="0"/>
          </a:p>
        </p:txBody>
      </p:sp>
      <p:sp>
        <p:nvSpPr>
          <p:cNvPr id="4" name="Slide Number Placeholder 3"/>
          <p:cNvSpPr>
            <a:spLocks noGrp="1"/>
          </p:cNvSpPr>
          <p:nvPr>
            <p:ph type="sldNum" sz="quarter" idx="10"/>
          </p:nvPr>
        </p:nvSpPr>
        <p:spPr/>
        <p:txBody>
          <a:bodyPr/>
          <a:lstStyle/>
          <a:p>
            <a:fld id="{6498E7E1-5266-421D-90BA-E99E4BD1D7B4}" type="slidenum">
              <a:rPr lang="en-GB" smtClean="0"/>
              <a:pPr/>
              <a:t>88</a:t>
            </a:fld>
            <a:endParaRPr lang="en-GB"/>
          </a:p>
        </p:txBody>
      </p:sp>
    </p:spTree>
    <p:extLst>
      <p:ext uri="{BB962C8B-B14F-4D97-AF65-F5344CB8AC3E}">
        <p14:creationId xmlns:p14="http://schemas.microsoft.com/office/powerpoint/2010/main" val="168989772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Main series expected (left) and observed (right) results</a:t>
            </a:r>
          </a:p>
          <a:p>
            <a:endParaRPr lang="en-GB" dirty="0"/>
          </a:p>
          <a:p>
            <a:r>
              <a:rPr lang="en-GB" b="1" dirty="0" err="1"/>
              <a:t>pKAN</a:t>
            </a:r>
            <a:r>
              <a:rPr lang="en-GB" b="1" dirty="0"/>
              <a:t>-R- </a:t>
            </a:r>
            <a:r>
              <a:rPr lang="en-GB" b="0" dirty="0"/>
              <a:t>: restriction digest control. Expected size </a:t>
            </a:r>
            <a:r>
              <a:rPr lang="en-GB" b="0" u="sng" dirty="0"/>
              <a:t>5512 </a:t>
            </a:r>
            <a:r>
              <a:rPr lang="en-GB" b="0" u="sng" dirty="0" err="1"/>
              <a:t>bp</a:t>
            </a:r>
            <a:r>
              <a:rPr lang="en-GB" b="0" dirty="0" err="1"/>
              <a:t>.</a:t>
            </a:r>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err="1"/>
              <a:t>pKAN</a:t>
            </a:r>
            <a:r>
              <a:rPr lang="en-GB" b="1" dirty="0"/>
              <a:t>-R+ </a:t>
            </a:r>
            <a:r>
              <a:rPr lang="en-GB" b="0" dirty="0"/>
              <a:t>: </a:t>
            </a:r>
            <a:r>
              <a:rPr lang="en-GB" baseline="0" dirty="0"/>
              <a:t>restriction digest with </a:t>
            </a:r>
            <a:r>
              <a:rPr lang="en-GB" baseline="0" dirty="0" err="1"/>
              <a:t>BamHI</a:t>
            </a:r>
            <a:r>
              <a:rPr lang="en-GB" baseline="0" dirty="0"/>
              <a:t> and </a:t>
            </a:r>
            <a:r>
              <a:rPr lang="en-GB" baseline="0" dirty="0" err="1"/>
              <a:t>HindIII</a:t>
            </a:r>
            <a:r>
              <a:rPr lang="en-GB" baseline="0" dirty="0"/>
              <a:t>. Expected size </a:t>
            </a:r>
            <a:r>
              <a:rPr lang="en-GB" u="sng" baseline="0" dirty="0"/>
              <a:t>4705 </a:t>
            </a:r>
            <a:r>
              <a:rPr lang="en-GB" u="sng" baseline="0" dirty="0" err="1"/>
              <a:t>bp</a:t>
            </a:r>
            <a:r>
              <a:rPr lang="en-GB" u="sng" baseline="0" dirty="0"/>
              <a:t> + 807 </a:t>
            </a:r>
            <a:r>
              <a:rPr lang="en-GB" u="sng" baseline="0" dirty="0" err="1"/>
              <a:t>bp</a:t>
            </a:r>
            <a:r>
              <a:rPr lang="en-GB" baseline="0" dirty="0" err="1"/>
              <a:t>.</a:t>
            </a:r>
            <a:endParaRPr lang="en-GB" b="1" dirty="0"/>
          </a:p>
          <a:p>
            <a:r>
              <a:rPr lang="en-GB" b="1" dirty="0" err="1"/>
              <a:t>pARA</a:t>
            </a:r>
            <a:r>
              <a:rPr lang="en-GB" b="1" dirty="0"/>
              <a:t>-</a:t>
            </a:r>
            <a:r>
              <a:rPr lang="en-GB" baseline="0" dirty="0"/>
              <a:t> : restriction digest control. Expected size </a:t>
            </a:r>
            <a:r>
              <a:rPr lang="en-GB" u="sng" baseline="0" dirty="0"/>
              <a:t>4872 </a:t>
            </a:r>
            <a:r>
              <a:rPr lang="en-GB" u="sng" baseline="0" dirty="0" err="1"/>
              <a:t>bp</a:t>
            </a:r>
            <a:r>
              <a:rPr lang="en-GB" baseline="0" dirty="0" err="1"/>
              <a:t>.</a:t>
            </a:r>
            <a:endParaRPr lang="en-GB" baseline="0" dirty="0"/>
          </a:p>
          <a:p>
            <a:r>
              <a:rPr lang="en-GB" b="1" baseline="0" dirty="0" err="1"/>
              <a:t>pARA</a:t>
            </a:r>
            <a:r>
              <a:rPr lang="en-GB" b="1" baseline="0" dirty="0"/>
              <a:t>+ </a:t>
            </a:r>
            <a:r>
              <a:rPr lang="en-GB" baseline="0" dirty="0"/>
              <a:t>: restriction digest with </a:t>
            </a:r>
            <a:r>
              <a:rPr lang="en-GB" baseline="0" dirty="0" err="1"/>
              <a:t>BamHI</a:t>
            </a:r>
            <a:r>
              <a:rPr lang="en-GB" baseline="0" dirty="0"/>
              <a:t> and </a:t>
            </a:r>
            <a:r>
              <a:rPr lang="en-GB" baseline="0" dirty="0" err="1"/>
              <a:t>HindIII</a:t>
            </a:r>
            <a:r>
              <a:rPr lang="en-GB" baseline="0" dirty="0"/>
              <a:t>. Expected size </a:t>
            </a:r>
            <a:r>
              <a:rPr lang="en-GB" u="sng" baseline="0" dirty="0"/>
              <a:t>4495 </a:t>
            </a:r>
            <a:r>
              <a:rPr lang="en-GB" u="sng" baseline="0" dirty="0" err="1"/>
              <a:t>bp</a:t>
            </a:r>
            <a:r>
              <a:rPr lang="en-GB" u="sng" baseline="0" dirty="0"/>
              <a:t> + 377 </a:t>
            </a:r>
            <a:r>
              <a:rPr lang="en-GB" u="sng" baseline="0" dirty="0" err="1"/>
              <a:t>bp</a:t>
            </a:r>
            <a:r>
              <a:rPr lang="en-GB" baseline="0" dirty="0" err="1"/>
              <a:t>.</a:t>
            </a: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err="1"/>
              <a:t>pARA</a:t>
            </a:r>
            <a:r>
              <a:rPr lang="en-GB" b="1" baseline="0" dirty="0"/>
              <a:t> PCR </a:t>
            </a:r>
            <a:r>
              <a:rPr lang="en-GB" baseline="0" dirty="0"/>
              <a:t>: PCR of plasmid using primers outside </a:t>
            </a:r>
            <a:r>
              <a:rPr lang="en-GB" baseline="0" dirty="0" err="1"/>
              <a:t>BamHI</a:t>
            </a:r>
            <a:r>
              <a:rPr lang="en-GB" baseline="0" dirty="0"/>
              <a:t> and </a:t>
            </a:r>
            <a:r>
              <a:rPr lang="en-GB" baseline="0" dirty="0" err="1"/>
              <a:t>HindIII</a:t>
            </a:r>
            <a:r>
              <a:rPr lang="en-GB" baseline="0" dirty="0"/>
              <a:t> cutting sites. Expected size </a:t>
            </a:r>
            <a:r>
              <a:rPr lang="en-GB" u="sng" baseline="0" dirty="0"/>
              <a:t>662 </a:t>
            </a:r>
            <a:r>
              <a:rPr lang="en-GB" u="sng" baseline="0" dirty="0" err="1"/>
              <a:t>bp</a:t>
            </a:r>
            <a:r>
              <a:rPr lang="en-GB" baseline="0" dirty="0" err="1"/>
              <a:t>.</a:t>
            </a:r>
            <a:r>
              <a:rPr lang="en-GB" baseline="0" dirty="0"/>
              <a:t> (See slide, ‘</a:t>
            </a:r>
            <a:r>
              <a:rPr lang="en-GB" baseline="0" dirty="0" err="1"/>
              <a:t>pARA</a:t>
            </a:r>
            <a:r>
              <a:rPr lang="en-GB" baseline="0" dirty="0"/>
              <a:t> : PCR product’.)</a:t>
            </a:r>
          </a:p>
          <a:p>
            <a:r>
              <a:rPr lang="en-GB" b="1" baseline="0" dirty="0"/>
              <a:t>Ligation </a:t>
            </a:r>
            <a:r>
              <a:rPr lang="en-GB" b="0" baseline="0" dirty="0"/>
              <a:t>: ligation of </a:t>
            </a:r>
            <a:r>
              <a:rPr lang="en-GB" b="0" baseline="0" dirty="0" err="1"/>
              <a:t>pARA</a:t>
            </a:r>
            <a:r>
              <a:rPr lang="en-GB" b="0" baseline="0" dirty="0"/>
              <a:t>+ and </a:t>
            </a:r>
            <a:r>
              <a:rPr lang="en-GB" b="0" baseline="0" dirty="0" err="1"/>
              <a:t>pKAN</a:t>
            </a:r>
            <a:r>
              <a:rPr lang="en-GB" b="0" baseline="0" dirty="0"/>
              <a:t>-R. Expected size – different-sized fragments, will probably show as a </a:t>
            </a:r>
            <a:r>
              <a:rPr lang="en-GB" b="0" u="sng" baseline="0" dirty="0"/>
              <a:t>smear</a:t>
            </a:r>
            <a:r>
              <a:rPr lang="en-GB" b="0" baseline="0" dirty="0"/>
              <a:t>.</a:t>
            </a:r>
          </a:p>
          <a:p>
            <a:r>
              <a:rPr lang="en-GB" b="1" baseline="0" dirty="0"/>
              <a:t>Ligation PCR </a:t>
            </a:r>
            <a:r>
              <a:rPr lang="en-GB" b="0" baseline="0" dirty="0"/>
              <a:t>: PCR of the ligation reaction. Expected size – should be </a:t>
            </a:r>
            <a:r>
              <a:rPr lang="en-GB" b="0" u="sng" baseline="0" dirty="0"/>
              <a:t>662 </a:t>
            </a:r>
            <a:r>
              <a:rPr lang="en-GB" b="0" u="sng" baseline="0" dirty="0" err="1"/>
              <a:t>bp</a:t>
            </a:r>
            <a:r>
              <a:rPr lang="en-GB" b="0" u="sng" baseline="0" dirty="0"/>
              <a:t> </a:t>
            </a:r>
            <a:r>
              <a:rPr lang="en-GB" b="0" baseline="0" dirty="0"/>
              <a:t>(re-ligated </a:t>
            </a:r>
            <a:r>
              <a:rPr lang="en-GB" b="0" baseline="0" dirty="0" err="1"/>
              <a:t>pARA</a:t>
            </a:r>
            <a:r>
              <a:rPr lang="en-GB" b="0" baseline="0" dirty="0"/>
              <a:t>) and </a:t>
            </a:r>
            <a:r>
              <a:rPr lang="en-GB" b="0" u="sng" baseline="0" dirty="0"/>
              <a:t>1092 </a:t>
            </a:r>
            <a:r>
              <a:rPr lang="en-GB" b="0" u="sng" baseline="0" dirty="0" err="1"/>
              <a:t>bp</a:t>
            </a:r>
            <a:r>
              <a:rPr lang="en-GB" b="0" u="sng" baseline="0" dirty="0"/>
              <a:t> </a:t>
            </a:r>
            <a:r>
              <a:rPr lang="en-GB" b="0" baseline="0" dirty="0"/>
              <a:t>(created, desired </a:t>
            </a:r>
            <a:r>
              <a:rPr lang="en-GB" b="0" baseline="0" dirty="0" err="1"/>
              <a:t>pARA</a:t>
            </a:r>
            <a:r>
              <a:rPr lang="en-GB" b="0" baseline="0" dirty="0"/>
              <a:t>-R), likely to be others, but may be too large to amplify by PCR with extension time used (shown as a smear).</a:t>
            </a:r>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err="1"/>
              <a:t>pARA</a:t>
            </a:r>
            <a:r>
              <a:rPr lang="en-GB" b="1" baseline="0" dirty="0"/>
              <a:t>-R PCR </a:t>
            </a:r>
            <a:r>
              <a:rPr lang="en-GB" baseline="0" dirty="0"/>
              <a:t>: PCR of plasmid using primers outside </a:t>
            </a:r>
            <a:r>
              <a:rPr lang="en-GB" baseline="0" dirty="0" err="1"/>
              <a:t>BamHI</a:t>
            </a:r>
            <a:r>
              <a:rPr lang="en-GB" baseline="0" dirty="0"/>
              <a:t> and </a:t>
            </a:r>
            <a:r>
              <a:rPr lang="en-GB" baseline="0" dirty="0" err="1"/>
              <a:t>HindIII</a:t>
            </a:r>
            <a:r>
              <a:rPr lang="en-GB" baseline="0" dirty="0"/>
              <a:t> cutting sites. Expected size </a:t>
            </a:r>
            <a:r>
              <a:rPr lang="en-GB" u="sng" baseline="0" dirty="0"/>
              <a:t>1092 </a:t>
            </a:r>
            <a:r>
              <a:rPr lang="en-GB" u="sng" baseline="0" dirty="0" err="1"/>
              <a:t>bp</a:t>
            </a:r>
            <a:r>
              <a:rPr lang="en-GB" baseline="0" dirty="0" err="1"/>
              <a:t>.</a:t>
            </a:r>
            <a:r>
              <a:rPr lang="en-GB" baseline="0" dirty="0"/>
              <a:t> (See slide, ‘</a:t>
            </a:r>
            <a:r>
              <a:rPr lang="en-GB" baseline="0" dirty="0" err="1"/>
              <a:t>pARA</a:t>
            </a:r>
            <a:r>
              <a:rPr lang="en-GB" baseline="0"/>
              <a:t>-R : PCR product’.)</a:t>
            </a:r>
            <a:endParaRPr lang="en-GB" baseline="0" dirty="0"/>
          </a:p>
          <a:p>
            <a:r>
              <a:rPr lang="en-GB" b="1" baseline="0" dirty="0"/>
              <a:t>Red colony PCR </a:t>
            </a:r>
            <a:r>
              <a:rPr lang="en-GB" baseline="0" dirty="0"/>
              <a:t>: ‘colony pick’ PCR of E. coli LMG194 transformed with ligation reaction, plated on LB/amp/</a:t>
            </a:r>
            <a:r>
              <a:rPr lang="en-GB" baseline="0" dirty="0" err="1"/>
              <a:t>ara</a:t>
            </a:r>
            <a:r>
              <a:rPr lang="en-GB" baseline="0" dirty="0"/>
              <a:t>. Expected size </a:t>
            </a:r>
            <a:r>
              <a:rPr lang="en-GB" u="sng" baseline="0" dirty="0"/>
              <a:t>1092 </a:t>
            </a:r>
            <a:r>
              <a:rPr lang="en-GB" u="sng" baseline="0" dirty="0" err="1"/>
              <a:t>bp</a:t>
            </a:r>
            <a:r>
              <a:rPr lang="en-GB" baseline="0" dirty="0" err="1"/>
              <a:t>.</a:t>
            </a: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White colony PCR 1 </a:t>
            </a:r>
            <a:r>
              <a:rPr lang="en-GB" baseline="0" dirty="0"/>
              <a:t>: ‘colony pick’ PCR of E. coli LMG194 transformed with ligation reaction, plated on LB/amp/</a:t>
            </a:r>
            <a:r>
              <a:rPr lang="en-GB" baseline="0" dirty="0" err="1"/>
              <a:t>ara</a:t>
            </a:r>
            <a:r>
              <a:rPr lang="en-GB" baseline="0" dirty="0"/>
              <a:t>. Expected size </a:t>
            </a:r>
            <a:r>
              <a:rPr lang="en-GB" u="sng" baseline="0" dirty="0"/>
              <a:t>662 </a:t>
            </a:r>
            <a:r>
              <a:rPr lang="en-GB" u="sng" baseline="0" dirty="0" err="1"/>
              <a:t>bp</a:t>
            </a:r>
            <a:r>
              <a:rPr lang="en-GB" baseline="0" dirty="0" err="1"/>
              <a:t>.</a:t>
            </a: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White colony PCR 2 and 3 </a:t>
            </a:r>
            <a:r>
              <a:rPr lang="en-GB" baseline="0" dirty="0"/>
              <a:t>: ‘colony pick’ PCR of E. coli LMG194 transformed with ligation reaction, plated on LB/amp. Expected size </a:t>
            </a:r>
            <a:r>
              <a:rPr lang="en-GB" b="0" u="sng" baseline="0" dirty="0"/>
              <a:t>662 </a:t>
            </a:r>
            <a:r>
              <a:rPr lang="en-GB" b="0" u="sng" baseline="0" dirty="0" err="1"/>
              <a:t>bp</a:t>
            </a:r>
            <a:r>
              <a:rPr lang="en-GB" b="0" u="sng" baseline="0" dirty="0"/>
              <a:t> </a:t>
            </a:r>
            <a:r>
              <a:rPr lang="en-GB" b="0" baseline="0" dirty="0"/>
              <a:t>(re-ligated </a:t>
            </a:r>
            <a:r>
              <a:rPr lang="en-GB" b="0" baseline="0" dirty="0" err="1"/>
              <a:t>pARA</a:t>
            </a:r>
            <a:r>
              <a:rPr lang="en-GB" b="0" baseline="0" dirty="0"/>
              <a:t>) and </a:t>
            </a:r>
            <a:r>
              <a:rPr lang="en-GB" b="0" u="sng" baseline="0" dirty="0"/>
              <a:t>1092 </a:t>
            </a:r>
            <a:r>
              <a:rPr lang="en-GB" b="0" u="sng" baseline="0" dirty="0" err="1"/>
              <a:t>bp</a:t>
            </a:r>
            <a:r>
              <a:rPr lang="en-GB" b="0" u="sng" baseline="0" dirty="0"/>
              <a:t> </a:t>
            </a:r>
            <a:r>
              <a:rPr lang="en-GB" b="0" baseline="0" dirty="0"/>
              <a:t>(created, desired </a:t>
            </a:r>
            <a:r>
              <a:rPr lang="en-GB" b="0" baseline="0" dirty="0" err="1"/>
              <a:t>pARA</a:t>
            </a:r>
            <a:r>
              <a:rPr lang="en-GB" b="0" baseline="0" dirty="0"/>
              <a:t>-R), may be others too</a:t>
            </a:r>
            <a:r>
              <a:rPr lang="en-GB" baseline="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The wells loaded with PCRs corresponding to the different stages on the ‘Using the new PCR’ slide are labelled with the same green numbers used on the ‘Using the new PCR’ slide.</a:t>
            </a:r>
            <a:endParaRPr lang="en-GB" dirty="0"/>
          </a:p>
          <a:p>
            <a:endParaRPr lang="en-GB" dirty="0"/>
          </a:p>
        </p:txBody>
      </p:sp>
      <p:sp>
        <p:nvSpPr>
          <p:cNvPr id="4" name="Slide Number Placeholder 3"/>
          <p:cNvSpPr>
            <a:spLocks noGrp="1"/>
          </p:cNvSpPr>
          <p:nvPr>
            <p:ph type="sldNum" sz="quarter" idx="10"/>
          </p:nvPr>
        </p:nvSpPr>
        <p:spPr/>
        <p:txBody>
          <a:bodyPr/>
          <a:lstStyle/>
          <a:p>
            <a:fld id="{6498E7E1-5266-421D-90BA-E99E4BD1D7B4}" type="slidenum">
              <a:rPr lang="en-GB" smtClean="0"/>
              <a:pPr/>
              <a:t>89</a:t>
            </a:fld>
            <a:endParaRPr lang="en-GB"/>
          </a:p>
        </p:txBody>
      </p:sp>
    </p:spTree>
    <p:extLst>
      <p:ext uri="{BB962C8B-B14F-4D97-AF65-F5344CB8AC3E}">
        <p14:creationId xmlns:p14="http://schemas.microsoft.com/office/powerpoint/2010/main" val="142740377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Main series expected (left) and observed (right) results</a:t>
            </a:r>
          </a:p>
          <a:p>
            <a:endParaRPr lang="en-GB" dirty="0"/>
          </a:p>
          <a:p>
            <a:r>
              <a:rPr lang="en-GB" b="1" dirty="0" err="1"/>
              <a:t>pKAN</a:t>
            </a:r>
            <a:r>
              <a:rPr lang="en-GB" b="1" dirty="0"/>
              <a:t>-R- </a:t>
            </a:r>
            <a:r>
              <a:rPr lang="en-GB" b="0" dirty="0"/>
              <a:t>: restriction digest control. Expected size </a:t>
            </a:r>
            <a:r>
              <a:rPr lang="en-GB" b="0" u="sng" dirty="0"/>
              <a:t>5512 </a:t>
            </a:r>
            <a:r>
              <a:rPr lang="en-GB" b="0" u="sng" dirty="0" err="1"/>
              <a:t>bp</a:t>
            </a:r>
            <a:r>
              <a:rPr lang="en-GB" b="0" dirty="0" err="1"/>
              <a:t>.</a:t>
            </a:r>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err="1"/>
              <a:t>pKAN</a:t>
            </a:r>
            <a:r>
              <a:rPr lang="en-GB" b="1" dirty="0"/>
              <a:t>-R+ </a:t>
            </a:r>
            <a:r>
              <a:rPr lang="en-GB" b="0" dirty="0"/>
              <a:t>: </a:t>
            </a:r>
            <a:r>
              <a:rPr lang="en-GB" baseline="0" dirty="0"/>
              <a:t>restriction digest with </a:t>
            </a:r>
            <a:r>
              <a:rPr lang="en-GB" baseline="0" dirty="0" err="1"/>
              <a:t>BamHI</a:t>
            </a:r>
            <a:r>
              <a:rPr lang="en-GB" baseline="0" dirty="0"/>
              <a:t> and </a:t>
            </a:r>
            <a:r>
              <a:rPr lang="en-GB" baseline="0" dirty="0" err="1"/>
              <a:t>HindIII</a:t>
            </a:r>
            <a:r>
              <a:rPr lang="en-GB" baseline="0" dirty="0"/>
              <a:t>. Expected size </a:t>
            </a:r>
            <a:r>
              <a:rPr lang="en-GB" u="sng" baseline="0" dirty="0"/>
              <a:t>4705 </a:t>
            </a:r>
            <a:r>
              <a:rPr lang="en-GB" u="sng" baseline="0" dirty="0" err="1"/>
              <a:t>bp</a:t>
            </a:r>
            <a:r>
              <a:rPr lang="en-GB" u="sng" baseline="0" dirty="0"/>
              <a:t> + 807 </a:t>
            </a:r>
            <a:r>
              <a:rPr lang="en-GB" u="sng" baseline="0" dirty="0" err="1"/>
              <a:t>bp</a:t>
            </a:r>
            <a:r>
              <a:rPr lang="en-GB" baseline="0" dirty="0" err="1"/>
              <a:t>.</a:t>
            </a:r>
            <a:endParaRPr lang="en-GB" b="1" dirty="0"/>
          </a:p>
          <a:p>
            <a:r>
              <a:rPr lang="en-GB" b="1" dirty="0" err="1"/>
              <a:t>pARA</a:t>
            </a:r>
            <a:r>
              <a:rPr lang="en-GB" b="1" dirty="0"/>
              <a:t>-</a:t>
            </a:r>
            <a:r>
              <a:rPr lang="en-GB" baseline="0" dirty="0"/>
              <a:t> : restriction digest control. Expected size </a:t>
            </a:r>
            <a:r>
              <a:rPr lang="en-GB" u="sng" baseline="0" dirty="0"/>
              <a:t>4872 </a:t>
            </a:r>
            <a:r>
              <a:rPr lang="en-GB" u="sng" baseline="0" dirty="0" err="1"/>
              <a:t>bp</a:t>
            </a:r>
            <a:r>
              <a:rPr lang="en-GB" baseline="0" dirty="0" err="1"/>
              <a:t>.</a:t>
            </a:r>
            <a:endParaRPr lang="en-GB" baseline="0" dirty="0"/>
          </a:p>
          <a:p>
            <a:r>
              <a:rPr lang="en-GB" b="1" baseline="0" dirty="0" err="1"/>
              <a:t>pARA</a:t>
            </a:r>
            <a:r>
              <a:rPr lang="en-GB" b="1" baseline="0" dirty="0"/>
              <a:t>+ </a:t>
            </a:r>
            <a:r>
              <a:rPr lang="en-GB" baseline="0" dirty="0"/>
              <a:t>: restriction digest with </a:t>
            </a:r>
            <a:r>
              <a:rPr lang="en-GB" baseline="0" dirty="0" err="1"/>
              <a:t>BamHI</a:t>
            </a:r>
            <a:r>
              <a:rPr lang="en-GB" baseline="0" dirty="0"/>
              <a:t> and </a:t>
            </a:r>
            <a:r>
              <a:rPr lang="en-GB" baseline="0" dirty="0" err="1"/>
              <a:t>HindIII</a:t>
            </a:r>
            <a:r>
              <a:rPr lang="en-GB" baseline="0" dirty="0"/>
              <a:t>. Expected size </a:t>
            </a:r>
            <a:r>
              <a:rPr lang="en-GB" u="sng" baseline="0" dirty="0"/>
              <a:t>4495 </a:t>
            </a:r>
            <a:r>
              <a:rPr lang="en-GB" u="sng" baseline="0" dirty="0" err="1"/>
              <a:t>bp</a:t>
            </a:r>
            <a:r>
              <a:rPr lang="en-GB" u="sng" baseline="0" dirty="0"/>
              <a:t> + 377 </a:t>
            </a:r>
            <a:r>
              <a:rPr lang="en-GB" u="sng" baseline="0" dirty="0" err="1"/>
              <a:t>bp</a:t>
            </a:r>
            <a:r>
              <a:rPr lang="en-GB" baseline="0" dirty="0" err="1"/>
              <a:t>.</a:t>
            </a: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err="1"/>
              <a:t>pARA</a:t>
            </a:r>
            <a:r>
              <a:rPr lang="en-GB" b="1" baseline="0" dirty="0"/>
              <a:t> PCR </a:t>
            </a:r>
            <a:r>
              <a:rPr lang="en-GB" baseline="0" dirty="0"/>
              <a:t>: PCR of plasmid using primers outside </a:t>
            </a:r>
            <a:r>
              <a:rPr lang="en-GB" baseline="0" dirty="0" err="1"/>
              <a:t>BamHI</a:t>
            </a:r>
            <a:r>
              <a:rPr lang="en-GB" baseline="0" dirty="0"/>
              <a:t> and </a:t>
            </a:r>
            <a:r>
              <a:rPr lang="en-GB" baseline="0" dirty="0" err="1"/>
              <a:t>HindIII</a:t>
            </a:r>
            <a:r>
              <a:rPr lang="en-GB" baseline="0" dirty="0"/>
              <a:t> cutting sites. Expected size </a:t>
            </a:r>
            <a:r>
              <a:rPr lang="en-GB" u="sng" baseline="0" dirty="0"/>
              <a:t>662 </a:t>
            </a:r>
            <a:r>
              <a:rPr lang="en-GB" u="sng" baseline="0" dirty="0" err="1"/>
              <a:t>bp</a:t>
            </a:r>
            <a:r>
              <a:rPr lang="en-GB" baseline="0" dirty="0" err="1"/>
              <a:t>.</a:t>
            </a:r>
            <a:r>
              <a:rPr lang="en-GB" baseline="0" dirty="0"/>
              <a:t> (See slide, ‘</a:t>
            </a:r>
            <a:r>
              <a:rPr lang="en-GB" baseline="0" dirty="0" err="1"/>
              <a:t>pARA</a:t>
            </a:r>
            <a:r>
              <a:rPr lang="en-GB" baseline="0" dirty="0"/>
              <a:t> : PCR product’.)</a:t>
            </a:r>
          </a:p>
          <a:p>
            <a:r>
              <a:rPr lang="en-GB" b="1" baseline="0" dirty="0"/>
              <a:t>Ligation </a:t>
            </a:r>
            <a:r>
              <a:rPr lang="en-GB" b="0" baseline="0" dirty="0"/>
              <a:t>: ligation of </a:t>
            </a:r>
            <a:r>
              <a:rPr lang="en-GB" b="0" baseline="0" dirty="0" err="1"/>
              <a:t>pARA</a:t>
            </a:r>
            <a:r>
              <a:rPr lang="en-GB" b="0" baseline="0" dirty="0"/>
              <a:t>+ and </a:t>
            </a:r>
            <a:r>
              <a:rPr lang="en-GB" b="0" baseline="0" dirty="0" err="1"/>
              <a:t>pKAN</a:t>
            </a:r>
            <a:r>
              <a:rPr lang="en-GB" b="0" baseline="0" dirty="0"/>
              <a:t>-R. Expected size – different-sized fragments, will probably show as a </a:t>
            </a:r>
            <a:r>
              <a:rPr lang="en-GB" b="0" u="sng" baseline="0" dirty="0"/>
              <a:t>smear</a:t>
            </a:r>
            <a:r>
              <a:rPr lang="en-GB" b="0" baseline="0" dirty="0"/>
              <a:t>.</a:t>
            </a:r>
          </a:p>
          <a:p>
            <a:r>
              <a:rPr lang="en-GB" b="1" baseline="0" dirty="0"/>
              <a:t>Ligation PCR </a:t>
            </a:r>
            <a:r>
              <a:rPr lang="en-GB" b="0" baseline="0" dirty="0"/>
              <a:t>: PCR of the ligation reaction. Expected size – should be </a:t>
            </a:r>
            <a:r>
              <a:rPr lang="en-GB" b="0" u="sng" baseline="0" dirty="0"/>
              <a:t>662 </a:t>
            </a:r>
            <a:r>
              <a:rPr lang="en-GB" b="0" u="sng" baseline="0" dirty="0" err="1"/>
              <a:t>bp</a:t>
            </a:r>
            <a:r>
              <a:rPr lang="en-GB" b="0" u="sng" baseline="0" dirty="0"/>
              <a:t> </a:t>
            </a:r>
            <a:r>
              <a:rPr lang="en-GB" b="0" baseline="0" dirty="0"/>
              <a:t>(re-ligated </a:t>
            </a:r>
            <a:r>
              <a:rPr lang="en-GB" b="0" baseline="0" dirty="0" err="1"/>
              <a:t>pARA</a:t>
            </a:r>
            <a:r>
              <a:rPr lang="en-GB" b="0" baseline="0" dirty="0"/>
              <a:t>) and </a:t>
            </a:r>
            <a:r>
              <a:rPr lang="en-GB" b="0" u="sng" baseline="0" dirty="0"/>
              <a:t>1092 </a:t>
            </a:r>
            <a:r>
              <a:rPr lang="en-GB" b="0" u="sng" baseline="0" dirty="0" err="1"/>
              <a:t>bp</a:t>
            </a:r>
            <a:r>
              <a:rPr lang="en-GB" b="0" u="sng" baseline="0" dirty="0"/>
              <a:t> </a:t>
            </a:r>
            <a:r>
              <a:rPr lang="en-GB" b="0" baseline="0" dirty="0"/>
              <a:t>(created, desired </a:t>
            </a:r>
            <a:r>
              <a:rPr lang="en-GB" b="0" baseline="0" dirty="0" err="1"/>
              <a:t>pARA</a:t>
            </a:r>
            <a:r>
              <a:rPr lang="en-GB" b="0" baseline="0" dirty="0"/>
              <a:t>-R), likely to be others, but may be too large to amplify by PCR with extension time used (shown as a smear).</a:t>
            </a:r>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err="1"/>
              <a:t>pARA</a:t>
            </a:r>
            <a:r>
              <a:rPr lang="en-GB" b="1" baseline="0" dirty="0"/>
              <a:t>-R PCR </a:t>
            </a:r>
            <a:r>
              <a:rPr lang="en-GB" baseline="0" dirty="0"/>
              <a:t>: PCR of plasmid using primers outside </a:t>
            </a:r>
            <a:r>
              <a:rPr lang="en-GB" baseline="0" dirty="0" err="1"/>
              <a:t>BamHI</a:t>
            </a:r>
            <a:r>
              <a:rPr lang="en-GB" baseline="0" dirty="0"/>
              <a:t> and </a:t>
            </a:r>
            <a:r>
              <a:rPr lang="en-GB" baseline="0" dirty="0" err="1"/>
              <a:t>HindIII</a:t>
            </a:r>
            <a:r>
              <a:rPr lang="en-GB" baseline="0" dirty="0"/>
              <a:t> cutting sites. Expected size </a:t>
            </a:r>
            <a:r>
              <a:rPr lang="en-GB" u="sng" baseline="0" dirty="0"/>
              <a:t>1092 </a:t>
            </a:r>
            <a:r>
              <a:rPr lang="en-GB" u="sng" baseline="0" dirty="0" err="1"/>
              <a:t>bp</a:t>
            </a:r>
            <a:r>
              <a:rPr lang="en-GB" baseline="0" dirty="0" err="1"/>
              <a:t>.</a:t>
            </a:r>
            <a:r>
              <a:rPr lang="en-GB" baseline="0" dirty="0"/>
              <a:t> (See slide, ‘</a:t>
            </a:r>
            <a:r>
              <a:rPr lang="en-GB" baseline="0" dirty="0" err="1"/>
              <a:t>pARA</a:t>
            </a:r>
            <a:r>
              <a:rPr lang="en-GB" baseline="0" dirty="0"/>
              <a:t>-R : PCR product’.)</a:t>
            </a:r>
          </a:p>
          <a:p>
            <a:r>
              <a:rPr lang="en-GB" b="1" baseline="0" dirty="0"/>
              <a:t>Red colony PCR </a:t>
            </a:r>
            <a:r>
              <a:rPr lang="en-GB" baseline="0" dirty="0"/>
              <a:t>: ‘colony pick’ PCR of E. coli LMG194 transformed with ligation reaction, plated on LB/amp/</a:t>
            </a:r>
            <a:r>
              <a:rPr lang="en-GB" baseline="0" dirty="0" err="1"/>
              <a:t>ara</a:t>
            </a:r>
            <a:r>
              <a:rPr lang="en-GB" baseline="0" dirty="0"/>
              <a:t>. Expected size </a:t>
            </a:r>
            <a:r>
              <a:rPr lang="en-GB" u="sng" baseline="0" dirty="0"/>
              <a:t>1092 </a:t>
            </a:r>
            <a:r>
              <a:rPr lang="en-GB" u="sng" baseline="0" dirty="0" err="1"/>
              <a:t>bp</a:t>
            </a:r>
            <a:r>
              <a:rPr lang="en-GB" baseline="0" dirty="0" err="1"/>
              <a:t>.</a:t>
            </a: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White colony PCR 1 </a:t>
            </a:r>
            <a:r>
              <a:rPr lang="en-GB" baseline="0" dirty="0"/>
              <a:t>: ‘colony pick’ PCR of E. coli LMG194 transformed with ligation reaction, plated on LB/amp/</a:t>
            </a:r>
            <a:r>
              <a:rPr lang="en-GB" baseline="0" dirty="0" err="1"/>
              <a:t>ara</a:t>
            </a:r>
            <a:r>
              <a:rPr lang="en-GB" baseline="0" dirty="0"/>
              <a:t>. Expected size </a:t>
            </a:r>
            <a:r>
              <a:rPr lang="en-GB" u="sng" baseline="0" dirty="0"/>
              <a:t>662 </a:t>
            </a:r>
            <a:r>
              <a:rPr lang="en-GB" u="sng" baseline="0" dirty="0" err="1"/>
              <a:t>bp</a:t>
            </a:r>
            <a:r>
              <a:rPr lang="en-GB" baseline="0" dirty="0" err="1"/>
              <a:t>.</a:t>
            </a: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White colony PCR 2 and 3 </a:t>
            </a:r>
            <a:r>
              <a:rPr lang="en-GB" baseline="0" dirty="0"/>
              <a:t>: ‘colony pick’ PCR of E. coli LMG194 transformed with ligation reaction, plated on LB/amp. Expected size </a:t>
            </a:r>
            <a:r>
              <a:rPr lang="en-GB" b="0" u="sng" baseline="0" dirty="0"/>
              <a:t>662 </a:t>
            </a:r>
            <a:r>
              <a:rPr lang="en-GB" b="0" u="sng" baseline="0" dirty="0" err="1"/>
              <a:t>bp</a:t>
            </a:r>
            <a:r>
              <a:rPr lang="en-GB" b="0" u="sng" baseline="0" dirty="0"/>
              <a:t> </a:t>
            </a:r>
            <a:r>
              <a:rPr lang="en-GB" b="0" baseline="0" dirty="0"/>
              <a:t>(re-ligated </a:t>
            </a:r>
            <a:r>
              <a:rPr lang="en-GB" b="0" baseline="0" dirty="0" err="1"/>
              <a:t>pARA</a:t>
            </a:r>
            <a:r>
              <a:rPr lang="en-GB" b="0" baseline="0" dirty="0"/>
              <a:t>) and </a:t>
            </a:r>
            <a:r>
              <a:rPr lang="en-GB" b="0" u="sng" baseline="0" dirty="0"/>
              <a:t>1092 </a:t>
            </a:r>
            <a:r>
              <a:rPr lang="en-GB" b="0" u="sng" baseline="0" dirty="0" err="1"/>
              <a:t>bp</a:t>
            </a:r>
            <a:r>
              <a:rPr lang="en-GB" b="0" u="sng" baseline="0" dirty="0"/>
              <a:t> </a:t>
            </a:r>
            <a:r>
              <a:rPr lang="en-GB" b="0" baseline="0" dirty="0"/>
              <a:t>(created, desired </a:t>
            </a:r>
            <a:r>
              <a:rPr lang="en-GB" b="0" baseline="0" dirty="0" err="1"/>
              <a:t>pARA</a:t>
            </a:r>
            <a:r>
              <a:rPr lang="en-GB" b="0" baseline="0" dirty="0"/>
              <a:t>-R), may be others too</a:t>
            </a:r>
            <a:r>
              <a:rPr lang="en-GB" baseline="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The wells loaded with PCRs corresponding to the different stages on the ‘Using the new PCR’ slide are labelled with the same green numbers used on the ‘Using the new PCR’ slide.</a:t>
            </a:r>
            <a:endParaRPr lang="en-GB" dirty="0"/>
          </a:p>
          <a:p>
            <a:endParaRPr lang="en-GB" dirty="0"/>
          </a:p>
        </p:txBody>
      </p:sp>
      <p:sp>
        <p:nvSpPr>
          <p:cNvPr id="4" name="Slide Number Placeholder 3"/>
          <p:cNvSpPr>
            <a:spLocks noGrp="1"/>
          </p:cNvSpPr>
          <p:nvPr>
            <p:ph type="sldNum" sz="quarter" idx="10"/>
          </p:nvPr>
        </p:nvSpPr>
        <p:spPr/>
        <p:txBody>
          <a:bodyPr/>
          <a:lstStyle/>
          <a:p>
            <a:fld id="{6498E7E1-5266-421D-90BA-E99E4BD1D7B4}" type="slidenum">
              <a:rPr lang="en-GB" smtClean="0"/>
              <a:pPr/>
              <a:t>90</a:t>
            </a:fld>
            <a:endParaRPr lang="en-GB"/>
          </a:p>
        </p:txBody>
      </p:sp>
    </p:spTree>
    <p:extLst>
      <p:ext uri="{BB962C8B-B14F-4D97-AF65-F5344CB8AC3E}">
        <p14:creationId xmlns:p14="http://schemas.microsoft.com/office/powerpoint/2010/main" val="36366862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Main series expected (left) and observed (right) results</a:t>
            </a:r>
          </a:p>
          <a:p>
            <a:endParaRPr lang="en-GB" dirty="0"/>
          </a:p>
          <a:p>
            <a:r>
              <a:rPr lang="en-GB" b="1" dirty="0" err="1"/>
              <a:t>pKAN</a:t>
            </a:r>
            <a:r>
              <a:rPr lang="en-GB" b="1" dirty="0"/>
              <a:t>-R- </a:t>
            </a:r>
            <a:r>
              <a:rPr lang="en-GB" b="0" dirty="0"/>
              <a:t>: restriction digest control. Expected size </a:t>
            </a:r>
            <a:r>
              <a:rPr lang="en-GB" b="0" u="sng" dirty="0"/>
              <a:t>5512 </a:t>
            </a:r>
            <a:r>
              <a:rPr lang="en-GB" b="0" u="sng" dirty="0" err="1"/>
              <a:t>bp</a:t>
            </a:r>
            <a:r>
              <a:rPr lang="en-GB" b="0" dirty="0" err="1"/>
              <a:t>.</a:t>
            </a:r>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err="1"/>
              <a:t>pKAN</a:t>
            </a:r>
            <a:r>
              <a:rPr lang="en-GB" b="1" dirty="0"/>
              <a:t>-R+ </a:t>
            </a:r>
            <a:r>
              <a:rPr lang="en-GB" b="0" dirty="0"/>
              <a:t>: </a:t>
            </a:r>
            <a:r>
              <a:rPr lang="en-GB" baseline="0" dirty="0"/>
              <a:t>restriction digest with </a:t>
            </a:r>
            <a:r>
              <a:rPr lang="en-GB" baseline="0" dirty="0" err="1"/>
              <a:t>BamHI</a:t>
            </a:r>
            <a:r>
              <a:rPr lang="en-GB" baseline="0" dirty="0"/>
              <a:t> and </a:t>
            </a:r>
            <a:r>
              <a:rPr lang="en-GB" baseline="0" dirty="0" err="1"/>
              <a:t>HindIII</a:t>
            </a:r>
            <a:r>
              <a:rPr lang="en-GB" baseline="0" dirty="0"/>
              <a:t>. Expected size </a:t>
            </a:r>
            <a:r>
              <a:rPr lang="en-GB" u="sng" baseline="0" dirty="0"/>
              <a:t>4705 </a:t>
            </a:r>
            <a:r>
              <a:rPr lang="en-GB" u="sng" baseline="0" dirty="0" err="1"/>
              <a:t>bp</a:t>
            </a:r>
            <a:r>
              <a:rPr lang="en-GB" u="sng" baseline="0" dirty="0"/>
              <a:t> + 807 </a:t>
            </a:r>
            <a:r>
              <a:rPr lang="en-GB" u="sng" baseline="0" dirty="0" err="1"/>
              <a:t>bp</a:t>
            </a:r>
            <a:r>
              <a:rPr lang="en-GB" baseline="0" dirty="0" err="1"/>
              <a:t>.</a:t>
            </a:r>
            <a:endParaRPr lang="en-GB" b="1" dirty="0"/>
          </a:p>
          <a:p>
            <a:r>
              <a:rPr lang="en-GB" b="1" dirty="0" err="1"/>
              <a:t>pARA</a:t>
            </a:r>
            <a:r>
              <a:rPr lang="en-GB" b="1" dirty="0"/>
              <a:t>-</a:t>
            </a:r>
            <a:r>
              <a:rPr lang="en-GB" baseline="0" dirty="0"/>
              <a:t> : restriction digest control. Expected size </a:t>
            </a:r>
            <a:r>
              <a:rPr lang="en-GB" u="sng" baseline="0" dirty="0"/>
              <a:t>4872 </a:t>
            </a:r>
            <a:r>
              <a:rPr lang="en-GB" u="sng" baseline="0" dirty="0" err="1"/>
              <a:t>bp</a:t>
            </a:r>
            <a:r>
              <a:rPr lang="en-GB" baseline="0" dirty="0" err="1"/>
              <a:t>.</a:t>
            </a:r>
            <a:endParaRPr lang="en-GB" baseline="0" dirty="0"/>
          </a:p>
          <a:p>
            <a:r>
              <a:rPr lang="en-GB" b="1" baseline="0" dirty="0" err="1"/>
              <a:t>pARA</a:t>
            </a:r>
            <a:r>
              <a:rPr lang="en-GB" b="1" baseline="0" dirty="0"/>
              <a:t>+ </a:t>
            </a:r>
            <a:r>
              <a:rPr lang="en-GB" baseline="0" dirty="0"/>
              <a:t>: restriction digest with </a:t>
            </a:r>
            <a:r>
              <a:rPr lang="en-GB" baseline="0" dirty="0" err="1"/>
              <a:t>BamHI</a:t>
            </a:r>
            <a:r>
              <a:rPr lang="en-GB" baseline="0" dirty="0"/>
              <a:t> and </a:t>
            </a:r>
            <a:r>
              <a:rPr lang="en-GB" baseline="0" dirty="0" err="1"/>
              <a:t>HindIII</a:t>
            </a:r>
            <a:r>
              <a:rPr lang="en-GB" baseline="0" dirty="0"/>
              <a:t>. Expected size </a:t>
            </a:r>
            <a:r>
              <a:rPr lang="en-GB" u="sng" baseline="0" dirty="0"/>
              <a:t>4495 </a:t>
            </a:r>
            <a:r>
              <a:rPr lang="en-GB" u="sng" baseline="0" dirty="0" err="1"/>
              <a:t>bp</a:t>
            </a:r>
            <a:r>
              <a:rPr lang="en-GB" u="sng" baseline="0" dirty="0"/>
              <a:t> + 377 </a:t>
            </a:r>
            <a:r>
              <a:rPr lang="en-GB" u="sng" baseline="0" dirty="0" err="1"/>
              <a:t>bp</a:t>
            </a:r>
            <a:r>
              <a:rPr lang="en-GB" baseline="0" dirty="0" err="1"/>
              <a:t>.</a:t>
            </a: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err="1"/>
              <a:t>pARA</a:t>
            </a:r>
            <a:r>
              <a:rPr lang="en-GB" b="1" baseline="0" dirty="0"/>
              <a:t> PCR </a:t>
            </a:r>
            <a:r>
              <a:rPr lang="en-GB" baseline="0" dirty="0"/>
              <a:t>: PCR of plasmid using primers outside </a:t>
            </a:r>
            <a:r>
              <a:rPr lang="en-GB" baseline="0" dirty="0" err="1"/>
              <a:t>BamHI</a:t>
            </a:r>
            <a:r>
              <a:rPr lang="en-GB" baseline="0" dirty="0"/>
              <a:t> and </a:t>
            </a:r>
            <a:r>
              <a:rPr lang="en-GB" baseline="0" dirty="0" err="1"/>
              <a:t>HindIII</a:t>
            </a:r>
            <a:r>
              <a:rPr lang="en-GB" baseline="0" dirty="0"/>
              <a:t> cutting sites. Expected size </a:t>
            </a:r>
            <a:r>
              <a:rPr lang="en-GB" u="sng" baseline="0" dirty="0"/>
              <a:t>662 </a:t>
            </a:r>
            <a:r>
              <a:rPr lang="en-GB" u="sng" baseline="0" dirty="0" err="1"/>
              <a:t>bp</a:t>
            </a:r>
            <a:r>
              <a:rPr lang="en-GB" baseline="0" dirty="0" err="1"/>
              <a:t>.</a:t>
            </a:r>
            <a:r>
              <a:rPr lang="en-GB" baseline="0" dirty="0"/>
              <a:t> (See slide, ‘</a:t>
            </a:r>
            <a:r>
              <a:rPr lang="en-GB" baseline="0" dirty="0" err="1"/>
              <a:t>pARA</a:t>
            </a:r>
            <a:r>
              <a:rPr lang="en-GB" baseline="0" dirty="0"/>
              <a:t> : PCR product’.)</a:t>
            </a:r>
          </a:p>
          <a:p>
            <a:r>
              <a:rPr lang="en-GB" b="1" baseline="0" dirty="0"/>
              <a:t>Ligation </a:t>
            </a:r>
            <a:r>
              <a:rPr lang="en-GB" b="0" baseline="0" dirty="0"/>
              <a:t>: ligation of </a:t>
            </a:r>
            <a:r>
              <a:rPr lang="en-GB" b="0" baseline="0" dirty="0" err="1"/>
              <a:t>pARA</a:t>
            </a:r>
            <a:r>
              <a:rPr lang="en-GB" b="0" baseline="0" dirty="0"/>
              <a:t>+ and </a:t>
            </a:r>
            <a:r>
              <a:rPr lang="en-GB" b="0" baseline="0" dirty="0" err="1"/>
              <a:t>pKAN</a:t>
            </a:r>
            <a:r>
              <a:rPr lang="en-GB" b="0" baseline="0" dirty="0"/>
              <a:t>-R. Expected size – different-sized fragments, will probably show as a </a:t>
            </a:r>
            <a:r>
              <a:rPr lang="en-GB" b="0" u="sng" baseline="0" dirty="0"/>
              <a:t>smear</a:t>
            </a:r>
            <a:r>
              <a:rPr lang="en-GB" b="0" baseline="0" dirty="0"/>
              <a:t>.</a:t>
            </a:r>
          </a:p>
          <a:p>
            <a:r>
              <a:rPr lang="en-GB" b="1" baseline="0" dirty="0"/>
              <a:t>Ligation PCR </a:t>
            </a:r>
            <a:r>
              <a:rPr lang="en-GB" b="0" baseline="0" dirty="0"/>
              <a:t>: PCR of the ligation reaction. Expected size – should be </a:t>
            </a:r>
            <a:r>
              <a:rPr lang="en-GB" b="0" u="sng" baseline="0" dirty="0"/>
              <a:t>662 </a:t>
            </a:r>
            <a:r>
              <a:rPr lang="en-GB" b="0" u="sng" baseline="0" dirty="0" err="1"/>
              <a:t>bp</a:t>
            </a:r>
            <a:r>
              <a:rPr lang="en-GB" b="0" u="sng" baseline="0" dirty="0"/>
              <a:t> </a:t>
            </a:r>
            <a:r>
              <a:rPr lang="en-GB" b="0" baseline="0" dirty="0"/>
              <a:t>(re-ligated </a:t>
            </a:r>
            <a:r>
              <a:rPr lang="en-GB" b="0" baseline="0" dirty="0" err="1"/>
              <a:t>pARA</a:t>
            </a:r>
            <a:r>
              <a:rPr lang="en-GB" b="0" baseline="0" dirty="0"/>
              <a:t>) and </a:t>
            </a:r>
            <a:r>
              <a:rPr lang="en-GB" b="0" u="sng" baseline="0" dirty="0"/>
              <a:t>1092 </a:t>
            </a:r>
            <a:r>
              <a:rPr lang="en-GB" b="0" u="sng" baseline="0" dirty="0" err="1"/>
              <a:t>bp</a:t>
            </a:r>
            <a:r>
              <a:rPr lang="en-GB" b="0" u="sng" baseline="0" dirty="0"/>
              <a:t> </a:t>
            </a:r>
            <a:r>
              <a:rPr lang="en-GB" b="0" baseline="0" dirty="0"/>
              <a:t>(created, desired </a:t>
            </a:r>
            <a:r>
              <a:rPr lang="en-GB" b="0" baseline="0" dirty="0" err="1"/>
              <a:t>pARA</a:t>
            </a:r>
            <a:r>
              <a:rPr lang="en-GB" b="0" baseline="0" dirty="0"/>
              <a:t>-R), likely to be others, but may be too large to amplify by PCR with extension time used (shown as a smear).</a:t>
            </a:r>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err="1"/>
              <a:t>pARA</a:t>
            </a:r>
            <a:r>
              <a:rPr lang="en-GB" b="1" baseline="0" dirty="0"/>
              <a:t>-R PCR </a:t>
            </a:r>
            <a:r>
              <a:rPr lang="en-GB" baseline="0" dirty="0"/>
              <a:t>: PCR of plasmid using primers outside </a:t>
            </a:r>
            <a:r>
              <a:rPr lang="en-GB" baseline="0" dirty="0" err="1"/>
              <a:t>BamHI</a:t>
            </a:r>
            <a:r>
              <a:rPr lang="en-GB" baseline="0" dirty="0"/>
              <a:t> and </a:t>
            </a:r>
            <a:r>
              <a:rPr lang="en-GB" baseline="0" dirty="0" err="1"/>
              <a:t>HindIII</a:t>
            </a:r>
            <a:r>
              <a:rPr lang="en-GB" baseline="0" dirty="0"/>
              <a:t> cutting sites. Expected size </a:t>
            </a:r>
            <a:r>
              <a:rPr lang="en-GB" u="sng" baseline="0" dirty="0"/>
              <a:t>1092 </a:t>
            </a:r>
            <a:r>
              <a:rPr lang="en-GB" u="sng" baseline="0" dirty="0" err="1"/>
              <a:t>bp</a:t>
            </a:r>
            <a:r>
              <a:rPr lang="en-GB" baseline="0" dirty="0" err="1"/>
              <a:t>.</a:t>
            </a:r>
            <a:r>
              <a:rPr lang="en-GB" baseline="0" dirty="0"/>
              <a:t> (See slide, ‘</a:t>
            </a:r>
            <a:r>
              <a:rPr lang="en-GB" baseline="0" dirty="0" err="1"/>
              <a:t>pARA</a:t>
            </a:r>
            <a:r>
              <a:rPr lang="en-GB" baseline="0"/>
              <a:t>-R : PCR product’.)</a:t>
            </a:r>
            <a:endParaRPr lang="en-GB" baseline="0" dirty="0"/>
          </a:p>
          <a:p>
            <a:r>
              <a:rPr lang="en-GB" b="1" baseline="0" dirty="0"/>
              <a:t>Red colony PCR </a:t>
            </a:r>
            <a:r>
              <a:rPr lang="en-GB" baseline="0" dirty="0"/>
              <a:t>: ‘colony pick’ PCR of E. coli LMG194 transformed with ligation reaction, plated on LB/amp/</a:t>
            </a:r>
            <a:r>
              <a:rPr lang="en-GB" baseline="0" dirty="0" err="1"/>
              <a:t>ara</a:t>
            </a:r>
            <a:r>
              <a:rPr lang="en-GB" baseline="0" dirty="0"/>
              <a:t>. Expected size </a:t>
            </a:r>
            <a:r>
              <a:rPr lang="en-GB" u="sng" baseline="0" dirty="0"/>
              <a:t>1092 </a:t>
            </a:r>
            <a:r>
              <a:rPr lang="en-GB" u="sng" baseline="0" dirty="0" err="1"/>
              <a:t>bp</a:t>
            </a:r>
            <a:r>
              <a:rPr lang="en-GB" baseline="0" dirty="0" err="1"/>
              <a:t>.</a:t>
            </a: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White colony PCR 1 </a:t>
            </a:r>
            <a:r>
              <a:rPr lang="en-GB" baseline="0" dirty="0"/>
              <a:t>: ‘colony pick’ PCR of E. coli LMG194 transformed with ligation reaction, plated on LB/amp/</a:t>
            </a:r>
            <a:r>
              <a:rPr lang="en-GB" baseline="0" dirty="0" err="1"/>
              <a:t>ara</a:t>
            </a:r>
            <a:r>
              <a:rPr lang="en-GB" baseline="0" dirty="0"/>
              <a:t>. Expected size </a:t>
            </a:r>
            <a:r>
              <a:rPr lang="en-GB" u="sng" baseline="0" dirty="0"/>
              <a:t>662 </a:t>
            </a:r>
            <a:r>
              <a:rPr lang="en-GB" u="sng" baseline="0" dirty="0" err="1"/>
              <a:t>bp</a:t>
            </a:r>
            <a:r>
              <a:rPr lang="en-GB" baseline="0" dirty="0" err="1"/>
              <a:t>.</a:t>
            </a: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White colony PCR 2 and 3 </a:t>
            </a:r>
            <a:r>
              <a:rPr lang="en-GB" baseline="0" dirty="0"/>
              <a:t>: ‘colony pick’ PCR of E. coli LMG194 transformed with ligation reaction, plated on LB/amp. Expected size </a:t>
            </a:r>
            <a:r>
              <a:rPr lang="en-GB" b="0" u="sng" baseline="0" dirty="0"/>
              <a:t>662 </a:t>
            </a:r>
            <a:r>
              <a:rPr lang="en-GB" b="0" u="sng" baseline="0" dirty="0" err="1"/>
              <a:t>bp</a:t>
            </a:r>
            <a:r>
              <a:rPr lang="en-GB" b="0" u="sng" baseline="0" dirty="0"/>
              <a:t> </a:t>
            </a:r>
            <a:r>
              <a:rPr lang="en-GB" b="0" baseline="0" dirty="0"/>
              <a:t>(re-ligated </a:t>
            </a:r>
            <a:r>
              <a:rPr lang="en-GB" b="0" baseline="0" dirty="0" err="1"/>
              <a:t>pARA</a:t>
            </a:r>
            <a:r>
              <a:rPr lang="en-GB" b="0" baseline="0" dirty="0"/>
              <a:t>) and </a:t>
            </a:r>
            <a:r>
              <a:rPr lang="en-GB" b="0" u="sng" baseline="0" dirty="0"/>
              <a:t>1092 </a:t>
            </a:r>
            <a:r>
              <a:rPr lang="en-GB" b="0" u="sng" baseline="0" dirty="0" err="1"/>
              <a:t>bp</a:t>
            </a:r>
            <a:r>
              <a:rPr lang="en-GB" b="0" u="sng" baseline="0" dirty="0"/>
              <a:t> </a:t>
            </a:r>
            <a:r>
              <a:rPr lang="en-GB" b="0" baseline="0" dirty="0"/>
              <a:t>(created, desired </a:t>
            </a:r>
            <a:r>
              <a:rPr lang="en-GB" b="0" baseline="0" dirty="0" err="1"/>
              <a:t>pARA</a:t>
            </a:r>
            <a:r>
              <a:rPr lang="en-GB" b="0" baseline="0" dirty="0"/>
              <a:t>-R), may be others too</a:t>
            </a:r>
            <a:r>
              <a:rPr lang="en-GB" baseline="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The wells loaded with PCRs corresponding to the different stages on the ‘Using the new PCR’ slide are labelled with the same green numbers used on the ‘Using the new PCR’ slide.</a:t>
            </a:r>
            <a:endParaRPr lang="en-GB" dirty="0"/>
          </a:p>
          <a:p>
            <a:endParaRPr lang="en-GB" dirty="0"/>
          </a:p>
        </p:txBody>
      </p:sp>
      <p:sp>
        <p:nvSpPr>
          <p:cNvPr id="4" name="Slide Number Placeholder 3"/>
          <p:cNvSpPr>
            <a:spLocks noGrp="1"/>
          </p:cNvSpPr>
          <p:nvPr>
            <p:ph type="sldNum" sz="quarter" idx="10"/>
          </p:nvPr>
        </p:nvSpPr>
        <p:spPr/>
        <p:txBody>
          <a:bodyPr/>
          <a:lstStyle/>
          <a:p>
            <a:fld id="{6498E7E1-5266-421D-90BA-E99E4BD1D7B4}" type="slidenum">
              <a:rPr lang="en-GB" smtClean="0"/>
              <a:pPr/>
              <a:t>91</a:t>
            </a:fld>
            <a:endParaRPr lang="en-GB"/>
          </a:p>
        </p:txBody>
      </p:sp>
    </p:spTree>
    <p:extLst>
      <p:ext uri="{BB962C8B-B14F-4D97-AF65-F5344CB8AC3E}">
        <p14:creationId xmlns:p14="http://schemas.microsoft.com/office/powerpoint/2010/main" val="166380747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D96C134-6862-4B7B-88CD-BE2D4CA2766E}" type="slidenum">
              <a:rPr lang="en-GB" altLang="en-US" smtClean="0"/>
              <a:pPr eaLnBrk="1" hangingPunct="1"/>
              <a:t>92</a:t>
            </a:fld>
            <a:endParaRPr lang="en-GB" alt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Ten possible two-fragment plasmids can be made from the four fragments present in the restriction digest.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The possible 10 plasmids appear in figure 3.1 on page 3.4 of the teacher and technician guide</a:t>
            </a:r>
            <a:r>
              <a:rPr lang="en-GB" sz="1200" i="0" kern="1200" dirty="0">
                <a:solidFill>
                  <a:schemeClr val="tx1"/>
                </a:solidFill>
                <a:effectLst/>
                <a:latin typeface="+mn-lt"/>
                <a:ea typeface="+mn-ea"/>
                <a:cs typeface="+mn-cs"/>
              </a:rPr>
              <a:t>.</a:t>
            </a:r>
            <a:endParaRPr lang="en-US" sz="1200" i="1"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95905965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pPr eaLnBrk="1" hangingPunct="1"/>
            <a:r>
              <a:rPr lang="en-GB" altLang="en-US" dirty="0" err="1"/>
              <a:t>pARA</a:t>
            </a:r>
            <a:r>
              <a:rPr lang="en-GB" altLang="en-US" dirty="0"/>
              <a:t> most likely to be encountered</a:t>
            </a:r>
            <a:r>
              <a:rPr lang="en-GB" altLang="en-US" baseline="0" dirty="0"/>
              <a:t> because of size that can be replicated in PCR and because of primers binding to both </a:t>
            </a:r>
            <a:r>
              <a:rPr lang="en-GB" altLang="en-US" baseline="0" dirty="0" err="1"/>
              <a:t>pARA</a:t>
            </a:r>
            <a:r>
              <a:rPr lang="en-GB" altLang="en-US" baseline="0" dirty="0"/>
              <a:t> fragments in 4780 </a:t>
            </a:r>
            <a:r>
              <a:rPr lang="en-GB" altLang="en-US" baseline="0" dirty="0" err="1"/>
              <a:t>bp</a:t>
            </a:r>
            <a:r>
              <a:rPr lang="en-GB" altLang="en-US" baseline="0" dirty="0"/>
              <a:t> plasmid can cause disruption of replication.</a:t>
            </a:r>
            <a:endParaRPr lang="en-GB" altLang="en-US" dirty="0"/>
          </a:p>
        </p:txBody>
      </p:sp>
      <p:sp>
        <p:nvSpPr>
          <p:cNvPr id="22532" name="Slide Number Placeholder 3"/>
          <p:cNvSpPr>
            <a:spLocks noGrp="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AC03E4D-16CE-4585-AF82-9CFE16D14F6B}" type="slidenum">
              <a:rPr lang="en-GB" altLang="en-US" smtClean="0"/>
              <a:pPr eaLnBrk="1" hangingPunct="1"/>
              <a:t>93</a:t>
            </a:fld>
            <a:endParaRPr lang="en-GB" altLang="en-US"/>
          </a:p>
        </p:txBody>
      </p:sp>
    </p:spTree>
    <p:extLst>
      <p:ext uri="{BB962C8B-B14F-4D97-AF65-F5344CB8AC3E}">
        <p14:creationId xmlns:p14="http://schemas.microsoft.com/office/powerpoint/2010/main" val="294286891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9514A-A1A3-2D4A-BF3B-D12A3121CF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9B844C-8296-DFD0-5BCD-34CE629089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48CB4D-4707-2FD3-4771-C142D8E8D45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88B49F2-6E6D-1508-DFE2-9475C06FA332}"/>
              </a:ext>
            </a:extLst>
          </p:cNvPr>
          <p:cNvSpPr>
            <a:spLocks noGrp="1"/>
          </p:cNvSpPr>
          <p:nvPr>
            <p:ph type="sldNum" sz="quarter" idx="5"/>
          </p:nvPr>
        </p:nvSpPr>
        <p:spPr/>
        <p:txBody>
          <a:bodyPr/>
          <a:lstStyle/>
          <a:p>
            <a:fld id="{30370952-48CC-46D7-9FCD-59FAD40CC025}" type="slidenum">
              <a:rPr lang="en-GB" smtClean="0"/>
              <a:pPr/>
              <a:t>94</a:t>
            </a:fld>
            <a:endParaRPr lang="en-GB"/>
          </a:p>
        </p:txBody>
      </p:sp>
    </p:spTree>
    <p:extLst>
      <p:ext uri="{BB962C8B-B14F-4D97-AF65-F5344CB8AC3E}">
        <p14:creationId xmlns:p14="http://schemas.microsoft.com/office/powerpoint/2010/main" val="3196436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i="1" kern="1200" dirty="0">
                <a:solidFill>
                  <a:schemeClr val="tx1"/>
                </a:solidFill>
                <a:effectLst/>
                <a:latin typeface="+mn-lt"/>
                <a:ea typeface="+mn-ea"/>
                <a:cs typeface="+mn-cs"/>
              </a:rPr>
              <a:t>Where does DNA polymerase come from?</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r>
              <a:rPr lang="en-GB" dirty="0"/>
              <a:t>- The </a:t>
            </a:r>
            <a:r>
              <a:rPr lang="en-GB" dirty="0" err="1"/>
              <a:t>thermophilic</a:t>
            </a:r>
            <a:r>
              <a:rPr lang="en-GB" dirty="0"/>
              <a:t> bacteria</a:t>
            </a:r>
            <a:r>
              <a:rPr lang="en-GB" baseline="0" dirty="0"/>
              <a:t> from which DNA polymerase was extracted were found in hot springs, like this one in Yellowstone National Park, USA.</a:t>
            </a:r>
          </a:p>
          <a:p>
            <a:pPr marL="171450" indent="-171450">
              <a:buFontTx/>
              <a:buChar char="-"/>
            </a:pPr>
            <a:r>
              <a:rPr lang="en-GB" baseline="0" dirty="0"/>
              <a:t>Used to living in temperatures of over 100oC these organisms have evolved enzymes with higher optimum temperatures at which they operate. </a:t>
            </a:r>
          </a:p>
          <a:p>
            <a:pPr marL="171450" indent="-171450">
              <a:buFontTx/>
              <a:buChar char="-"/>
            </a:pPr>
            <a:r>
              <a:rPr lang="en-GB" baseline="0" dirty="0"/>
              <a:t>Initially the DNA polymerase enzyme used most commonly in PCR was extracted from a bacteria named </a:t>
            </a:r>
            <a:r>
              <a:rPr lang="en-GB" i="1" baseline="0" dirty="0" err="1"/>
              <a:t>Thermus</a:t>
            </a:r>
            <a:r>
              <a:rPr lang="en-GB" i="1" baseline="0" dirty="0"/>
              <a:t> </a:t>
            </a:r>
            <a:r>
              <a:rPr lang="en-GB" i="1" baseline="0" dirty="0" err="1"/>
              <a:t>aquaticus</a:t>
            </a:r>
            <a:r>
              <a:rPr lang="en-GB" baseline="0" dirty="0"/>
              <a:t>. </a:t>
            </a:r>
          </a:p>
          <a:p>
            <a:pPr marL="171450" indent="-171450">
              <a:buFontTx/>
              <a:buChar char="-"/>
            </a:pPr>
            <a:r>
              <a:rPr lang="en-GB" baseline="0" dirty="0"/>
              <a:t>This enzyme is now manufactured on a large scale for molecular biology applications using recombinant technology. (This means that gene for DNA polymerase from </a:t>
            </a:r>
            <a:r>
              <a:rPr lang="en-GB" i="1" baseline="0" dirty="0" err="1"/>
              <a:t>Thermus</a:t>
            </a:r>
            <a:r>
              <a:rPr lang="en-GB" i="1" baseline="0" dirty="0"/>
              <a:t> </a:t>
            </a:r>
            <a:r>
              <a:rPr lang="en-GB" i="1" baseline="0" dirty="0" err="1"/>
              <a:t>aquaticus</a:t>
            </a:r>
            <a:r>
              <a:rPr lang="en-GB" i="1" baseline="0" dirty="0"/>
              <a:t> </a:t>
            </a:r>
            <a:r>
              <a:rPr lang="en-GB" baseline="0" dirty="0"/>
              <a:t>has been cloned into a plasmid, transformed into a bacteria and millions of bacteria are grown, which manufacture the </a:t>
            </a:r>
            <a:r>
              <a:rPr lang="en-GB" baseline="0" dirty="0" err="1"/>
              <a:t>thermostable</a:t>
            </a:r>
            <a:r>
              <a:rPr lang="en-GB" baseline="0" dirty="0"/>
              <a:t> DNA polymerase.)</a:t>
            </a:r>
          </a:p>
          <a:p>
            <a:pPr marL="171450" indent="-171450">
              <a:buFontTx/>
              <a:buChar char="-"/>
            </a:pPr>
            <a:r>
              <a:rPr lang="en-GB" baseline="0" dirty="0"/>
              <a:t>This diagram shows the 3-D structure of DNA polymerase.</a:t>
            </a:r>
            <a:endParaRPr lang="en-GB" dirty="0"/>
          </a:p>
          <a:p>
            <a:endParaRPr lang="en-GB" sz="1200" kern="1200" dirty="0">
              <a:solidFill>
                <a:schemeClr val="tx1"/>
              </a:solidFill>
              <a:effectLst/>
              <a:latin typeface="+mn-lt"/>
              <a:ea typeface="+mn-ea"/>
              <a:cs typeface="+mn-cs"/>
            </a:endParaRPr>
          </a:p>
        </p:txBody>
      </p:sp>
      <p:sp>
        <p:nvSpPr>
          <p:cNvPr id="22532" name="Slide Number Placeholder 3"/>
          <p:cNvSpPr>
            <a:spLocks noGrp="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AC03E4D-16CE-4585-AF82-9CFE16D14F6B}" type="slidenum">
              <a:rPr lang="en-GB" altLang="en-US" smtClean="0"/>
              <a:pPr eaLnBrk="1" hangingPunct="1"/>
              <a:t>9</a:t>
            </a:fld>
            <a:endParaRPr lang="en-GB" altLang="en-US"/>
          </a:p>
        </p:txBody>
      </p:sp>
    </p:spTree>
    <p:extLst>
      <p:ext uri="{BB962C8B-B14F-4D97-AF65-F5344CB8AC3E}">
        <p14:creationId xmlns:p14="http://schemas.microsoft.com/office/powerpoint/2010/main" val="38214838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745C82-63D0-54F7-5851-8BDBFD65D0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739966" y="878902"/>
            <a:ext cx="4717821" cy="2478437"/>
          </a:xfrm>
          <a:prstGeom prst="rect">
            <a:avLst/>
          </a:prstGeom>
        </p:spPr>
      </p:pic>
      <p:pic>
        <p:nvPicPr>
          <p:cNvPr id="2" name="Picture 1" descr="A black and white sign with white text&#10;&#10;AI-generated content may be incorrect.">
            <a:extLst>
              <a:ext uri="{FF2B5EF4-FFF2-40B4-BE49-F238E27FC236}">
                <a16:creationId xmlns:a16="http://schemas.microsoft.com/office/drawing/2014/main" id="{B70D07B2-B36D-0786-1F2F-856C8AC9D9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74625" y="4166626"/>
            <a:ext cx="4679262" cy="1155778"/>
          </a:xfrm>
          <a:prstGeom prst="rect">
            <a:avLst/>
          </a:prstGeom>
        </p:spPr>
      </p:pic>
    </p:spTree>
    <p:extLst>
      <p:ext uri="{BB962C8B-B14F-4D97-AF65-F5344CB8AC3E}">
        <p14:creationId xmlns:p14="http://schemas.microsoft.com/office/powerpoint/2010/main" val="3685031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ts: 33/33/33">
    <p:spTree>
      <p:nvGrpSpPr>
        <p:cNvPr id="1" name=""/>
        <p:cNvGrpSpPr/>
        <p:nvPr/>
      </p:nvGrpSpPr>
      <p:grpSpPr>
        <a:xfrm>
          <a:off x="0" y="0"/>
          <a:ext cx="0" cy="0"/>
          <a:chOff x="0" y="0"/>
          <a:chExt cx="0" cy="0"/>
        </a:xfrm>
      </p:grpSpPr>
      <p:sp>
        <p:nvSpPr>
          <p:cNvPr id="6" name="Title Placeholder 6">
            <a:extLst>
              <a:ext uri="{FF2B5EF4-FFF2-40B4-BE49-F238E27FC236}">
                <a16:creationId xmlns:a16="http://schemas.microsoft.com/office/drawing/2014/main" id="{D6580911-BFEE-F5A7-0FD5-8F9AF7E1DACD}"/>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
        <p:nvSpPr>
          <p:cNvPr id="16" name="Text Placeholder 14">
            <a:extLst>
              <a:ext uri="{FF2B5EF4-FFF2-40B4-BE49-F238E27FC236}">
                <a16:creationId xmlns:a16="http://schemas.microsoft.com/office/drawing/2014/main" id="{41172836-3009-20E3-DA40-6C3FEACBA65A}"/>
              </a:ext>
            </a:extLst>
          </p:cNvPr>
          <p:cNvSpPr>
            <a:spLocks noGrp="1"/>
          </p:cNvSpPr>
          <p:nvPr>
            <p:ph type="body" sz="quarter" idx="18" hasCustomPrompt="1"/>
          </p:nvPr>
        </p:nvSpPr>
        <p:spPr>
          <a:xfrm>
            <a:off x="731838" y="2312756"/>
            <a:ext cx="3191263" cy="1206053"/>
          </a:xfrm>
        </p:spPr>
        <p:txBody>
          <a:bodyPr>
            <a:noAutofit/>
          </a:bodyPr>
          <a:lstStyle>
            <a:lvl1pPr>
              <a:defRPr sz="7000">
                <a:solidFill>
                  <a:schemeClr val="bg2"/>
                </a:solidFill>
              </a:defRPr>
            </a:lvl1pPr>
          </a:lstStyle>
          <a:p>
            <a:pPr lvl="0"/>
            <a:r>
              <a:rPr lang="en-GB" dirty="0"/>
              <a:t>Stat</a:t>
            </a:r>
          </a:p>
        </p:txBody>
      </p:sp>
      <p:sp>
        <p:nvSpPr>
          <p:cNvPr id="17" name="Text Placeholder 14">
            <a:extLst>
              <a:ext uri="{FF2B5EF4-FFF2-40B4-BE49-F238E27FC236}">
                <a16:creationId xmlns:a16="http://schemas.microsoft.com/office/drawing/2014/main" id="{D9E970A3-9B76-5E43-C3FB-15C7F30F303C}"/>
              </a:ext>
            </a:extLst>
          </p:cNvPr>
          <p:cNvSpPr>
            <a:spLocks noGrp="1"/>
          </p:cNvSpPr>
          <p:nvPr>
            <p:ph type="body" sz="quarter" idx="19" hasCustomPrompt="1"/>
          </p:nvPr>
        </p:nvSpPr>
        <p:spPr>
          <a:xfrm>
            <a:off x="731836" y="3544756"/>
            <a:ext cx="3191263" cy="276999"/>
          </a:xfrm>
        </p:spPr>
        <p:txBody>
          <a:bodyPr>
            <a:noAutofit/>
          </a:bodyPr>
          <a:lstStyle/>
          <a:p>
            <a:pPr lvl="0"/>
            <a:r>
              <a:rPr lang="en-GB"/>
              <a:t>Click to add text</a:t>
            </a:r>
          </a:p>
        </p:txBody>
      </p:sp>
      <p:sp>
        <p:nvSpPr>
          <p:cNvPr id="19" name="Text Placeholder 14">
            <a:extLst>
              <a:ext uri="{FF2B5EF4-FFF2-40B4-BE49-F238E27FC236}">
                <a16:creationId xmlns:a16="http://schemas.microsoft.com/office/drawing/2014/main" id="{CBA2B73B-3CA1-E02B-8954-5F3E2DAE7606}"/>
              </a:ext>
            </a:extLst>
          </p:cNvPr>
          <p:cNvSpPr>
            <a:spLocks noGrp="1"/>
          </p:cNvSpPr>
          <p:nvPr>
            <p:ph type="body" sz="quarter" idx="21" hasCustomPrompt="1"/>
          </p:nvPr>
        </p:nvSpPr>
        <p:spPr>
          <a:xfrm>
            <a:off x="8268980" y="2312756"/>
            <a:ext cx="3191263" cy="1206053"/>
          </a:xfrm>
        </p:spPr>
        <p:txBody>
          <a:bodyPr>
            <a:noAutofit/>
          </a:bodyPr>
          <a:lstStyle>
            <a:lvl1pPr>
              <a:defRPr sz="7000">
                <a:solidFill>
                  <a:schemeClr val="bg2"/>
                </a:solidFill>
              </a:defRPr>
            </a:lvl1pPr>
          </a:lstStyle>
          <a:p>
            <a:pPr lvl="0"/>
            <a:r>
              <a:rPr lang="en-GB" dirty="0"/>
              <a:t>Stat</a:t>
            </a:r>
          </a:p>
        </p:txBody>
      </p:sp>
      <p:sp>
        <p:nvSpPr>
          <p:cNvPr id="20" name="Text Placeholder 14">
            <a:extLst>
              <a:ext uri="{FF2B5EF4-FFF2-40B4-BE49-F238E27FC236}">
                <a16:creationId xmlns:a16="http://schemas.microsoft.com/office/drawing/2014/main" id="{05D9D388-4998-48CC-8CFC-BA6D173FC209}"/>
              </a:ext>
            </a:extLst>
          </p:cNvPr>
          <p:cNvSpPr>
            <a:spLocks noGrp="1"/>
          </p:cNvSpPr>
          <p:nvPr>
            <p:ph type="body" sz="quarter" idx="22" hasCustomPrompt="1"/>
          </p:nvPr>
        </p:nvSpPr>
        <p:spPr>
          <a:xfrm>
            <a:off x="8268978" y="3544756"/>
            <a:ext cx="3191263" cy="276999"/>
          </a:xfrm>
        </p:spPr>
        <p:txBody>
          <a:bodyPr>
            <a:noAutofit/>
          </a:bodyPr>
          <a:lstStyle/>
          <a:p>
            <a:pPr lvl="0"/>
            <a:r>
              <a:rPr lang="en-GB"/>
              <a:t>Click to add text</a:t>
            </a:r>
          </a:p>
        </p:txBody>
      </p:sp>
      <p:sp>
        <p:nvSpPr>
          <p:cNvPr id="22" name="Text Placeholder 14">
            <a:extLst>
              <a:ext uri="{FF2B5EF4-FFF2-40B4-BE49-F238E27FC236}">
                <a16:creationId xmlns:a16="http://schemas.microsoft.com/office/drawing/2014/main" id="{04DF6A99-482C-45EE-B2CD-3DDD0FFB050A}"/>
              </a:ext>
            </a:extLst>
          </p:cNvPr>
          <p:cNvSpPr>
            <a:spLocks noGrp="1"/>
          </p:cNvSpPr>
          <p:nvPr>
            <p:ph type="body" sz="quarter" idx="24" hasCustomPrompt="1"/>
          </p:nvPr>
        </p:nvSpPr>
        <p:spPr>
          <a:xfrm>
            <a:off x="4500407" y="2312756"/>
            <a:ext cx="3191263" cy="1206053"/>
          </a:xfrm>
        </p:spPr>
        <p:txBody>
          <a:bodyPr>
            <a:noAutofit/>
          </a:bodyPr>
          <a:lstStyle>
            <a:lvl1pPr>
              <a:defRPr sz="7000">
                <a:solidFill>
                  <a:schemeClr val="bg2"/>
                </a:solidFill>
              </a:defRPr>
            </a:lvl1pPr>
          </a:lstStyle>
          <a:p>
            <a:pPr lvl="0"/>
            <a:r>
              <a:rPr lang="en-GB" dirty="0"/>
              <a:t>Stat</a:t>
            </a:r>
          </a:p>
        </p:txBody>
      </p:sp>
      <p:sp>
        <p:nvSpPr>
          <p:cNvPr id="23" name="Text Placeholder 14">
            <a:extLst>
              <a:ext uri="{FF2B5EF4-FFF2-40B4-BE49-F238E27FC236}">
                <a16:creationId xmlns:a16="http://schemas.microsoft.com/office/drawing/2014/main" id="{14C427C6-BE1B-D559-21C0-1BC0404C747D}"/>
              </a:ext>
            </a:extLst>
          </p:cNvPr>
          <p:cNvSpPr>
            <a:spLocks noGrp="1"/>
          </p:cNvSpPr>
          <p:nvPr>
            <p:ph type="body" sz="quarter" idx="25" hasCustomPrompt="1"/>
          </p:nvPr>
        </p:nvSpPr>
        <p:spPr>
          <a:xfrm>
            <a:off x="4500405" y="3544756"/>
            <a:ext cx="3191263" cy="276999"/>
          </a:xfrm>
        </p:spPr>
        <p:txBody>
          <a:bodyPr>
            <a:noAutofit/>
          </a:bodyPr>
          <a:lstStyle/>
          <a:p>
            <a:pPr lvl="0"/>
            <a:r>
              <a:rPr lang="en-GB"/>
              <a:t>Click to add text</a:t>
            </a:r>
          </a:p>
        </p:txBody>
      </p:sp>
    </p:spTree>
    <p:extLst>
      <p:ext uri="{BB962C8B-B14F-4D97-AF65-F5344CB8AC3E}">
        <p14:creationId xmlns:p14="http://schemas.microsoft.com/office/powerpoint/2010/main" val="3667444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ts: 3x2">
    <p:spTree>
      <p:nvGrpSpPr>
        <p:cNvPr id="1" name=""/>
        <p:cNvGrpSpPr/>
        <p:nvPr/>
      </p:nvGrpSpPr>
      <p:grpSpPr>
        <a:xfrm>
          <a:off x="0" y="0"/>
          <a:ext cx="0" cy="0"/>
          <a:chOff x="0" y="0"/>
          <a:chExt cx="0" cy="0"/>
        </a:xfrm>
      </p:grpSpPr>
      <p:sp>
        <p:nvSpPr>
          <p:cNvPr id="6" name="Title Placeholder 6">
            <a:extLst>
              <a:ext uri="{FF2B5EF4-FFF2-40B4-BE49-F238E27FC236}">
                <a16:creationId xmlns:a16="http://schemas.microsoft.com/office/drawing/2014/main" id="{D6580911-BFEE-F5A7-0FD5-8F9AF7E1DACD}"/>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
        <p:nvSpPr>
          <p:cNvPr id="16" name="Text Placeholder 14">
            <a:extLst>
              <a:ext uri="{FF2B5EF4-FFF2-40B4-BE49-F238E27FC236}">
                <a16:creationId xmlns:a16="http://schemas.microsoft.com/office/drawing/2014/main" id="{41172836-3009-20E3-DA40-6C3FEACBA65A}"/>
              </a:ext>
            </a:extLst>
          </p:cNvPr>
          <p:cNvSpPr>
            <a:spLocks noGrp="1"/>
          </p:cNvSpPr>
          <p:nvPr>
            <p:ph type="body" sz="quarter" idx="18" hasCustomPrompt="1"/>
          </p:nvPr>
        </p:nvSpPr>
        <p:spPr>
          <a:xfrm>
            <a:off x="731838" y="1750782"/>
            <a:ext cx="3191263" cy="887644"/>
          </a:xfrm>
        </p:spPr>
        <p:txBody>
          <a:bodyPr>
            <a:noAutofit/>
          </a:bodyPr>
          <a:lstStyle>
            <a:lvl1pPr>
              <a:defRPr sz="6000">
                <a:solidFill>
                  <a:schemeClr val="bg2"/>
                </a:solidFill>
              </a:defRPr>
            </a:lvl1pPr>
          </a:lstStyle>
          <a:p>
            <a:pPr lvl="0"/>
            <a:r>
              <a:rPr lang="en-GB" dirty="0"/>
              <a:t>Stat</a:t>
            </a:r>
          </a:p>
        </p:txBody>
      </p:sp>
      <p:sp>
        <p:nvSpPr>
          <p:cNvPr id="17" name="Text Placeholder 14">
            <a:extLst>
              <a:ext uri="{FF2B5EF4-FFF2-40B4-BE49-F238E27FC236}">
                <a16:creationId xmlns:a16="http://schemas.microsoft.com/office/drawing/2014/main" id="{D9E970A3-9B76-5E43-C3FB-15C7F30F303C}"/>
              </a:ext>
            </a:extLst>
          </p:cNvPr>
          <p:cNvSpPr>
            <a:spLocks noGrp="1"/>
          </p:cNvSpPr>
          <p:nvPr>
            <p:ph type="body" sz="quarter" idx="19" hasCustomPrompt="1"/>
          </p:nvPr>
        </p:nvSpPr>
        <p:spPr>
          <a:xfrm>
            <a:off x="731836" y="2648118"/>
            <a:ext cx="3191263" cy="1065344"/>
          </a:xfrm>
        </p:spPr>
        <p:txBody>
          <a:bodyPr>
            <a:noAutofit/>
          </a:bodyPr>
          <a:lstStyle>
            <a:lvl1pPr>
              <a:defRPr sz="1600"/>
            </a:lvl1pPr>
          </a:lstStyle>
          <a:p>
            <a:pPr lvl="0"/>
            <a:r>
              <a:rPr lang="en-GB"/>
              <a:t>Click to add text</a:t>
            </a:r>
          </a:p>
        </p:txBody>
      </p:sp>
      <p:sp>
        <p:nvSpPr>
          <p:cNvPr id="19" name="Text Placeholder 14">
            <a:extLst>
              <a:ext uri="{FF2B5EF4-FFF2-40B4-BE49-F238E27FC236}">
                <a16:creationId xmlns:a16="http://schemas.microsoft.com/office/drawing/2014/main" id="{CBA2B73B-3CA1-E02B-8954-5F3E2DAE7606}"/>
              </a:ext>
            </a:extLst>
          </p:cNvPr>
          <p:cNvSpPr>
            <a:spLocks noGrp="1"/>
          </p:cNvSpPr>
          <p:nvPr>
            <p:ph type="body" sz="quarter" idx="21" hasCustomPrompt="1"/>
          </p:nvPr>
        </p:nvSpPr>
        <p:spPr>
          <a:xfrm>
            <a:off x="8268980" y="1750782"/>
            <a:ext cx="3191263" cy="887644"/>
          </a:xfrm>
        </p:spPr>
        <p:txBody>
          <a:bodyPr>
            <a:noAutofit/>
          </a:bodyPr>
          <a:lstStyle>
            <a:lvl1pPr>
              <a:defRPr sz="6000">
                <a:solidFill>
                  <a:schemeClr val="bg2"/>
                </a:solidFill>
              </a:defRPr>
            </a:lvl1pPr>
          </a:lstStyle>
          <a:p>
            <a:pPr lvl="0"/>
            <a:r>
              <a:rPr lang="en-GB" dirty="0"/>
              <a:t>Stat</a:t>
            </a:r>
          </a:p>
        </p:txBody>
      </p:sp>
      <p:sp>
        <p:nvSpPr>
          <p:cNvPr id="20" name="Text Placeholder 14">
            <a:extLst>
              <a:ext uri="{FF2B5EF4-FFF2-40B4-BE49-F238E27FC236}">
                <a16:creationId xmlns:a16="http://schemas.microsoft.com/office/drawing/2014/main" id="{05D9D388-4998-48CC-8CFC-BA6D173FC209}"/>
              </a:ext>
            </a:extLst>
          </p:cNvPr>
          <p:cNvSpPr>
            <a:spLocks noGrp="1"/>
          </p:cNvSpPr>
          <p:nvPr>
            <p:ph type="body" sz="quarter" idx="22" hasCustomPrompt="1"/>
          </p:nvPr>
        </p:nvSpPr>
        <p:spPr>
          <a:xfrm>
            <a:off x="8268978" y="2648118"/>
            <a:ext cx="3191263" cy="1065344"/>
          </a:xfrm>
        </p:spPr>
        <p:txBody>
          <a:bodyPr>
            <a:noAutofit/>
          </a:bodyPr>
          <a:lstStyle>
            <a:lvl1pPr>
              <a:defRPr sz="1600"/>
            </a:lvl1pPr>
          </a:lstStyle>
          <a:p>
            <a:pPr lvl="0"/>
            <a:r>
              <a:rPr lang="en-GB"/>
              <a:t>Click to add text</a:t>
            </a:r>
          </a:p>
        </p:txBody>
      </p:sp>
      <p:sp>
        <p:nvSpPr>
          <p:cNvPr id="22" name="Text Placeholder 14">
            <a:extLst>
              <a:ext uri="{FF2B5EF4-FFF2-40B4-BE49-F238E27FC236}">
                <a16:creationId xmlns:a16="http://schemas.microsoft.com/office/drawing/2014/main" id="{04DF6A99-482C-45EE-B2CD-3DDD0FFB050A}"/>
              </a:ext>
            </a:extLst>
          </p:cNvPr>
          <p:cNvSpPr>
            <a:spLocks noGrp="1"/>
          </p:cNvSpPr>
          <p:nvPr>
            <p:ph type="body" sz="quarter" idx="24" hasCustomPrompt="1"/>
          </p:nvPr>
        </p:nvSpPr>
        <p:spPr>
          <a:xfrm>
            <a:off x="4500407" y="1750782"/>
            <a:ext cx="3191263" cy="887644"/>
          </a:xfrm>
        </p:spPr>
        <p:txBody>
          <a:bodyPr>
            <a:noAutofit/>
          </a:bodyPr>
          <a:lstStyle>
            <a:lvl1pPr>
              <a:defRPr sz="6000">
                <a:solidFill>
                  <a:schemeClr val="bg2"/>
                </a:solidFill>
              </a:defRPr>
            </a:lvl1pPr>
          </a:lstStyle>
          <a:p>
            <a:pPr lvl="0"/>
            <a:r>
              <a:rPr lang="en-GB" dirty="0"/>
              <a:t>Stat</a:t>
            </a:r>
          </a:p>
        </p:txBody>
      </p:sp>
      <p:sp>
        <p:nvSpPr>
          <p:cNvPr id="23" name="Text Placeholder 14">
            <a:extLst>
              <a:ext uri="{FF2B5EF4-FFF2-40B4-BE49-F238E27FC236}">
                <a16:creationId xmlns:a16="http://schemas.microsoft.com/office/drawing/2014/main" id="{14C427C6-BE1B-D559-21C0-1BC0404C747D}"/>
              </a:ext>
            </a:extLst>
          </p:cNvPr>
          <p:cNvSpPr>
            <a:spLocks noGrp="1"/>
          </p:cNvSpPr>
          <p:nvPr>
            <p:ph type="body" sz="quarter" idx="25" hasCustomPrompt="1"/>
          </p:nvPr>
        </p:nvSpPr>
        <p:spPr>
          <a:xfrm>
            <a:off x="4500405" y="2648118"/>
            <a:ext cx="3191263" cy="1065344"/>
          </a:xfrm>
        </p:spPr>
        <p:txBody>
          <a:bodyPr>
            <a:noAutofit/>
          </a:bodyPr>
          <a:lstStyle>
            <a:lvl1pPr>
              <a:defRPr sz="1600"/>
            </a:lvl1pPr>
          </a:lstStyle>
          <a:p>
            <a:pPr lvl="0"/>
            <a:r>
              <a:rPr lang="en-GB"/>
              <a:t>Click to add text</a:t>
            </a:r>
          </a:p>
        </p:txBody>
      </p:sp>
      <p:sp>
        <p:nvSpPr>
          <p:cNvPr id="4" name="Text Placeholder 14">
            <a:extLst>
              <a:ext uri="{FF2B5EF4-FFF2-40B4-BE49-F238E27FC236}">
                <a16:creationId xmlns:a16="http://schemas.microsoft.com/office/drawing/2014/main" id="{9D71305A-9B66-093C-F802-B24414502F60}"/>
              </a:ext>
            </a:extLst>
          </p:cNvPr>
          <p:cNvSpPr>
            <a:spLocks noGrp="1"/>
          </p:cNvSpPr>
          <p:nvPr>
            <p:ph type="body" sz="quarter" idx="26" hasCustomPrompt="1"/>
          </p:nvPr>
        </p:nvSpPr>
        <p:spPr>
          <a:xfrm>
            <a:off x="731838" y="3932007"/>
            <a:ext cx="3191263" cy="887644"/>
          </a:xfrm>
        </p:spPr>
        <p:txBody>
          <a:bodyPr>
            <a:noAutofit/>
          </a:bodyPr>
          <a:lstStyle>
            <a:lvl1pPr>
              <a:defRPr sz="6000">
                <a:solidFill>
                  <a:schemeClr val="bg2"/>
                </a:solidFill>
              </a:defRPr>
            </a:lvl1pPr>
          </a:lstStyle>
          <a:p>
            <a:pPr lvl="0"/>
            <a:r>
              <a:rPr lang="en-GB" dirty="0"/>
              <a:t>Stat</a:t>
            </a:r>
          </a:p>
        </p:txBody>
      </p:sp>
      <p:sp>
        <p:nvSpPr>
          <p:cNvPr id="5" name="Text Placeholder 14">
            <a:extLst>
              <a:ext uri="{FF2B5EF4-FFF2-40B4-BE49-F238E27FC236}">
                <a16:creationId xmlns:a16="http://schemas.microsoft.com/office/drawing/2014/main" id="{E544FC8E-08AA-0AD4-3FEB-D294C24B8B1B}"/>
              </a:ext>
            </a:extLst>
          </p:cNvPr>
          <p:cNvSpPr>
            <a:spLocks noGrp="1"/>
          </p:cNvSpPr>
          <p:nvPr>
            <p:ph type="body" sz="quarter" idx="27" hasCustomPrompt="1"/>
          </p:nvPr>
        </p:nvSpPr>
        <p:spPr>
          <a:xfrm>
            <a:off x="731836" y="4829343"/>
            <a:ext cx="3191263" cy="1065344"/>
          </a:xfrm>
        </p:spPr>
        <p:txBody>
          <a:bodyPr>
            <a:noAutofit/>
          </a:bodyPr>
          <a:lstStyle>
            <a:lvl1pPr>
              <a:defRPr sz="1600"/>
            </a:lvl1pPr>
          </a:lstStyle>
          <a:p>
            <a:pPr lvl="0"/>
            <a:r>
              <a:rPr lang="en-GB"/>
              <a:t>Click to add text</a:t>
            </a:r>
          </a:p>
        </p:txBody>
      </p:sp>
      <p:sp>
        <p:nvSpPr>
          <p:cNvPr id="7" name="Text Placeholder 14">
            <a:extLst>
              <a:ext uri="{FF2B5EF4-FFF2-40B4-BE49-F238E27FC236}">
                <a16:creationId xmlns:a16="http://schemas.microsoft.com/office/drawing/2014/main" id="{C2D4EA0C-83BA-9CA9-A370-6444BBCD79AE}"/>
              </a:ext>
            </a:extLst>
          </p:cNvPr>
          <p:cNvSpPr>
            <a:spLocks noGrp="1"/>
          </p:cNvSpPr>
          <p:nvPr>
            <p:ph type="body" sz="quarter" idx="28" hasCustomPrompt="1"/>
          </p:nvPr>
        </p:nvSpPr>
        <p:spPr>
          <a:xfrm>
            <a:off x="8268980" y="3932007"/>
            <a:ext cx="3191263" cy="887644"/>
          </a:xfrm>
        </p:spPr>
        <p:txBody>
          <a:bodyPr>
            <a:noAutofit/>
          </a:bodyPr>
          <a:lstStyle>
            <a:lvl1pPr>
              <a:defRPr sz="6000">
                <a:solidFill>
                  <a:schemeClr val="bg2"/>
                </a:solidFill>
              </a:defRPr>
            </a:lvl1pPr>
          </a:lstStyle>
          <a:p>
            <a:pPr lvl="0"/>
            <a:r>
              <a:rPr lang="en-GB" dirty="0"/>
              <a:t>Stat</a:t>
            </a:r>
          </a:p>
        </p:txBody>
      </p:sp>
      <p:sp>
        <p:nvSpPr>
          <p:cNvPr id="8" name="Text Placeholder 14">
            <a:extLst>
              <a:ext uri="{FF2B5EF4-FFF2-40B4-BE49-F238E27FC236}">
                <a16:creationId xmlns:a16="http://schemas.microsoft.com/office/drawing/2014/main" id="{E32B1713-896B-FE0F-A499-6265F6BF475D}"/>
              </a:ext>
            </a:extLst>
          </p:cNvPr>
          <p:cNvSpPr>
            <a:spLocks noGrp="1"/>
          </p:cNvSpPr>
          <p:nvPr>
            <p:ph type="body" sz="quarter" idx="29" hasCustomPrompt="1"/>
          </p:nvPr>
        </p:nvSpPr>
        <p:spPr>
          <a:xfrm>
            <a:off x="8268978" y="4829343"/>
            <a:ext cx="3191263" cy="1065344"/>
          </a:xfrm>
        </p:spPr>
        <p:txBody>
          <a:bodyPr>
            <a:noAutofit/>
          </a:bodyPr>
          <a:lstStyle>
            <a:lvl1pPr>
              <a:defRPr sz="1600"/>
            </a:lvl1pPr>
          </a:lstStyle>
          <a:p>
            <a:pPr lvl="0"/>
            <a:r>
              <a:rPr lang="en-GB"/>
              <a:t>Click to add text</a:t>
            </a:r>
          </a:p>
        </p:txBody>
      </p:sp>
      <p:sp>
        <p:nvSpPr>
          <p:cNvPr id="9" name="Text Placeholder 14">
            <a:extLst>
              <a:ext uri="{FF2B5EF4-FFF2-40B4-BE49-F238E27FC236}">
                <a16:creationId xmlns:a16="http://schemas.microsoft.com/office/drawing/2014/main" id="{5F1A546A-EE1B-66B3-31E0-1CC9C890D605}"/>
              </a:ext>
            </a:extLst>
          </p:cNvPr>
          <p:cNvSpPr>
            <a:spLocks noGrp="1"/>
          </p:cNvSpPr>
          <p:nvPr>
            <p:ph type="body" sz="quarter" idx="30" hasCustomPrompt="1"/>
          </p:nvPr>
        </p:nvSpPr>
        <p:spPr>
          <a:xfrm>
            <a:off x="4500407" y="3932007"/>
            <a:ext cx="3191263" cy="887644"/>
          </a:xfrm>
        </p:spPr>
        <p:txBody>
          <a:bodyPr>
            <a:noAutofit/>
          </a:bodyPr>
          <a:lstStyle>
            <a:lvl1pPr>
              <a:defRPr sz="6000">
                <a:solidFill>
                  <a:schemeClr val="bg2"/>
                </a:solidFill>
              </a:defRPr>
            </a:lvl1pPr>
          </a:lstStyle>
          <a:p>
            <a:pPr lvl="0"/>
            <a:r>
              <a:rPr lang="en-GB" dirty="0"/>
              <a:t>Stat</a:t>
            </a:r>
          </a:p>
        </p:txBody>
      </p:sp>
      <p:sp>
        <p:nvSpPr>
          <p:cNvPr id="10" name="Text Placeholder 14">
            <a:extLst>
              <a:ext uri="{FF2B5EF4-FFF2-40B4-BE49-F238E27FC236}">
                <a16:creationId xmlns:a16="http://schemas.microsoft.com/office/drawing/2014/main" id="{C6D0948C-0FAD-7EFE-9C13-A4846AADF0FC}"/>
              </a:ext>
            </a:extLst>
          </p:cNvPr>
          <p:cNvSpPr>
            <a:spLocks noGrp="1"/>
          </p:cNvSpPr>
          <p:nvPr>
            <p:ph type="body" sz="quarter" idx="31" hasCustomPrompt="1"/>
          </p:nvPr>
        </p:nvSpPr>
        <p:spPr>
          <a:xfrm>
            <a:off x="4500405" y="4829343"/>
            <a:ext cx="3191263" cy="1065344"/>
          </a:xfrm>
        </p:spPr>
        <p:txBody>
          <a:bodyPr>
            <a:noAutofit/>
          </a:bodyPr>
          <a:lstStyle>
            <a:lvl1pPr>
              <a:defRPr sz="1600"/>
            </a:lvl1pPr>
          </a:lstStyle>
          <a:p>
            <a:pPr lvl="0"/>
            <a:r>
              <a:rPr lang="en-GB"/>
              <a:t>Click to add text</a:t>
            </a:r>
          </a:p>
        </p:txBody>
      </p:sp>
    </p:spTree>
    <p:extLst>
      <p:ext uri="{BB962C8B-B14F-4D97-AF65-F5344CB8AC3E}">
        <p14:creationId xmlns:p14="http://schemas.microsoft.com/office/powerpoint/2010/main" val="4287514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cons: 33/33/33">
    <p:spTree>
      <p:nvGrpSpPr>
        <p:cNvPr id="1" name=""/>
        <p:cNvGrpSpPr/>
        <p:nvPr/>
      </p:nvGrpSpPr>
      <p:grpSpPr>
        <a:xfrm>
          <a:off x="0" y="0"/>
          <a:ext cx="0" cy="0"/>
          <a:chOff x="0" y="0"/>
          <a:chExt cx="0" cy="0"/>
        </a:xfrm>
      </p:grpSpPr>
      <p:sp>
        <p:nvSpPr>
          <p:cNvPr id="6" name="Title Placeholder 6">
            <a:extLst>
              <a:ext uri="{FF2B5EF4-FFF2-40B4-BE49-F238E27FC236}">
                <a16:creationId xmlns:a16="http://schemas.microsoft.com/office/drawing/2014/main" id="{D6580911-BFEE-F5A7-0FD5-8F9AF7E1DACD}"/>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
        <p:nvSpPr>
          <p:cNvPr id="17" name="Text Placeholder 14">
            <a:extLst>
              <a:ext uri="{FF2B5EF4-FFF2-40B4-BE49-F238E27FC236}">
                <a16:creationId xmlns:a16="http://schemas.microsoft.com/office/drawing/2014/main" id="{D9E970A3-9B76-5E43-C3FB-15C7F30F303C}"/>
              </a:ext>
            </a:extLst>
          </p:cNvPr>
          <p:cNvSpPr>
            <a:spLocks noGrp="1"/>
          </p:cNvSpPr>
          <p:nvPr>
            <p:ph type="body" sz="quarter" idx="19" hasCustomPrompt="1"/>
          </p:nvPr>
        </p:nvSpPr>
        <p:spPr>
          <a:xfrm>
            <a:off x="731836" y="4030531"/>
            <a:ext cx="3191263" cy="276999"/>
          </a:xfrm>
        </p:spPr>
        <p:txBody>
          <a:bodyPr>
            <a:spAutoFit/>
          </a:bodyPr>
          <a:lstStyle>
            <a:lvl1pPr algn="ctr">
              <a:defRPr/>
            </a:lvl1pPr>
          </a:lstStyle>
          <a:p>
            <a:pPr lvl="0"/>
            <a:r>
              <a:rPr lang="en-GB"/>
              <a:t>Click to add text</a:t>
            </a:r>
          </a:p>
        </p:txBody>
      </p:sp>
      <p:sp>
        <p:nvSpPr>
          <p:cNvPr id="20" name="Text Placeholder 14">
            <a:extLst>
              <a:ext uri="{FF2B5EF4-FFF2-40B4-BE49-F238E27FC236}">
                <a16:creationId xmlns:a16="http://schemas.microsoft.com/office/drawing/2014/main" id="{05D9D388-4998-48CC-8CFC-BA6D173FC209}"/>
              </a:ext>
            </a:extLst>
          </p:cNvPr>
          <p:cNvSpPr>
            <a:spLocks noGrp="1"/>
          </p:cNvSpPr>
          <p:nvPr>
            <p:ph type="body" sz="quarter" idx="22" hasCustomPrompt="1"/>
          </p:nvPr>
        </p:nvSpPr>
        <p:spPr>
          <a:xfrm>
            <a:off x="8268978" y="4030531"/>
            <a:ext cx="3191263" cy="276999"/>
          </a:xfrm>
        </p:spPr>
        <p:txBody>
          <a:bodyPr>
            <a:spAutoFit/>
          </a:bodyPr>
          <a:lstStyle>
            <a:lvl1pPr algn="ctr">
              <a:defRPr/>
            </a:lvl1pPr>
          </a:lstStyle>
          <a:p>
            <a:pPr lvl="0"/>
            <a:r>
              <a:rPr lang="en-GB"/>
              <a:t>Click to add text</a:t>
            </a:r>
          </a:p>
        </p:txBody>
      </p:sp>
      <p:sp>
        <p:nvSpPr>
          <p:cNvPr id="23" name="Text Placeholder 14">
            <a:extLst>
              <a:ext uri="{FF2B5EF4-FFF2-40B4-BE49-F238E27FC236}">
                <a16:creationId xmlns:a16="http://schemas.microsoft.com/office/drawing/2014/main" id="{14C427C6-BE1B-D559-21C0-1BC0404C747D}"/>
              </a:ext>
            </a:extLst>
          </p:cNvPr>
          <p:cNvSpPr>
            <a:spLocks noGrp="1"/>
          </p:cNvSpPr>
          <p:nvPr>
            <p:ph type="body" sz="quarter" idx="25" hasCustomPrompt="1"/>
          </p:nvPr>
        </p:nvSpPr>
        <p:spPr>
          <a:xfrm>
            <a:off x="4500405" y="4030531"/>
            <a:ext cx="3191263" cy="276999"/>
          </a:xfrm>
        </p:spPr>
        <p:txBody>
          <a:bodyPr>
            <a:spAutoFit/>
          </a:bodyPr>
          <a:lstStyle>
            <a:lvl1pPr algn="ctr">
              <a:defRPr/>
            </a:lvl1pPr>
          </a:lstStyle>
          <a:p>
            <a:pPr lvl="0"/>
            <a:r>
              <a:rPr lang="en-GB"/>
              <a:t>Click to add text</a:t>
            </a:r>
          </a:p>
        </p:txBody>
      </p:sp>
      <p:sp>
        <p:nvSpPr>
          <p:cNvPr id="3" name="Oval 2">
            <a:extLst>
              <a:ext uri="{FF2B5EF4-FFF2-40B4-BE49-F238E27FC236}">
                <a16:creationId xmlns:a16="http://schemas.microsoft.com/office/drawing/2014/main" id="{FE1F656D-808F-637F-926E-3895CAE464CE}"/>
              </a:ext>
            </a:extLst>
          </p:cNvPr>
          <p:cNvSpPr>
            <a:spLocks noChangeAspect="1"/>
          </p:cNvSpPr>
          <p:nvPr/>
        </p:nvSpPr>
        <p:spPr>
          <a:xfrm>
            <a:off x="5401212" y="2365714"/>
            <a:ext cx="1386000" cy="1387136"/>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08EFF65A-7612-983C-E857-21AFA2F0C1C5}"/>
              </a:ext>
            </a:extLst>
          </p:cNvPr>
          <p:cNvSpPr>
            <a:spLocks noChangeAspect="1"/>
          </p:cNvSpPr>
          <p:nvPr userDrawn="1"/>
        </p:nvSpPr>
        <p:spPr>
          <a:xfrm>
            <a:off x="9169821" y="2365714"/>
            <a:ext cx="1386000" cy="1386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1F0233EA-30F0-BDC2-1C69-608D0ACF6386}"/>
              </a:ext>
            </a:extLst>
          </p:cNvPr>
          <p:cNvSpPr>
            <a:spLocks noChangeAspect="1"/>
          </p:cNvSpPr>
          <p:nvPr/>
        </p:nvSpPr>
        <p:spPr>
          <a:xfrm>
            <a:off x="1638336" y="2365714"/>
            <a:ext cx="1386000" cy="1386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D13EF322-EC12-83D6-DF2C-E47F4B049D95}"/>
              </a:ext>
            </a:extLst>
          </p:cNvPr>
          <p:cNvSpPr txBox="1"/>
          <p:nvPr userDrawn="1"/>
        </p:nvSpPr>
        <p:spPr>
          <a:xfrm>
            <a:off x="5410520" y="2735547"/>
            <a:ext cx="1386000" cy="646331"/>
          </a:xfrm>
          <a:prstGeom prst="rect">
            <a:avLst/>
          </a:prstGeom>
          <a:noFill/>
        </p:spPr>
        <p:txBody>
          <a:bodyPr wrap="square" rtlCol="0">
            <a:spAutoFit/>
          </a:bodyPr>
          <a:lstStyle/>
          <a:p>
            <a:pPr algn="ctr"/>
            <a:r>
              <a:rPr lang="en-GB" sz="1200">
                <a:solidFill>
                  <a:schemeClr val="bg1">
                    <a:lumMod val="50000"/>
                  </a:schemeClr>
                </a:solidFill>
              </a:rPr>
              <a:t>PASTE ICON FROM ICON SECTION</a:t>
            </a:r>
          </a:p>
        </p:txBody>
      </p:sp>
      <p:sp>
        <p:nvSpPr>
          <p:cNvPr id="28" name="TextBox 27">
            <a:extLst>
              <a:ext uri="{FF2B5EF4-FFF2-40B4-BE49-F238E27FC236}">
                <a16:creationId xmlns:a16="http://schemas.microsoft.com/office/drawing/2014/main" id="{1AE95085-6EA6-C444-D74F-2F1DCBF43DA9}"/>
              </a:ext>
            </a:extLst>
          </p:cNvPr>
          <p:cNvSpPr txBox="1"/>
          <p:nvPr userDrawn="1"/>
        </p:nvSpPr>
        <p:spPr>
          <a:xfrm>
            <a:off x="1638336" y="2735547"/>
            <a:ext cx="1386000" cy="646331"/>
          </a:xfrm>
          <a:prstGeom prst="rect">
            <a:avLst/>
          </a:prstGeom>
          <a:noFill/>
        </p:spPr>
        <p:txBody>
          <a:bodyPr wrap="square" rtlCol="0">
            <a:spAutoFit/>
          </a:bodyPr>
          <a:lstStyle/>
          <a:p>
            <a:pPr algn="ctr"/>
            <a:r>
              <a:rPr lang="en-GB" sz="1200">
                <a:solidFill>
                  <a:schemeClr val="bg1">
                    <a:lumMod val="50000"/>
                  </a:schemeClr>
                </a:solidFill>
              </a:rPr>
              <a:t>PASTE ICON FROM ICON SECTION</a:t>
            </a:r>
          </a:p>
        </p:txBody>
      </p:sp>
      <p:sp>
        <p:nvSpPr>
          <p:cNvPr id="29" name="TextBox 28">
            <a:extLst>
              <a:ext uri="{FF2B5EF4-FFF2-40B4-BE49-F238E27FC236}">
                <a16:creationId xmlns:a16="http://schemas.microsoft.com/office/drawing/2014/main" id="{CC1050F2-959D-9DBA-8B88-6FB7FE8C97CE}"/>
              </a:ext>
            </a:extLst>
          </p:cNvPr>
          <p:cNvSpPr txBox="1"/>
          <p:nvPr userDrawn="1"/>
        </p:nvSpPr>
        <p:spPr>
          <a:xfrm>
            <a:off x="9169821" y="2735547"/>
            <a:ext cx="1386000" cy="646331"/>
          </a:xfrm>
          <a:prstGeom prst="rect">
            <a:avLst/>
          </a:prstGeom>
          <a:noFill/>
        </p:spPr>
        <p:txBody>
          <a:bodyPr wrap="square" rtlCol="0">
            <a:spAutoFit/>
          </a:bodyPr>
          <a:lstStyle/>
          <a:p>
            <a:pPr algn="ctr"/>
            <a:r>
              <a:rPr lang="en-GB" sz="1200">
                <a:solidFill>
                  <a:schemeClr val="bg1">
                    <a:lumMod val="50000"/>
                  </a:schemeClr>
                </a:solidFill>
              </a:rPr>
              <a:t>PASTE ICON FROM ICON SECTION</a:t>
            </a:r>
          </a:p>
        </p:txBody>
      </p:sp>
    </p:spTree>
    <p:extLst>
      <p:ext uri="{BB962C8B-B14F-4D97-AF65-F5344CB8AC3E}">
        <p14:creationId xmlns:p14="http://schemas.microsoft.com/office/powerpoint/2010/main" val="7498183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cons: 2x3">
    <p:spTree>
      <p:nvGrpSpPr>
        <p:cNvPr id="1" name=""/>
        <p:cNvGrpSpPr/>
        <p:nvPr/>
      </p:nvGrpSpPr>
      <p:grpSpPr>
        <a:xfrm>
          <a:off x="0" y="0"/>
          <a:ext cx="0" cy="0"/>
          <a:chOff x="0" y="0"/>
          <a:chExt cx="0" cy="0"/>
        </a:xfrm>
      </p:grpSpPr>
      <p:sp>
        <p:nvSpPr>
          <p:cNvPr id="6" name="Title Placeholder 6">
            <a:extLst>
              <a:ext uri="{FF2B5EF4-FFF2-40B4-BE49-F238E27FC236}">
                <a16:creationId xmlns:a16="http://schemas.microsoft.com/office/drawing/2014/main" id="{D6580911-BFEE-F5A7-0FD5-8F9AF7E1DACD}"/>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
        <p:nvSpPr>
          <p:cNvPr id="17" name="Text Placeholder 14">
            <a:extLst>
              <a:ext uri="{FF2B5EF4-FFF2-40B4-BE49-F238E27FC236}">
                <a16:creationId xmlns:a16="http://schemas.microsoft.com/office/drawing/2014/main" id="{D9E970A3-9B76-5E43-C3FB-15C7F30F303C}"/>
              </a:ext>
            </a:extLst>
          </p:cNvPr>
          <p:cNvSpPr>
            <a:spLocks noGrp="1"/>
          </p:cNvSpPr>
          <p:nvPr>
            <p:ph type="body" sz="quarter" idx="19" hasCustomPrompt="1"/>
          </p:nvPr>
        </p:nvSpPr>
        <p:spPr>
          <a:xfrm>
            <a:off x="1857375" y="2251304"/>
            <a:ext cx="3848100" cy="246221"/>
          </a:xfrm>
        </p:spPr>
        <p:txBody>
          <a:bodyPr anchor="ctr" anchorCtr="0">
            <a:spAutoFit/>
          </a:bodyPr>
          <a:lstStyle>
            <a:lvl1pPr algn="l">
              <a:defRPr sz="1600"/>
            </a:lvl1pPr>
          </a:lstStyle>
          <a:p>
            <a:pPr lvl="0"/>
            <a:r>
              <a:rPr lang="en-GB"/>
              <a:t>Click to add text</a:t>
            </a:r>
          </a:p>
        </p:txBody>
      </p:sp>
      <p:sp>
        <p:nvSpPr>
          <p:cNvPr id="26" name="Text Placeholder 14">
            <a:extLst>
              <a:ext uri="{FF2B5EF4-FFF2-40B4-BE49-F238E27FC236}">
                <a16:creationId xmlns:a16="http://schemas.microsoft.com/office/drawing/2014/main" id="{53E54556-F400-DB79-55CA-73889B1FDE83}"/>
              </a:ext>
            </a:extLst>
          </p:cNvPr>
          <p:cNvSpPr>
            <a:spLocks noGrp="1"/>
          </p:cNvSpPr>
          <p:nvPr>
            <p:ph type="body" sz="quarter" idx="20" hasCustomPrompt="1"/>
          </p:nvPr>
        </p:nvSpPr>
        <p:spPr>
          <a:xfrm>
            <a:off x="7610475" y="2251304"/>
            <a:ext cx="3848100" cy="246221"/>
          </a:xfrm>
        </p:spPr>
        <p:txBody>
          <a:bodyPr anchor="ctr" anchorCtr="0">
            <a:spAutoFit/>
          </a:bodyPr>
          <a:lstStyle>
            <a:lvl1pPr algn="l">
              <a:defRPr sz="1600"/>
            </a:lvl1pPr>
          </a:lstStyle>
          <a:p>
            <a:pPr lvl="0"/>
            <a:r>
              <a:rPr lang="en-GB"/>
              <a:t>Click to add text</a:t>
            </a:r>
          </a:p>
        </p:txBody>
      </p:sp>
      <p:sp>
        <p:nvSpPr>
          <p:cNvPr id="32" name="Text Placeholder 14">
            <a:extLst>
              <a:ext uri="{FF2B5EF4-FFF2-40B4-BE49-F238E27FC236}">
                <a16:creationId xmlns:a16="http://schemas.microsoft.com/office/drawing/2014/main" id="{C52317D6-4C96-3BF6-4B4E-14D86A6BFE8F}"/>
              </a:ext>
            </a:extLst>
          </p:cNvPr>
          <p:cNvSpPr>
            <a:spLocks noGrp="1"/>
          </p:cNvSpPr>
          <p:nvPr>
            <p:ph type="body" sz="quarter" idx="21" hasCustomPrompt="1"/>
          </p:nvPr>
        </p:nvSpPr>
        <p:spPr>
          <a:xfrm>
            <a:off x="1857375" y="3722864"/>
            <a:ext cx="3848100" cy="246221"/>
          </a:xfrm>
        </p:spPr>
        <p:txBody>
          <a:bodyPr anchor="ctr" anchorCtr="0">
            <a:spAutoFit/>
          </a:bodyPr>
          <a:lstStyle>
            <a:lvl1pPr algn="l">
              <a:defRPr sz="1600"/>
            </a:lvl1pPr>
          </a:lstStyle>
          <a:p>
            <a:pPr lvl="0"/>
            <a:r>
              <a:rPr lang="en-GB"/>
              <a:t>Click to add text</a:t>
            </a:r>
          </a:p>
        </p:txBody>
      </p:sp>
      <p:sp>
        <p:nvSpPr>
          <p:cNvPr id="35" name="Text Placeholder 14">
            <a:extLst>
              <a:ext uri="{FF2B5EF4-FFF2-40B4-BE49-F238E27FC236}">
                <a16:creationId xmlns:a16="http://schemas.microsoft.com/office/drawing/2014/main" id="{8CF67927-03C2-E4FB-4B59-DBC5AC4C1357}"/>
              </a:ext>
            </a:extLst>
          </p:cNvPr>
          <p:cNvSpPr>
            <a:spLocks noGrp="1"/>
          </p:cNvSpPr>
          <p:nvPr>
            <p:ph type="body" sz="quarter" idx="22" hasCustomPrompt="1"/>
          </p:nvPr>
        </p:nvSpPr>
        <p:spPr>
          <a:xfrm>
            <a:off x="7610475" y="3722864"/>
            <a:ext cx="3848100" cy="246221"/>
          </a:xfrm>
        </p:spPr>
        <p:txBody>
          <a:bodyPr anchor="ctr" anchorCtr="0">
            <a:spAutoFit/>
          </a:bodyPr>
          <a:lstStyle>
            <a:lvl1pPr algn="l">
              <a:defRPr sz="1600"/>
            </a:lvl1pPr>
          </a:lstStyle>
          <a:p>
            <a:pPr lvl="0"/>
            <a:r>
              <a:rPr lang="en-GB"/>
              <a:t>Click to add text</a:t>
            </a:r>
          </a:p>
        </p:txBody>
      </p:sp>
      <p:sp>
        <p:nvSpPr>
          <p:cNvPr id="38" name="Text Placeholder 14">
            <a:extLst>
              <a:ext uri="{FF2B5EF4-FFF2-40B4-BE49-F238E27FC236}">
                <a16:creationId xmlns:a16="http://schemas.microsoft.com/office/drawing/2014/main" id="{E4507A0D-A845-5A6A-33B3-43CDF4A7E438}"/>
              </a:ext>
            </a:extLst>
          </p:cNvPr>
          <p:cNvSpPr>
            <a:spLocks noGrp="1"/>
          </p:cNvSpPr>
          <p:nvPr>
            <p:ph type="body" sz="quarter" idx="23" hasCustomPrompt="1"/>
          </p:nvPr>
        </p:nvSpPr>
        <p:spPr>
          <a:xfrm>
            <a:off x="1857375" y="5195844"/>
            <a:ext cx="3848100" cy="246221"/>
          </a:xfrm>
        </p:spPr>
        <p:txBody>
          <a:bodyPr anchor="ctr" anchorCtr="0">
            <a:spAutoFit/>
          </a:bodyPr>
          <a:lstStyle>
            <a:lvl1pPr algn="l">
              <a:defRPr sz="1600"/>
            </a:lvl1pPr>
          </a:lstStyle>
          <a:p>
            <a:pPr lvl="0"/>
            <a:r>
              <a:rPr lang="en-GB"/>
              <a:t>Click to add text</a:t>
            </a:r>
          </a:p>
        </p:txBody>
      </p:sp>
      <p:sp>
        <p:nvSpPr>
          <p:cNvPr id="41" name="Text Placeholder 14">
            <a:extLst>
              <a:ext uri="{FF2B5EF4-FFF2-40B4-BE49-F238E27FC236}">
                <a16:creationId xmlns:a16="http://schemas.microsoft.com/office/drawing/2014/main" id="{75C0776E-2A34-5845-906F-DA915B3674FA}"/>
              </a:ext>
            </a:extLst>
          </p:cNvPr>
          <p:cNvSpPr>
            <a:spLocks noGrp="1"/>
          </p:cNvSpPr>
          <p:nvPr>
            <p:ph type="body" sz="quarter" idx="24" hasCustomPrompt="1"/>
          </p:nvPr>
        </p:nvSpPr>
        <p:spPr>
          <a:xfrm>
            <a:off x="7610475" y="5195844"/>
            <a:ext cx="3848100" cy="246221"/>
          </a:xfrm>
        </p:spPr>
        <p:txBody>
          <a:bodyPr anchor="ctr" anchorCtr="0">
            <a:spAutoFit/>
          </a:bodyPr>
          <a:lstStyle>
            <a:lvl1pPr algn="l">
              <a:defRPr sz="1600"/>
            </a:lvl1pPr>
          </a:lstStyle>
          <a:p>
            <a:pPr lvl="0"/>
            <a:r>
              <a:rPr lang="en-GB"/>
              <a:t>Click to add text</a:t>
            </a:r>
          </a:p>
        </p:txBody>
      </p:sp>
    </p:spTree>
    <p:extLst>
      <p:ext uri="{BB962C8B-B14F-4D97-AF65-F5344CB8AC3E}">
        <p14:creationId xmlns:p14="http://schemas.microsoft.com/office/powerpoint/2010/main" val="616708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ock content with image (whit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6096000" y="140400"/>
            <a:ext cx="6096000" cy="6717599"/>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7" name="Text Placeholder 5">
            <a:extLst>
              <a:ext uri="{FF2B5EF4-FFF2-40B4-BE49-F238E27FC236}">
                <a16:creationId xmlns:a16="http://schemas.microsoft.com/office/drawing/2014/main" id="{B8391FA9-616D-F8A0-5C0A-813ECA5B899D}"/>
              </a:ext>
            </a:extLst>
          </p:cNvPr>
          <p:cNvSpPr>
            <a:spLocks noGrp="1"/>
          </p:cNvSpPr>
          <p:nvPr>
            <p:ph type="body" sz="quarter" idx="14"/>
          </p:nvPr>
        </p:nvSpPr>
        <p:spPr>
          <a:xfrm>
            <a:off x="731839" y="1341439"/>
            <a:ext cx="4981208" cy="4895850"/>
          </a:xfrm>
        </p:spPr>
        <p:txBody>
          <a:bodyPr>
            <a:noAutofit/>
          </a:bodyPr>
          <a:lstStyle>
            <a:lvl1pPr>
              <a:defRPr>
                <a:solidFill>
                  <a:schemeClr val="bg2"/>
                </a:solidFill>
              </a:defRPr>
            </a:lvl1pPr>
            <a:lvl2pPr>
              <a:buClr>
                <a:schemeClr val="accent1"/>
              </a:buClr>
              <a:defRPr>
                <a:solidFill>
                  <a:schemeClr val="bg2"/>
                </a:solidFill>
              </a:defRPr>
            </a:lvl2pPr>
            <a:lvl3pPr>
              <a:buClr>
                <a:schemeClr val="accent1"/>
              </a:buClr>
              <a:defRPr>
                <a:solidFill>
                  <a:schemeClr val="bg2"/>
                </a:solidFill>
              </a:defRPr>
            </a:lvl3pPr>
            <a:lvl4pPr>
              <a:buClr>
                <a:schemeClr val="accent1"/>
              </a:buClr>
              <a:defRPr>
                <a:solidFill>
                  <a:schemeClr val="bg2"/>
                </a:solidFill>
              </a:defRPr>
            </a:lvl4pPr>
            <a:lvl5pPr>
              <a:buClr>
                <a:schemeClr val="accent1"/>
              </a:buCl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6">
            <a:extLst>
              <a:ext uri="{FF2B5EF4-FFF2-40B4-BE49-F238E27FC236}">
                <a16:creationId xmlns:a16="http://schemas.microsoft.com/office/drawing/2014/main" id="{D0B44EF9-CA15-3D5F-4EF6-89C56740CFB6}"/>
              </a:ext>
            </a:extLst>
          </p:cNvPr>
          <p:cNvSpPr>
            <a:spLocks noGrp="1"/>
          </p:cNvSpPr>
          <p:nvPr>
            <p:ph type="title" hasCustomPrompt="1"/>
          </p:nvPr>
        </p:nvSpPr>
        <p:spPr>
          <a:xfrm>
            <a:off x="731839" y="622238"/>
            <a:ext cx="4981208" cy="415498"/>
          </a:xfrm>
        </p:spPr>
        <p:txBody>
          <a:bodyPr>
            <a:noAutofit/>
          </a:bodyPr>
          <a:lstStyle/>
          <a:p>
            <a:r>
              <a:rPr lang="en-GB"/>
              <a:t>Click to add title</a:t>
            </a:r>
          </a:p>
        </p:txBody>
      </p:sp>
    </p:spTree>
    <p:extLst>
      <p:ext uri="{BB962C8B-B14F-4D97-AF65-F5344CB8AC3E}">
        <p14:creationId xmlns:p14="http://schemas.microsoft.com/office/powerpoint/2010/main" val="3321226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ft block content with image (viole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6096000" y="0"/>
            <a:ext cx="6096000" cy="6857999"/>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7" name="Text Placeholder 5">
            <a:extLst>
              <a:ext uri="{FF2B5EF4-FFF2-40B4-BE49-F238E27FC236}">
                <a16:creationId xmlns:a16="http://schemas.microsoft.com/office/drawing/2014/main" id="{B8391FA9-616D-F8A0-5C0A-813ECA5B899D}"/>
              </a:ext>
            </a:extLst>
          </p:cNvPr>
          <p:cNvSpPr>
            <a:spLocks noGrp="1"/>
          </p:cNvSpPr>
          <p:nvPr>
            <p:ph type="body" sz="quarter" idx="14"/>
          </p:nvPr>
        </p:nvSpPr>
        <p:spPr>
          <a:xfrm>
            <a:off x="731839" y="1341439"/>
            <a:ext cx="5003136" cy="4895850"/>
          </a:xfrm>
        </p:spPr>
        <p:txBody>
          <a:bodyPr>
            <a:noAutofit/>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Placeholder 6">
            <a:extLst>
              <a:ext uri="{FF2B5EF4-FFF2-40B4-BE49-F238E27FC236}">
                <a16:creationId xmlns:a16="http://schemas.microsoft.com/office/drawing/2014/main" id="{F617994B-D56A-8D33-A579-E62EA74CFA07}"/>
              </a:ext>
            </a:extLst>
          </p:cNvPr>
          <p:cNvSpPr>
            <a:spLocks noGrp="1"/>
          </p:cNvSpPr>
          <p:nvPr>
            <p:ph type="title" hasCustomPrompt="1"/>
          </p:nvPr>
        </p:nvSpPr>
        <p:spPr>
          <a:xfrm>
            <a:off x="731838" y="622238"/>
            <a:ext cx="5003137" cy="415498"/>
          </a:xfrm>
          <a:prstGeom prst="rect">
            <a:avLst/>
          </a:prstGeom>
        </p:spPr>
        <p:txBody>
          <a:bodyPr vert="horz" wrap="square" lIns="0" tIns="0" rIns="0" bIns="0" rtlCol="0" anchor="t" anchorCtr="0">
            <a:noAutofit/>
          </a:bodyPr>
          <a:lstStyle>
            <a:lvl1pPr>
              <a:defRPr>
                <a:solidFill>
                  <a:schemeClr val="bg1"/>
                </a:solidFill>
              </a:defRPr>
            </a:lvl1pPr>
          </a:lstStyle>
          <a:p>
            <a:r>
              <a:rPr lang="en-GB"/>
              <a:t>Click to add title</a:t>
            </a:r>
          </a:p>
        </p:txBody>
      </p:sp>
    </p:spTree>
    <p:extLst>
      <p:ext uri="{BB962C8B-B14F-4D97-AF65-F5344CB8AC3E}">
        <p14:creationId xmlns:p14="http://schemas.microsoft.com/office/powerpoint/2010/main" val="2989411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ight block content with image (viole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0" y="0"/>
            <a:ext cx="6096000" cy="6857999"/>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7" name="Text Placeholder 5">
            <a:extLst>
              <a:ext uri="{FF2B5EF4-FFF2-40B4-BE49-F238E27FC236}">
                <a16:creationId xmlns:a16="http://schemas.microsoft.com/office/drawing/2014/main" id="{B8391FA9-616D-F8A0-5C0A-813ECA5B899D}"/>
              </a:ext>
            </a:extLst>
          </p:cNvPr>
          <p:cNvSpPr>
            <a:spLocks noGrp="1"/>
          </p:cNvSpPr>
          <p:nvPr>
            <p:ph type="body" sz="quarter" idx="14"/>
          </p:nvPr>
        </p:nvSpPr>
        <p:spPr>
          <a:xfrm>
            <a:off x="6753225" y="1341439"/>
            <a:ext cx="4706938" cy="4895850"/>
          </a:xfrm>
        </p:spPr>
        <p:txBody>
          <a:bodyPr>
            <a:noAutofit/>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Placeholder 6">
            <a:extLst>
              <a:ext uri="{FF2B5EF4-FFF2-40B4-BE49-F238E27FC236}">
                <a16:creationId xmlns:a16="http://schemas.microsoft.com/office/drawing/2014/main" id="{F617994B-D56A-8D33-A579-E62EA74CFA07}"/>
              </a:ext>
            </a:extLst>
          </p:cNvPr>
          <p:cNvSpPr>
            <a:spLocks noGrp="1"/>
          </p:cNvSpPr>
          <p:nvPr>
            <p:ph type="title" hasCustomPrompt="1"/>
          </p:nvPr>
        </p:nvSpPr>
        <p:spPr>
          <a:xfrm>
            <a:off x="6753224" y="622238"/>
            <a:ext cx="4706939" cy="415498"/>
          </a:xfrm>
          <a:prstGeom prst="rect">
            <a:avLst/>
          </a:prstGeom>
        </p:spPr>
        <p:txBody>
          <a:bodyPr vert="horz" wrap="square" lIns="0" tIns="0" rIns="0" bIns="0" rtlCol="0" anchor="t" anchorCtr="0">
            <a:noAutofit/>
          </a:bodyPr>
          <a:lstStyle>
            <a:lvl1pPr>
              <a:defRPr>
                <a:solidFill>
                  <a:schemeClr val="bg1"/>
                </a:solidFill>
              </a:defRPr>
            </a:lvl1pPr>
          </a:lstStyle>
          <a:p>
            <a:r>
              <a:rPr lang="en-GB"/>
              <a:t>Click to add title</a:t>
            </a:r>
          </a:p>
        </p:txBody>
      </p:sp>
    </p:spTree>
    <p:extLst>
      <p:ext uri="{BB962C8B-B14F-4D97-AF65-F5344CB8AC3E}">
        <p14:creationId xmlns:p14="http://schemas.microsoft.com/office/powerpoint/2010/main" val="17202008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ft block content with image x2 (whit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F7486F-8A7C-5910-366E-80261A0C0FDE}"/>
              </a:ext>
            </a:extLst>
          </p:cNvPr>
          <p:cNvSpPr txBox="1"/>
          <p:nvPr userDrawn="1"/>
        </p:nvSpPr>
        <p:spPr>
          <a:xfrm>
            <a:off x="10601739" y="687097"/>
            <a:ext cx="858424" cy="230832"/>
          </a:xfrm>
          <a:prstGeom prst="rect">
            <a:avLst/>
          </a:prstGeom>
          <a:noFill/>
        </p:spPr>
        <p:txBody>
          <a:bodyPr wrap="square" lIns="0" tIns="0" rIns="0" bIns="0" rtlCol="0" anchor="ctr" anchorCtr="0">
            <a:spAutoFit/>
          </a:bodyPr>
          <a:lstStyle/>
          <a:p>
            <a:pPr algn="r"/>
            <a:fld id="{9E98DC05-5784-D54C-BD1C-733B650F7831}" type="slidenum">
              <a:rPr lang="en-GB" sz="1500" smtClean="0">
                <a:solidFill>
                  <a:schemeClr val="bg1"/>
                </a:solidFill>
              </a:rPr>
              <a:pPr algn="r"/>
              <a:t>‹#›</a:t>
            </a:fld>
            <a:endParaRPr lang="en-GB" sz="1500">
              <a:solidFill>
                <a:schemeClr val="bg1"/>
              </a:solidFill>
            </a:endParaRPr>
          </a:p>
        </p:txBody>
      </p:sp>
      <p:sp>
        <p:nvSpPr>
          <p:cNvPr id="7" name="Text Placeholder 5">
            <a:extLst>
              <a:ext uri="{FF2B5EF4-FFF2-40B4-BE49-F238E27FC236}">
                <a16:creationId xmlns:a16="http://schemas.microsoft.com/office/drawing/2014/main" id="{B8391FA9-616D-F8A0-5C0A-813ECA5B899D}"/>
              </a:ext>
            </a:extLst>
          </p:cNvPr>
          <p:cNvSpPr>
            <a:spLocks noGrp="1"/>
          </p:cNvSpPr>
          <p:nvPr>
            <p:ph type="body" sz="quarter" idx="14"/>
          </p:nvPr>
        </p:nvSpPr>
        <p:spPr>
          <a:xfrm>
            <a:off x="731839" y="1341439"/>
            <a:ext cx="4981208" cy="4895850"/>
          </a:xfrm>
        </p:spPr>
        <p:txBody>
          <a:bodyPr>
            <a:noAutofit/>
          </a:bodyPr>
          <a:lstStyle>
            <a:lvl1pPr>
              <a:defRPr>
                <a:solidFill>
                  <a:schemeClr val="bg2"/>
                </a:solidFill>
              </a:defRPr>
            </a:lvl1pPr>
            <a:lvl2pPr>
              <a:buClr>
                <a:schemeClr val="accent1"/>
              </a:buClr>
              <a:defRPr>
                <a:solidFill>
                  <a:schemeClr val="bg2"/>
                </a:solidFill>
              </a:defRPr>
            </a:lvl2pPr>
            <a:lvl3pPr>
              <a:buClr>
                <a:schemeClr val="accent1"/>
              </a:buClr>
              <a:defRPr>
                <a:solidFill>
                  <a:schemeClr val="bg2"/>
                </a:solidFill>
              </a:defRPr>
            </a:lvl3pPr>
            <a:lvl4pPr>
              <a:buClr>
                <a:schemeClr val="accent1"/>
              </a:buClr>
              <a:defRPr>
                <a:solidFill>
                  <a:schemeClr val="bg2"/>
                </a:solidFill>
              </a:defRPr>
            </a:lvl4pPr>
            <a:lvl5pPr>
              <a:buClr>
                <a:schemeClr val="accent1"/>
              </a:buCl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Picture Placeholder 2">
            <a:extLst>
              <a:ext uri="{FF2B5EF4-FFF2-40B4-BE49-F238E27FC236}">
                <a16:creationId xmlns:a16="http://schemas.microsoft.com/office/drawing/2014/main" id="{3CD76619-AE34-39B1-DCFE-DFACE1AC16E6}"/>
              </a:ext>
            </a:extLst>
          </p:cNvPr>
          <p:cNvSpPr>
            <a:spLocks noGrp="1"/>
          </p:cNvSpPr>
          <p:nvPr>
            <p:ph type="pic" sz="quarter" idx="13" hasCustomPrompt="1"/>
          </p:nvPr>
        </p:nvSpPr>
        <p:spPr>
          <a:xfrm>
            <a:off x="6096000" y="140399"/>
            <a:ext cx="6096000" cy="3288601"/>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8" name="Picture Placeholder 2">
            <a:extLst>
              <a:ext uri="{FF2B5EF4-FFF2-40B4-BE49-F238E27FC236}">
                <a16:creationId xmlns:a16="http://schemas.microsoft.com/office/drawing/2014/main" id="{02ECA2C9-06AC-E103-0A9E-A2B91E1F2520}"/>
              </a:ext>
            </a:extLst>
          </p:cNvPr>
          <p:cNvSpPr>
            <a:spLocks noGrp="1"/>
          </p:cNvSpPr>
          <p:nvPr>
            <p:ph type="pic" sz="quarter" idx="15" hasCustomPrompt="1"/>
          </p:nvPr>
        </p:nvSpPr>
        <p:spPr>
          <a:xfrm>
            <a:off x="6096000" y="3429000"/>
            <a:ext cx="6096000" cy="3429000"/>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9" name="Title 6">
            <a:extLst>
              <a:ext uri="{FF2B5EF4-FFF2-40B4-BE49-F238E27FC236}">
                <a16:creationId xmlns:a16="http://schemas.microsoft.com/office/drawing/2014/main" id="{44F179A4-3CDD-A9CF-3E7F-99B140A5AD7E}"/>
              </a:ext>
            </a:extLst>
          </p:cNvPr>
          <p:cNvSpPr>
            <a:spLocks noGrp="1"/>
          </p:cNvSpPr>
          <p:nvPr>
            <p:ph type="title" hasCustomPrompt="1"/>
          </p:nvPr>
        </p:nvSpPr>
        <p:spPr>
          <a:xfrm>
            <a:off x="731839" y="622238"/>
            <a:ext cx="4981208" cy="415498"/>
          </a:xfrm>
        </p:spPr>
        <p:txBody>
          <a:bodyPr>
            <a:noAutofit/>
          </a:bodyPr>
          <a:lstStyle/>
          <a:p>
            <a:r>
              <a:rPr lang="en-GB"/>
              <a:t>Click to add title</a:t>
            </a:r>
          </a:p>
        </p:txBody>
      </p:sp>
    </p:spTree>
    <p:extLst>
      <p:ext uri="{BB962C8B-B14F-4D97-AF65-F5344CB8AC3E}">
        <p14:creationId xmlns:p14="http://schemas.microsoft.com/office/powerpoint/2010/main" val="8268408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ight block content with image x2 (whit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CD76619-AE34-39B1-DCFE-DFACE1AC16E6}"/>
              </a:ext>
            </a:extLst>
          </p:cNvPr>
          <p:cNvSpPr>
            <a:spLocks noGrp="1"/>
          </p:cNvSpPr>
          <p:nvPr>
            <p:ph type="pic" sz="quarter" idx="13" hasCustomPrompt="1"/>
          </p:nvPr>
        </p:nvSpPr>
        <p:spPr>
          <a:xfrm>
            <a:off x="0" y="140399"/>
            <a:ext cx="6096000" cy="3288601"/>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8" name="Picture Placeholder 2">
            <a:extLst>
              <a:ext uri="{FF2B5EF4-FFF2-40B4-BE49-F238E27FC236}">
                <a16:creationId xmlns:a16="http://schemas.microsoft.com/office/drawing/2014/main" id="{02ECA2C9-06AC-E103-0A9E-A2B91E1F2520}"/>
              </a:ext>
            </a:extLst>
          </p:cNvPr>
          <p:cNvSpPr>
            <a:spLocks noGrp="1"/>
          </p:cNvSpPr>
          <p:nvPr>
            <p:ph type="pic" sz="quarter" idx="15" hasCustomPrompt="1"/>
          </p:nvPr>
        </p:nvSpPr>
        <p:spPr>
          <a:xfrm>
            <a:off x="0" y="3429000"/>
            <a:ext cx="6096000" cy="3429000"/>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4" name="Text Placeholder 5">
            <a:extLst>
              <a:ext uri="{FF2B5EF4-FFF2-40B4-BE49-F238E27FC236}">
                <a16:creationId xmlns:a16="http://schemas.microsoft.com/office/drawing/2014/main" id="{B37BEFEE-EDAC-D8BE-AA05-7F5BADDA209F}"/>
              </a:ext>
            </a:extLst>
          </p:cNvPr>
          <p:cNvSpPr>
            <a:spLocks noGrp="1"/>
          </p:cNvSpPr>
          <p:nvPr>
            <p:ph type="body" sz="quarter" idx="14"/>
          </p:nvPr>
        </p:nvSpPr>
        <p:spPr>
          <a:xfrm>
            <a:off x="6753225" y="1341439"/>
            <a:ext cx="4706938" cy="4895850"/>
          </a:xfrm>
        </p:spPr>
        <p:txBody>
          <a:bodyPr>
            <a:noAutofit/>
          </a:bodyPr>
          <a:lstStyle>
            <a:lvl1pPr>
              <a:defRPr>
                <a:solidFill>
                  <a:schemeClr val="bg2"/>
                </a:solidFill>
              </a:defRPr>
            </a:lvl1pPr>
            <a:lvl2pPr>
              <a:buClr>
                <a:schemeClr val="accent1"/>
              </a:buClr>
              <a:defRPr>
                <a:solidFill>
                  <a:schemeClr val="bg2"/>
                </a:solidFill>
              </a:defRPr>
            </a:lvl2pPr>
            <a:lvl3pPr>
              <a:buClr>
                <a:schemeClr val="accent1"/>
              </a:buClr>
              <a:defRPr>
                <a:solidFill>
                  <a:schemeClr val="bg2"/>
                </a:solidFill>
              </a:defRPr>
            </a:lvl3pPr>
            <a:lvl4pPr>
              <a:buClr>
                <a:schemeClr val="accent1"/>
              </a:buClr>
              <a:defRPr>
                <a:solidFill>
                  <a:schemeClr val="bg2"/>
                </a:solidFill>
              </a:defRPr>
            </a:lvl4pPr>
            <a:lvl5pPr>
              <a:buClr>
                <a:schemeClr val="accent1"/>
              </a:buCl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Placeholder 6">
            <a:extLst>
              <a:ext uri="{FF2B5EF4-FFF2-40B4-BE49-F238E27FC236}">
                <a16:creationId xmlns:a16="http://schemas.microsoft.com/office/drawing/2014/main" id="{40503100-E31F-A287-D16C-678D26022CF6}"/>
              </a:ext>
            </a:extLst>
          </p:cNvPr>
          <p:cNvSpPr>
            <a:spLocks noGrp="1"/>
          </p:cNvSpPr>
          <p:nvPr>
            <p:ph type="title" hasCustomPrompt="1"/>
          </p:nvPr>
        </p:nvSpPr>
        <p:spPr>
          <a:xfrm>
            <a:off x="6753224" y="622238"/>
            <a:ext cx="4706939" cy="415498"/>
          </a:xfrm>
          <a:prstGeom prst="rect">
            <a:avLst/>
          </a:prstGeom>
        </p:spPr>
        <p:txBody>
          <a:bodyPr vert="horz" wrap="square" lIns="0" tIns="0" rIns="0" bIns="0" rtlCol="0" anchor="t" anchorCtr="0">
            <a:noAutofit/>
          </a:bodyPr>
          <a:lstStyle>
            <a:lvl1pPr>
              <a:defRPr>
                <a:solidFill>
                  <a:schemeClr val="bg2"/>
                </a:solidFill>
              </a:defRPr>
            </a:lvl1pPr>
          </a:lstStyle>
          <a:p>
            <a:r>
              <a:rPr lang="en-GB" dirty="0"/>
              <a:t>Click to add title</a:t>
            </a:r>
          </a:p>
        </p:txBody>
      </p:sp>
    </p:spTree>
    <p:extLst>
      <p:ext uri="{BB962C8B-B14F-4D97-AF65-F5344CB8AC3E}">
        <p14:creationId xmlns:p14="http://schemas.microsoft.com/office/powerpoint/2010/main" val="25949941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ft block content with image x2 (viole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6096000" y="1"/>
            <a:ext cx="6096000" cy="3429000"/>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7" name="Text Placeholder 5">
            <a:extLst>
              <a:ext uri="{FF2B5EF4-FFF2-40B4-BE49-F238E27FC236}">
                <a16:creationId xmlns:a16="http://schemas.microsoft.com/office/drawing/2014/main" id="{B8391FA9-616D-F8A0-5C0A-813ECA5B899D}"/>
              </a:ext>
            </a:extLst>
          </p:cNvPr>
          <p:cNvSpPr>
            <a:spLocks noGrp="1"/>
          </p:cNvSpPr>
          <p:nvPr>
            <p:ph type="body" sz="quarter" idx="14"/>
          </p:nvPr>
        </p:nvSpPr>
        <p:spPr>
          <a:xfrm>
            <a:off x="731839" y="1341439"/>
            <a:ext cx="5003136" cy="4895850"/>
          </a:xfrm>
        </p:spPr>
        <p:txBody>
          <a:bodyPr>
            <a:noAutofit/>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Picture Placeholder 2">
            <a:extLst>
              <a:ext uri="{FF2B5EF4-FFF2-40B4-BE49-F238E27FC236}">
                <a16:creationId xmlns:a16="http://schemas.microsoft.com/office/drawing/2014/main" id="{FBBCA096-D10F-BA5C-4519-8E50BCF39C59}"/>
              </a:ext>
            </a:extLst>
          </p:cNvPr>
          <p:cNvSpPr>
            <a:spLocks noGrp="1"/>
          </p:cNvSpPr>
          <p:nvPr>
            <p:ph type="pic" sz="quarter" idx="15" hasCustomPrompt="1"/>
          </p:nvPr>
        </p:nvSpPr>
        <p:spPr>
          <a:xfrm>
            <a:off x="6096000" y="3429000"/>
            <a:ext cx="6096000" cy="3429000"/>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3" name="Title Placeholder 6">
            <a:extLst>
              <a:ext uri="{FF2B5EF4-FFF2-40B4-BE49-F238E27FC236}">
                <a16:creationId xmlns:a16="http://schemas.microsoft.com/office/drawing/2014/main" id="{ACD25BEF-5BBF-CDB3-FD0E-CFBAADF2EE6A}"/>
              </a:ext>
            </a:extLst>
          </p:cNvPr>
          <p:cNvSpPr>
            <a:spLocks noGrp="1"/>
          </p:cNvSpPr>
          <p:nvPr>
            <p:ph type="title" hasCustomPrompt="1"/>
          </p:nvPr>
        </p:nvSpPr>
        <p:spPr>
          <a:xfrm>
            <a:off x="731838" y="622238"/>
            <a:ext cx="5003137" cy="415498"/>
          </a:xfrm>
          <a:prstGeom prst="rect">
            <a:avLst/>
          </a:prstGeom>
        </p:spPr>
        <p:txBody>
          <a:bodyPr vert="horz" wrap="square" lIns="0" tIns="0" rIns="0" bIns="0" rtlCol="0" anchor="t" anchorCtr="0">
            <a:noAutofit/>
          </a:bodyPr>
          <a:lstStyle>
            <a:lvl1pPr>
              <a:defRPr>
                <a:solidFill>
                  <a:schemeClr val="bg1"/>
                </a:solidFill>
              </a:defRPr>
            </a:lvl1pPr>
          </a:lstStyle>
          <a:p>
            <a:r>
              <a:rPr lang="en-GB"/>
              <a:t>Click to add title</a:t>
            </a:r>
          </a:p>
        </p:txBody>
      </p:sp>
    </p:spTree>
    <p:extLst>
      <p:ext uri="{BB962C8B-B14F-4D97-AF65-F5344CB8AC3E}">
        <p14:creationId xmlns:p14="http://schemas.microsoft.com/office/powerpoint/2010/main" val="3634284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Presentation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EFDF-C1D9-C223-10FB-BBA4AACB11D2}"/>
              </a:ext>
            </a:extLst>
          </p:cNvPr>
          <p:cNvSpPr>
            <a:spLocks noGrp="1"/>
          </p:cNvSpPr>
          <p:nvPr>
            <p:ph type="ctrTitle" hasCustomPrompt="1"/>
          </p:nvPr>
        </p:nvSpPr>
        <p:spPr>
          <a:xfrm>
            <a:off x="731838" y="1341438"/>
            <a:ext cx="10728325" cy="1585912"/>
          </a:xfrm>
          <a:prstGeom prst="rect">
            <a:avLst/>
          </a:prstGeom>
        </p:spPr>
        <p:txBody>
          <a:bodyPr anchor="b">
            <a:noAutofit/>
          </a:bodyPr>
          <a:lstStyle>
            <a:lvl1pPr algn="l">
              <a:lnSpc>
                <a:spcPct val="85000"/>
              </a:lnSpc>
              <a:defRPr sz="6000" b="1">
                <a:solidFill>
                  <a:schemeClr val="bg1"/>
                </a:solidFill>
              </a:defRPr>
            </a:lvl1pPr>
          </a:lstStyle>
          <a:p>
            <a:r>
              <a:rPr lang="en-GB"/>
              <a:t>Presentation title</a:t>
            </a:r>
          </a:p>
        </p:txBody>
      </p:sp>
      <p:sp>
        <p:nvSpPr>
          <p:cNvPr id="3" name="Subtitle 2">
            <a:extLst>
              <a:ext uri="{FF2B5EF4-FFF2-40B4-BE49-F238E27FC236}">
                <a16:creationId xmlns:a16="http://schemas.microsoft.com/office/drawing/2014/main" id="{EC50DE21-9FDD-81B0-FEB8-222484B8A115}"/>
              </a:ext>
            </a:extLst>
          </p:cNvPr>
          <p:cNvSpPr>
            <a:spLocks noGrp="1"/>
          </p:cNvSpPr>
          <p:nvPr>
            <p:ph type="subTitle" idx="1" hasCustomPrompt="1"/>
          </p:nvPr>
        </p:nvSpPr>
        <p:spPr>
          <a:xfrm>
            <a:off x="731839" y="2927350"/>
            <a:ext cx="5364162" cy="576293"/>
          </a:xfrm>
        </p:spPr>
        <p:txBody>
          <a:bodyPr lIns="36000" tIns="144000">
            <a:sp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Presentation subtitle </a:t>
            </a:r>
          </a:p>
        </p:txBody>
      </p:sp>
    </p:spTree>
    <p:extLst>
      <p:ext uri="{BB962C8B-B14F-4D97-AF65-F5344CB8AC3E}">
        <p14:creationId xmlns:p14="http://schemas.microsoft.com/office/powerpoint/2010/main" val="29579714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ight block content with image x2 (viole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0" y="1"/>
            <a:ext cx="6096000" cy="3429000"/>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2" name="Picture Placeholder 2">
            <a:extLst>
              <a:ext uri="{FF2B5EF4-FFF2-40B4-BE49-F238E27FC236}">
                <a16:creationId xmlns:a16="http://schemas.microsoft.com/office/drawing/2014/main" id="{FBBCA096-D10F-BA5C-4519-8E50BCF39C59}"/>
              </a:ext>
            </a:extLst>
          </p:cNvPr>
          <p:cNvSpPr>
            <a:spLocks noGrp="1"/>
          </p:cNvSpPr>
          <p:nvPr>
            <p:ph type="pic" sz="quarter" idx="15" hasCustomPrompt="1"/>
          </p:nvPr>
        </p:nvSpPr>
        <p:spPr>
          <a:xfrm>
            <a:off x="0" y="3429000"/>
            <a:ext cx="6096000" cy="3429000"/>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4" name="Text Placeholder 5">
            <a:extLst>
              <a:ext uri="{FF2B5EF4-FFF2-40B4-BE49-F238E27FC236}">
                <a16:creationId xmlns:a16="http://schemas.microsoft.com/office/drawing/2014/main" id="{E336AA3D-9BDB-AF0F-9390-4BC2B201832A}"/>
              </a:ext>
            </a:extLst>
          </p:cNvPr>
          <p:cNvSpPr>
            <a:spLocks noGrp="1"/>
          </p:cNvSpPr>
          <p:nvPr>
            <p:ph type="body" sz="quarter" idx="14"/>
          </p:nvPr>
        </p:nvSpPr>
        <p:spPr>
          <a:xfrm>
            <a:off x="6753225" y="1341439"/>
            <a:ext cx="4706938" cy="4895850"/>
          </a:xfrm>
        </p:spPr>
        <p:txBody>
          <a:bodyPr>
            <a:noAutofit/>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Placeholder 6">
            <a:extLst>
              <a:ext uri="{FF2B5EF4-FFF2-40B4-BE49-F238E27FC236}">
                <a16:creationId xmlns:a16="http://schemas.microsoft.com/office/drawing/2014/main" id="{B740DC23-7E35-4C98-9F7A-C1242C7B136B}"/>
              </a:ext>
            </a:extLst>
          </p:cNvPr>
          <p:cNvSpPr>
            <a:spLocks noGrp="1"/>
          </p:cNvSpPr>
          <p:nvPr>
            <p:ph type="title" hasCustomPrompt="1"/>
          </p:nvPr>
        </p:nvSpPr>
        <p:spPr>
          <a:xfrm>
            <a:off x="6753224" y="622238"/>
            <a:ext cx="4706939" cy="415498"/>
          </a:xfrm>
          <a:prstGeom prst="rect">
            <a:avLst/>
          </a:prstGeom>
        </p:spPr>
        <p:txBody>
          <a:bodyPr vert="horz" wrap="square" lIns="0" tIns="0" rIns="0" bIns="0" rtlCol="0" anchor="t" anchorCtr="0">
            <a:noAutofit/>
          </a:bodyPr>
          <a:lstStyle>
            <a:lvl1pPr>
              <a:defRPr>
                <a:solidFill>
                  <a:schemeClr val="bg1"/>
                </a:solidFill>
              </a:defRPr>
            </a:lvl1pPr>
          </a:lstStyle>
          <a:p>
            <a:r>
              <a:rPr lang="en-GB"/>
              <a:t>Click to add title</a:t>
            </a:r>
          </a:p>
        </p:txBody>
      </p:sp>
    </p:spTree>
    <p:extLst>
      <p:ext uri="{BB962C8B-B14F-4D97-AF65-F5344CB8AC3E}">
        <p14:creationId xmlns:p14="http://schemas.microsoft.com/office/powerpoint/2010/main" val="36236592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ft pull quote with image (white)">
    <p:spTree>
      <p:nvGrpSpPr>
        <p:cNvPr id="1" name=""/>
        <p:cNvGrpSpPr/>
        <p:nvPr/>
      </p:nvGrpSpPr>
      <p:grpSpPr>
        <a:xfrm>
          <a:off x="0" y="0"/>
          <a:ext cx="0" cy="0"/>
          <a:chOff x="0" y="0"/>
          <a:chExt cx="0" cy="0"/>
        </a:xfrm>
      </p:grpSpPr>
      <p:sp>
        <p:nvSpPr>
          <p:cNvPr id="2" name="Title Placeholder 6">
            <a:extLst>
              <a:ext uri="{FF2B5EF4-FFF2-40B4-BE49-F238E27FC236}">
                <a16:creationId xmlns:a16="http://schemas.microsoft.com/office/drawing/2014/main" id="{E0ABB1D3-8A76-D512-A549-E9D62F36A70B}"/>
              </a:ext>
            </a:extLst>
          </p:cNvPr>
          <p:cNvSpPr>
            <a:spLocks noGrp="1"/>
          </p:cNvSpPr>
          <p:nvPr>
            <p:ph type="title" hasCustomPrompt="1"/>
          </p:nvPr>
        </p:nvSpPr>
        <p:spPr>
          <a:xfrm>
            <a:off x="0" y="0"/>
            <a:ext cx="6096000" cy="6858000"/>
          </a:xfrm>
          <a:prstGeom prst="rect">
            <a:avLst/>
          </a:prstGeom>
        </p:spPr>
        <p:txBody>
          <a:bodyPr vert="horz" lIns="720000" tIns="720000" rIns="720000" bIns="720000" rtlCol="0" anchor="ctr" anchorCtr="0">
            <a:noAutofit/>
          </a:bodyPr>
          <a:lstStyle>
            <a:lvl1pPr>
              <a:defRPr sz="4000">
                <a:solidFill>
                  <a:schemeClr val="bg2"/>
                </a:solidFill>
              </a:defRPr>
            </a:lvl1pPr>
          </a:lstStyle>
          <a:p>
            <a:r>
              <a:rPr lang="en-GB" dirty="0"/>
              <a:t>Click to add text</a:t>
            </a:r>
          </a:p>
        </p:txBody>
      </p:sp>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6096000" y="140400"/>
            <a:ext cx="6096000" cy="6717599"/>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Tree>
    <p:extLst>
      <p:ext uri="{BB962C8B-B14F-4D97-AF65-F5344CB8AC3E}">
        <p14:creationId xmlns:p14="http://schemas.microsoft.com/office/powerpoint/2010/main" val="6511951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ight pull quote with image (white)">
    <p:spTree>
      <p:nvGrpSpPr>
        <p:cNvPr id="1" name=""/>
        <p:cNvGrpSpPr/>
        <p:nvPr/>
      </p:nvGrpSpPr>
      <p:grpSpPr>
        <a:xfrm>
          <a:off x="0" y="0"/>
          <a:ext cx="0" cy="0"/>
          <a:chOff x="0" y="0"/>
          <a:chExt cx="0" cy="0"/>
        </a:xfrm>
      </p:grpSpPr>
      <p:sp>
        <p:nvSpPr>
          <p:cNvPr id="2" name="Title Placeholder 6">
            <a:extLst>
              <a:ext uri="{FF2B5EF4-FFF2-40B4-BE49-F238E27FC236}">
                <a16:creationId xmlns:a16="http://schemas.microsoft.com/office/drawing/2014/main" id="{E0ABB1D3-8A76-D512-A549-E9D62F36A70B}"/>
              </a:ext>
            </a:extLst>
          </p:cNvPr>
          <p:cNvSpPr>
            <a:spLocks noGrp="1"/>
          </p:cNvSpPr>
          <p:nvPr>
            <p:ph type="title" hasCustomPrompt="1"/>
          </p:nvPr>
        </p:nvSpPr>
        <p:spPr>
          <a:xfrm>
            <a:off x="6096000" y="0"/>
            <a:ext cx="6096000" cy="6858000"/>
          </a:xfrm>
          <a:prstGeom prst="rect">
            <a:avLst/>
          </a:prstGeom>
        </p:spPr>
        <p:txBody>
          <a:bodyPr vert="horz" lIns="720000" tIns="720000" rIns="720000" bIns="720000" rtlCol="0" anchor="ctr" anchorCtr="0">
            <a:noAutofit/>
          </a:bodyPr>
          <a:lstStyle>
            <a:lvl1pPr>
              <a:defRPr sz="4000">
                <a:solidFill>
                  <a:schemeClr val="bg2"/>
                </a:solidFill>
              </a:defRPr>
            </a:lvl1pPr>
          </a:lstStyle>
          <a:p>
            <a:r>
              <a:rPr lang="en-GB" dirty="0"/>
              <a:t>Click to add text</a:t>
            </a:r>
          </a:p>
        </p:txBody>
      </p:sp>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0" y="140400"/>
            <a:ext cx="6096000" cy="6717599"/>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Tree>
    <p:extLst>
      <p:ext uri="{BB962C8B-B14F-4D97-AF65-F5344CB8AC3E}">
        <p14:creationId xmlns:p14="http://schemas.microsoft.com/office/powerpoint/2010/main" val="2763997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eft pull quote with image (violet)">
    <p:spTree>
      <p:nvGrpSpPr>
        <p:cNvPr id="1" name=""/>
        <p:cNvGrpSpPr/>
        <p:nvPr/>
      </p:nvGrpSpPr>
      <p:grpSpPr>
        <a:xfrm>
          <a:off x="0" y="0"/>
          <a:ext cx="0" cy="0"/>
          <a:chOff x="0" y="0"/>
          <a:chExt cx="0" cy="0"/>
        </a:xfrm>
      </p:grpSpPr>
      <p:sp>
        <p:nvSpPr>
          <p:cNvPr id="2" name="Title Placeholder 6">
            <a:extLst>
              <a:ext uri="{FF2B5EF4-FFF2-40B4-BE49-F238E27FC236}">
                <a16:creationId xmlns:a16="http://schemas.microsoft.com/office/drawing/2014/main" id="{E0ABB1D3-8A76-D512-A549-E9D62F36A70B}"/>
              </a:ext>
            </a:extLst>
          </p:cNvPr>
          <p:cNvSpPr>
            <a:spLocks noGrp="1"/>
          </p:cNvSpPr>
          <p:nvPr>
            <p:ph type="title" hasCustomPrompt="1"/>
          </p:nvPr>
        </p:nvSpPr>
        <p:spPr>
          <a:xfrm>
            <a:off x="0" y="0"/>
            <a:ext cx="6096000" cy="6858000"/>
          </a:xfrm>
          <a:prstGeom prst="rect">
            <a:avLst/>
          </a:prstGeom>
        </p:spPr>
        <p:txBody>
          <a:bodyPr vert="horz" lIns="720000" tIns="720000" rIns="720000" bIns="720000" rtlCol="0" anchor="ctr" anchorCtr="0">
            <a:noAutofit/>
          </a:bodyPr>
          <a:lstStyle>
            <a:lvl1pPr>
              <a:defRPr sz="4000">
                <a:solidFill>
                  <a:schemeClr val="bg1"/>
                </a:solidFill>
              </a:defRPr>
            </a:lvl1pPr>
          </a:lstStyle>
          <a:p>
            <a:r>
              <a:rPr lang="en-GB"/>
              <a:t>Click to add text</a:t>
            </a:r>
          </a:p>
        </p:txBody>
      </p:sp>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6096000" y="0"/>
            <a:ext cx="6096000" cy="6857999"/>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Tree>
    <p:extLst>
      <p:ext uri="{BB962C8B-B14F-4D97-AF65-F5344CB8AC3E}">
        <p14:creationId xmlns:p14="http://schemas.microsoft.com/office/powerpoint/2010/main" val="1588190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ight pull quote with image (violet)">
    <p:spTree>
      <p:nvGrpSpPr>
        <p:cNvPr id="1" name=""/>
        <p:cNvGrpSpPr/>
        <p:nvPr/>
      </p:nvGrpSpPr>
      <p:grpSpPr>
        <a:xfrm>
          <a:off x="0" y="0"/>
          <a:ext cx="0" cy="0"/>
          <a:chOff x="0" y="0"/>
          <a:chExt cx="0" cy="0"/>
        </a:xfrm>
      </p:grpSpPr>
      <p:sp>
        <p:nvSpPr>
          <p:cNvPr id="2" name="Title Placeholder 6">
            <a:extLst>
              <a:ext uri="{FF2B5EF4-FFF2-40B4-BE49-F238E27FC236}">
                <a16:creationId xmlns:a16="http://schemas.microsoft.com/office/drawing/2014/main" id="{E0ABB1D3-8A76-D512-A549-E9D62F36A70B}"/>
              </a:ext>
            </a:extLst>
          </p:cNvPr>
          <p:cNvSpPr>
            <a:spLocks noGrp="1"/>
          </p:cNvSpPr>
          <p:nvPr>
            <p:ph type="title" hasCustomPrompt="1"/>
          </p:nvPr>
        </p:nvSpPr>
        <p:spPr>
          <a:xfrm>
            <a:off x="6096000" y="0"/>
            <a:ext cx="6096000" cy="6858000"/>
          </a:xfrm>
          <a:prstGeom prst="rect">
            <a:avLst/>
          </a:prstGeom>
        </p:spPr>
        <p:txBody>
          <a:bodyPr vert="horz" lIns="720000" tIns="720000" rIns="720000" bIns="720000" rtlCol="0" anchor="ctr" anchorCtr="0">
            <a:noAutofit/>
          </a:bodyPr>
          <a:lstStyle>
            <a:lvl1pPr>
              <a:defRPr sz="4000">
                <a:solidFill>
                  <a:schemeClr val="bg1"/>
                </a:solidFill>
              </a:defRPr>
            </a:lvl1pPr>
          </a:lstStyle>
          <a:p>
            <a:r>
              <a:rPr lang="en-GB"/>
              <a:t>Click to add text</a:t>
            </a:r>
          </a:p>
        </p:txBody>
      </p:sp>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0" y="0"/>
            <a:ext cx="6096000" cy="6857999"/>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Tree>
    <p:extLst>
      <p:ext uri="{BB962C8B-B14F-4D97-AF65-F5344CB8AC3E}">
        <p14:creationId xmlns:p14="http://schemas.microsoft.com/office/powerpoint/2010/main" val="26587000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ull quote">
    <p:spTree>
      <p:nvGrpSpPr>
        <p:cNvPr id="1" name=""/>
        <p:cNvGrpSpPr/>
        <p:nvPr/>
      </p:nvGrpSpPr>
      <p:grpSpPr>
        <a:xfrm>
          <a:off x="0" y="0"/>
          <a:ext cx="0" cy="0"/>
          <a:chOff x="0" y="0"/>
          <a:chExt cx="0" cy="0"/>
        </a:xfrm>
      </p:grpSpPr>
      <p:sp>
        <p:nvSpPr>
          <p:cNvPr id="2" name="Title Placeholder 6">
            <a:extLst>
              <a:ext uri="{FF2B5EF4-FFF2-40B4-BE49-F238E27FC236}">
                <a16:creationId xmlns:a16="http://schemas.microsoft.com/office/drawing/2014/main" id="{E0ABB1D3-8A76-D512-A549-E9D62F36A70B}"/>
              </a:ext>
            </a:extLst>
          </p:cNvPr>
          <p:cNvSpPr>
            <a:spLocks noGrp="1"/>
          </p:cNvSpPr>
          <p:nvPr>
            <p:ph type="title" hasCustomPrompt="1"/>
          </p:nvPr>
        </p:nvSpPr>
        <p:spPr>
          <a:xfrm>
            <a:off x="731837" y="620713"/>
            <a:ext cx="10728325" cy="5616576"/>
          </a:xfrm>
          <a:prstGeom prst="rect">
            <a:avLst/>
          </a:prstGeom>
        </p:spPr>
        <p:txBody>
          <a:bodyPr vert="horz" lIns="180000" tIns="180000" rIns="180000" bIns="180000" rtlCol="0" anchor="ctr" anchorCtr="0">
            <a:noAutofit/>
          </a:bodyPr>
          <a:lstStyle>
            <a:lvl1pPr algn="ctr">
              <a:defRPr sz="6000">
                <a:solidFill>
                  <a:schemeClr val="bg1"/>
                </a:solidFill>
              </a:defRPr>
            </a:lvl1pPr>
          </a:lstStyle>
          <a:p>
            <a:r>
              <a:rPr lang="en-GB"/>
              <a:t>Click to add text</a:t>
            </a:r>
          </a:p>
        </p:txBody>
      </p:sp>
    </p:spTree>
    <p:extLst>
      <p:ext uri="{BB962C8B-B14F-4D97-AF65-F5344CB8AC3E}">
        <p14:creationId xmlns:p14="http://schemas.microsoft.com/office/powerpoint/2010/main" val="14126403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Placeholder 6">
            <a:extLst>
              <a:ext uri="{FF2B5EF4-FFF2-40B4-BE49-F238E27FC236}">
                <a16:creationId xmlns:a16="http://schemas.microsoft.com/office/drawing/2014/main" id="{38CDF813-AE46-AE39-9279-C1F133F3B9BC}"/>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Tree>
    <p:extLst>
      <p:ext uri="{BB962C8B-B14F-4D97-AF65-F5344CB8AC3E}">
        <p14:creationId xmlns:p14="http://schemas.microsoft.com/office/powerpoint/2010/main" val="14819880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slide imag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F6DF0232-7BE7-C4E3-F21A-0026855E3A24}"/>
              </a:ext>
            </a:extLst>
          </p:cNvPr>
          <p:cNvSpPr>
            <a:spLocks noGrp="1"/>
          </p:cNvSpPr>
          <p:nvPr>
            <p:ph type="pic" sz="quarter" idx="13" hasCustomPrompt="1"/>
          </p:nvPr>
        </p:nvSpPr>
        <p:spPr>
          <a:xfrm>
            <a:off x="0" y="0"/>
            <a:ext cx="12192000" cy="6857999"/>
          </a:xfrm>
          <a:prstGeom prst="rect">
            <a:avLst/>
          </a:prstGeom>
        </p:spPr>
        <p:txBody>
          <a:bodyPr tIns="1044000" bIns="0" anchor="ctr" anchorCtr="0">
            <a:normAutofit/>
          </a:bodyPr>
          <a:lstStyle>
            <a:lvl1pPr marL="0" indent="0" algn="ctr">
              <a:buNone/>
              <a:defRPr sz="2000" b="0" i="0">
                <a:solidFill>
                  <a:schemeClr val="bg1"/>
                </a:solidFill>
                <a:latin typeface="+mj-lt"/>
                <a:ea typeface="Open Sans" panose="020B0606030504020204" pitchFamily="34" charset="0"/>
                <a:cs typeface="Arial" panose="020B0604020202020204" pitchFamily="34" charset="0"/>
              </a:defRPr>
            </a:lvl1pPr>
          </a:lstStyle>
          <a:p>
            <a:r>
              <a:rPr lang="en-US"/>
              <a:t>Click to insert image</a:t>
            </a:r>
          </a:p>
        </p:txBody>
      </p:sp>
    </p:spTree>
    <p:extLst>
      <p:ext uri="{BB962C8B-B14F-4D97-AF65-F5344CB8AC3E}">
        <p14:creationId xmlns:p14="http://schemas.microsoft.com/office/powerpoint/2010/main" val="3378501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slide 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B02A5AD2-E41B-68A6-0B6A-854825490524}"/>
              </a:ext>
            </a:extLst>
          </p:cNvPr>
          <p:cNvSpPr>
            <a:spLocks noGrp="1"/>
          </p:cNvSpPr>
          <p:nvPr>
            <p:ph type="media" sz="quarter" idx="10" hasCustomPrompt="1"/>
          </p:nvPr>
        </p:nvSpPr>
        <p:spPr>
          <a:xfrm>
            <a:off x="0" y="0"/>
            <a:ext cx="12192000" cy="6858000"/>
          </a:xfrm>
        </p:spPr>
        <p:txBody>
          <a:bodyPr tIns="1044000" anchor="ctr" anchorCtr="0"/>
          <a:lstStyle>
            <a:lvl1pPr algn="ctr">
              <a:defRPr>
                <a:solidFill>
                  <a:schemeClr val="bg1"/>
                </a:solidFill>
              </a:defRPr>
            </a:lvl1pPr>
          </a:lstStyle>
          <a:p>
            <a:r>
              <a:rPr lang="en-GB"/>
              <a:t>Click to insert video</a:t>
            </a:r>
          </a:p>
        </p:txBody>
      </p:sp>
    </p:spTree>
    <p:extLst>
      <p:ext uri="{BB962C8B-B14F-4D97-AF65-F5344CB8AC3E}">
        <p14:creationId xmlns:p14="http://schemas.microsoft.com/office/powerpoint/2010/main" val="16135326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ockup: laptop">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7F4088-C0F2-57FC-F2C6-EFC4754FD9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77273" y="1972630"/>
            <a:ext cx="7861381" cy="4754637"/>
          </a:xfrm>
          <a:prstGeom prst="rect">
            <a:avLst/>
          </a:prstGeom>
        </p:spPr>
      </p:pic>
      <p:sp>
        <p:nvSpPr>
          <p:cNvPr id="4" name="Picture Placeholder 2">
            <a:extLst>
              <a:ext uri="{FF2B5EF4-FFF2-40B4-BE49-F238E27FC236}">
                <a16:creationId xmlns:a16="http://schemas.microsoft.com/office/drawing/2014/main" id="{52891222-9588-C4A4-B356-F8CF9B747266}"/>
              </a:ext>
            </a:extLst>
          </p:cNvPr>
          <p:cNvSpPr>
            <a:spLocks noGrp="1"/>
          </p:cNvSpPr>
          <p:nvPr>
            <p:ph type="pic" sz="quarter" idx="13" hasCustomPrompt="1"/>
          </p:nvPr>
        </p:nvSpPr>
        <p:spPr>
          <a:xfrm>
            <a:off x="6125057" y="2551299"/>
            <a:ext cx="5102311" cy="3235973"/>
          </a:xfrm>
          <a:prstGeom prst="rect">
            <a:avLst/>
          </a:prstGeom>
        </p:spPr>
        <p:txBody>
          <a:bodyPr tIns="612000" anchor="ctr" anchorCtr="0">
            <a:normAutofit/>
          </a:bodyPr>
          <a:lstStyle>
            <a:lvl1pPr marL="0" indent="0" algn="ctr">
              <a:buNone/>
              <a:defRPr sz="1400" b="0" i="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US"/>
              <a:t>Click to insert screenshot</a:t>
            </a:r>
          </a:p>
        </p:txBody>
      </p:sp>
      <p:sp>
        <p:nvSpPr>
          <p:cNvPr id="6" name="Text Placeholder 5">
            <a:extLst>
              <a:ext uri="{FF2B5EF4-FFF2-40B4-BE49-F238E27FC236}">
                <a16:creationId xmlns:a16="http://schemas.microsoft.com/office/drawing/2014/main" id="{1C78464D-4517-811F-FC53-80F60C619C7B}"/>
              </a:ext>
            </a:extLst>
          </p:cNvPr>
          <p:cNvSpPr>
            <a:spLocks noGrp="1"/>
          </p:cNvSpPr>
          <p:nvPr>
            <p:ph type="body" sz="quarter" idx="14"/>
          </p:nvPr>
        </p:nvSpPr>
        <p:spPr>
          <a:xfrm>
            <a:off x="731839" y="1341439"/>
            <a:ext cx="4248534" cy="48958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Placeholder 6">
            <a:extLst>
              <a:ext uri="{FF2B5EF4-FFF2-40B4-BE49-F238E27FC236}">
                <a16:creationId xmlns:a16="http://schemas.microsoft.com/office/drawing/2014/main" id="{30B38B33-4F3D-3AC3-FCD0-6AF81F3BEF9F}"/>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Tree>
    <p:extLst>
      <p:ext uri="{BB962C8B-B14F-4D97-AF65-F5344CB8AC3E}">
        <p14:creationId xmlns:p14="http://schemas.microsoft.com/office/powerpoint/2010/main" val="3151920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ection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EFDF-C1D9-C223-10FB-BBA4AACB11D2}"/>
              </a:ext>
            </a:extLst>
          </p:cNvPr>
          <p:cNvSpPr>
            <a:spLocks noGrp="1"/>
          </p:cNvSpPr>
          <p:nvPr>
            <p:ph type="ctrTitle" hasCustomPrompt="1"/>
          </p:nvPr>
        </p:nvSpPr>
        <p:spPr>
          <a:xfrm>
            <a:off x="731838" y="1341438"/>
            <a:ext cx="10728325" cy="1585912"/>
          </a:xfrm>
          <a:prstGeom prst="rect">
            <a:avLst/>
          </a:prstGeom>
        </p:spPr>
        <p:txBody>
          <a:bodyPr anchor="b">
            <a:noAutofit/>
          </a:bodyPr>
          <a:lstStyle>
            <a:lvl1pPr algn="l">
              <a:lnSpc>
                <a:spcPct val="85000"/>
              </a:lnSpc>
              <a:defRPr sz="6000" b="1">
                <a:solidFill>
                  <a:schemeClr val="bg1"/>
                </a:solidFill>
              </a:defRPr>
            </a:lvl1pPr>
          </a:lstStyle>
          <a:p>
            <a:r>
              <a:rPr lang="en-GB"/>
              <a:t>Section title</a:t>
            </a:r>
          </a:p>
        </p:txBody>
      </p:sp>
      <p:sp>
        <p:nvSpPr>
          <p:cNvPr id="3" name="Subtitle 2">
            <a:extLst>
              <a:ext uri="{FF2B5EF4-FFF2-40B4-BE49-F238E27FC236}">
                <a16:creationId xmlns:a16="http://schemas.microsoft.com/office/drawing/2014/main" id="{EC50DE21-9FDD-81B0-FEB8-222484B8A115}"/>
              </a:ext>
            </a:extLst>
          </p:cNvPr>
          <p:cNvSpPr>
            <a:spLocks noGrp="1"/>
          </p:cNvSpPr>
          <p:nvPr>
            <p:ph type="subTitle" idx="1" hasCustomPrompt="1"/>
          </p:nvPr>
        </p:nvSpPr>
        <p:spPr>
          <a:xfrm>
            <a:off x="731839" y="2944556"/>
            <a:ext cx="5364162" cy="576293"/>
          </a:xfrm>
        </p:spPr>
        <p:txBody>
          <a:bodyPr lIns="36000" tIns="144000">
            <a:sp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Section subtitle</a:t>
            </a:r>
          </a:p>
        </p:txBody>
      </p:sp>
    </p:spTree>
    <p:extLst>
      <p:ext uri="{BB962C8B-B14F-4D97-AF65-F5344CB8AC3E}">
        <p14:creationId xmlns:p14="http://schemas.microsoft.com/office/powerpoint/2010/main" val="19682715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ockup: phon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C78464D-4517-811F-FC53-80F60C619C7B}"/>
              </a:ext>
            </a:extLst>
          </p:cNvPr>
          <p:cNvSpPr>
            <a:spLocks noGrp="1"/>
          </p:cNvSpPr>
          <p:nvPr>
            <p:ph type="body" sz="quarter" idx="14"/>
          </p:nvPr>
        </p:nvSpPr>
        <p:spPr>
          <a:xfrm>
            <a:off x="731838" y="1341439"/>
            <a:ext cx="5364161" cy="48958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a:extLst>
              <a:ext uri="{FF2B5EF4-FFF2-40B4-BE49-F238E27FC236}">
                <a16:creationId xmlns:a16="http://schemas.microsoft.com/office/drawing/2014/main" id="{67EACD84-0F27-A227-F1B6-D913D0DB59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81212" y="1050697"/>
            <a:ext cx="3267054" cy="5616734"/>
          </a:xfrm>
          <a:prstGeom prst="rect">
            <a:avLst/>
          </a:prstGeom>
        </p:spPr>
      </p:pic>
      <p:sp>
        <p:nvSpPr>
          <p:cNvPr id="9" name="Picture Placeholder 27">
            <a:extLst>
              <a:ext uri="{FF2B5EF4-FFF2-40B4-BE49-F238E27FC236}">
                <a16:creationId xmlns:a16="http://schemas.microsoft.com/office/drawing/2014/main" id="{A87DDBC9-7D6F-E589-CA0D-E37119EDF55F}"/>
              </a:ext>
            </a:extLst>
          </p:cNvPr>
          <p:cNvSpPr>
            <a:spLocks noGrp="1"/>
          </p:cNvSpPr>
          <p:nvPr>
            <p:ph type="pic" sz="quarter" idx="15" hasCustomPrompt="1"/>
          </p:nvPr>
        </p:nvSpPr>
        <p:spPr>
          <a:xfrm>
            <a:off x="7747993" y="1462023"/>
            <a:ext cx="2125150" cy="4628115"/>
          </a:xfrm>
          <a:custGeom>
            <a:avLst/>
            <a:gdLst>
              <a:gd name="connsiteX0" fmla="*/ 401892 w 3804428"/>
              <a:gd name="connsiteY0" fmla="*/ 0 h 8242616"/>
              <a:gd name="connsiteX1" fmla="*/ 787350 w 3804428"/>
              <a:gd name="connsiteY1" fmla="*/ 0 h 8242616"/>
              <a:gd name="connsiteX2" fmla="*/ 839948 w 3804428"/>
              <a:gd name="connsiteY2" fmla="*/ 52595 h 8242616"/>
              <a:gd name="connsiteX3" fmla="*/ 839948 w 3804428"/>
              <a:gd name="connsiteY3" fmla="*/ 83823 h 8242616"/>
              <a:gd name="connsiteX4" fmla="*/ 1061854 w 3804428"/>
              <a:gd name="connsiteY4" fmla="*/ 305708 h 8242616"/>
              <a:gd name="connsiteX5" fmla="*/ 2745040 w 3804428"/>
              <a:gd name="connsiteY5" fmla="*/ 305708 h 8242616"/>
              <a:gd name="connsiteX6" fmla="*/ 2964480 w 3804428"/>
              <a:gd name="connsiteY6" fmla="*/ 86288 h 8242616"/>
              <a:gd name="connsiteX7" fmla="*/ 2964480 w 3804428"/>
              <a:gd name="connsiteY7" fmla="*/ 51773 h 8242616"/>
              <a:gd name="connsiteX8" fmla="*/ 3017078 w 3804428"/>
              <a:gd name="connsiteY8" fmla="*/ 0 h 8242616"/>
              <a:gd name="connsiteX9" fmla="*/ 3403356 w 3804428"/>
              <a:gd name="connsiteY9" fmla="*/ 0 h 8242616"/>
              <a:gd name="connsiteX10" fmla="*/ 3804428 w 3804428"/>
              <a:gd name="connsiteY10" fmla="*/ 401036 h 8242616"/>
              <a:gd name="connsiteX11" fmla="*/ 3804428 w 3804428"/>
              <a:gd name="connsiteY11" fmla="*/ 7841580 h 8242616"/>
              <a:gd name="connsiteX12" fmla="*/ 3403356 w 3804428"/>
              <a:gd name="connsiteY12" fmla="*/ 8242616 h 8242616"/>
              <a:gd name="connsiteX13" fmla="*/ 401892 w 3804428"/>
              <a:gd name="connsiteY13" fmla="*/ 8242616 h 8242616"/>
              <a:gd name="connsiteX14" fmla="*/ 0 w 3804428"/>
              <a:gd name="connsiteY14" fmla="*/ 7841580 h 8242616"/>
              <a:gd name="connsiteX15" fmla="*/ 0 w 3804428"/>
              <a:gd name="connsiteY15" fmla="*/ 401036 h 8242616"/>
              <a:gd name="connsiteX16" fmla="*/ 401892 w 3804428"/>
              <a:gd name="connsiteY16" fmla="*/ 0 h 824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04428" h="8242616">
                <a:moveTo>
                  <a:pt x="401892" y="0"/>
                </a:moveTo>
                <a:cubicBezTo>
                  <a:pt x="401892" y="0"/>
                  <a:pt x="401892" y="0"/>
                  <a:pt x="787350" y="0"/>
                </a:cubicBezTo>
                <a:cubicBezTo>
                  <a:pt x="816114" y="0"/>
                  <a:pt x="839948" y="23832"/>
                  <a:pt x="839948" y="52595"/>
                </a:cubicBezTo>
                <a:cubicBezTo>
                  <a:pt x="839948" y="52595"/>
                  <a:pt x="839948" y="52595"/>
                  <a:pt x="839948" y="83823"/>
                </a:cubicBezTo>
                <a:cubicBezTo>
                  <a:pt x="839948" y="206271"/>
                  <a:pt x="939394" y="305708"/>
                  <a:pt x="1061854" y="305708"/>
                </a:cubicBezTo>
                <a:cubicBezTo>
                  <a:pt x="1061854" y="305708"/>
                  <a:pt x="1061854" y="305708"/>
                  <a:pt x="2745040" y="305708"/>
                </a:cubicBezTo>
                <a:cubicBezTo>
                  <a:pt x="2866676" y="305708"/>
                  <a:pt x="2964480" y="207915"/>
                  <a:pt x="2964480" y="86288"/>
                </a:cubicBezTo>
                <a:cubicBezTo>
                  <a:pt x="2964480" y="86288"/>
                  <a:pt x="2964480" y="86288"/>
                  <a:pt x="2964480" y="51773"/>
                </a:cubicBezTo>
                <a:cubicBezTo>
                  <a:pt x="2964480" y="23010"/>
                  <a:pt x="2988314" y="0"/>
                  <a:pt x="3017078" y="0"/>
                </a:cubicBezTo>
                <a:cubicBezTo>
                  <a:pt x="3017078" y="0"/>
                  <a:pt x="3017078" y="0"/>
                  <a:pt x="3403356" y="0"/>
                </a:cubicBezTo>
                <a:cubicBezTo>
                  <a:pt x="3625262" y="0"/>
                  <a:pt x="3804428" y="179974"/>
                  <a:pt x="3804428" y="401036"/>
                </a:cubicBezTo>
                <a:cubicBezTo>
                  <a:pt x="3804428" y="401036"/>
                  <a:pt x="3804428" y="401036"/>
                  <a:pt x="3804428" y="7841580"/>
                </a:cubicBezTo>
                <a:cubicBezTo>
                  <a:pt x="3804428" y="8063464"/>
                  <a:pt x="3625262" y="8242616"/>
                  <a:pt x="3403356" y="8242616"/>
                </a:cubicBezTo>
                <a:cubicBezTo>
                  <a:pt x="3403356" y="8242616"/>
                  <a:pt x="3403356" y="8242616"/>
                  <a:pt x="401892" y="8242616"/>
                </a:cubicBezTo>
                <a:cubicBezTo>
                  <a:pt x="179988" y="8242616"/>
                  <a:pt x="0" y="8063464"/>
                  <a:pt x="0" y="7841580"/>
                </a:cubicBezTo>
                <a:cubicBezTo>
                  <a:pt x="0" y="7841580"/>
                  <a:pt x="0" y="7841580"/>
                  <a:pt x="0" y="401036"/>
                </a:cubicBezTo>
                <a:cubicBezTo>
                  <a:pt x="0" y="179974"/>
                  <a:pt x="179988" y="0"/>
                  <a:pt x="401892" y="0"/>
                </a:cubicBezTo>
                <a:close/>
              </a:path>
            </a:pathLst>
          </a:custGeom>
          <a:noFill/>
        </p:spPr>
        <p:txBody>
          <a:bodyPr wrap="square" tIns="612000" anchor="ctr" anchorCtr="0">
            <a:noAutofit/>
          </a:bodyPr>
          <a:lstStyle>
            <a:lvl1pPr marL="0" indent="0" algn="ctr">
              <a:buNone/>
              <a:defRPr sz="1400">
                <a:solidFill>
                  <a:schemeClr val="bg1"/>
                </a:solidFill>
                <a:latin typeface="+mn-lt"/>
                <a:ea typeface="Open Sans" panose="020B0606030504020204" pitchFamily="34" charset="0"/>
                <a:cs typeface="Open Sans" panose="020B0606030504020204" pitchFamily="34" charset="0"/>
              </a:defRPr>
            </a:lvl1pPr>
          </a:lstStyle>
          <a:p>
            <a:r>
              <a:rPr lang="en-US"/>
              <a:t>Click to insert screenshot</a:t>
            </a:r>
          </a:p>
        </p:txBody>
      </p:sp>
      <p:sp>
        <p:nvSpPr>
          <p:cNvPr id="12" name="Title Placeholder 6">
            <a:extLst>
              <a:ext uri="{FF2B5EF4-FFF2-40B4-BE49-F238E27FC236}">
                <a16:creationId xmlns:a16="http://schemas.microsoft.com/office/drawing/2014/main" id="{F6D3D1F8-2F3B-7DB7-AC63-17E08558BBD3}"/>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Tree>
    <p:extLst>
      <p:ext uri="{BB962C8B-B14F-4D97-AF65-F5344CB8AC3E}">
        <p14:creationId xmlns:p14="http://schemas.microsoft.com/office/powerpoint/2010/main" val="4626595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EFDF-C1D9-C223-10FB-BBA4AACB11D2}"/>
              </a:ext>
            </a:extLst>
          </p:cNvPr>
          <p:cNvSpPr>
            <a:spLocks noGrp="1"/>
          </p:cNvSpPr>
          <p:nvPr>
            <p:ph type="ctrTitle" hasCustomPrompt="1"/>
          </p:nvPr>
        </p:nvSpPr>
        <p:spPr>
          <a:xfrm>
            <a:off x="731838" y="2142520"/>
            <a:ext cx="10728325" cy="784830"/>
          </a:xfrm>
          <a:prstGeom prst="rect">
            <a:avLst/>
          </a:prstGeom>
        </p:spPr>
        <p:txBody>
          <a:bodyPr anchor="b">
            <a:spAutoFit/>
          </a:bodyPr>
          <a:lstStyle>
            <a:lvl1pPr algn="l">
              <a:lnSpc>
                <a:spcPct val="85000"/>
              </a:lnSpc>
              <a:defRPr sz="6000" b="1">
                <a:solidFill>
                  <a:schemeClr val="bg1"/>
                </a:solidFill>
              </a:defRPr>
            </a:lvl1pPr>
          </a:lstStyle>
          <a:p>
            <a:r>
              <a:rPr lang="en-GB"/>
              <a:t>Thanks</a:t>
            </a:r>
          </a:p>
        </p:txBody>
      </p:sp>
      <p:sp>
        <p:nvSpPr>
          <p:cNvPr id="3" name="Subtitle 2">
            <a:extLst>
              <a:ext uri="{FF2B5EF4-FFF2-40B4-BE49-F238E27FC236}">
                <a16:creationId xmlns:a16="http://schemas.microsoft.com/office/drawing/2014/main" id="{EC50DE21-9FDD-81B0-FEB8-222484B8A115}"/>
              </a:ext>
            </a:extLst>
          </p:cNvPr>
          <p:cNvSpPr>
            <a:spLocks noGrp="1"/>
          </p:cNvSpPr>
          <p:nvPr>
            <p:ph type="subTitle" idx="1" hasCustomPrompt="1"/>
          </p:nvPr>
        </p:nvSpPr>
        <p:spPr>
          <a:xfrm>
            <a:off x="731839" y="2927350"/>
            <a:ext cx="5364162" cy="576293"/>
          </a:xfrm>
        </p:spPr>
        <p:txBody>
          <a:bodyPr lIns="36000" tIns="144000">
            <a:sp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Supporting text e.g. what’s next</a:t>
            </a:r>
          </a:p>
        </p:txBody>
      </p:sp>
    </p:spTree>
    <p:extLst>
      <p:ext uri="{BB962C8B-B14F-4D97-AF65-F5344CB8AC3E}">
        <p14:creationId xmlns:p14="http://schemas.microsoft.com/office/powerpoint/2010/main" val="2855925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2614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Content: 100%">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0F202A-BD67-64B9-9D95-789AE7171142}"/>
              </a:ext>
            </a:extLst>
          </p:cNvPr>
          <p:cNvSpPr>
            <a:spLocks noGrp="1"/>
          </p:cNvSpPr>
          <p:nvPr>
            <p:ph idx="1"/>
          </p:nvPr>
        </p:nvSpPr>
        <p:spPr>
          <a:xfrm>
            <a:off x="731838" y="1341438"/>
            <a:ext cx="10728324" cy="4835525"/>
          </a:xfrm>
        </p:spPr>
        <p:txBody>
          <a:bodyPr>
            <a:noAutofit/>
          </a:bodyPr>
          <a:lstStyle/>
          <a:p>
            <a:pPr lvl="0"/>
            <a:r>
              <a:rPr lang="en-US"/>
              <a:t>Click to edit Master text styles</a:t>
            </a:r>
          </a:p>
        </p:txBody>
      </p:sp>
      <p:sp>
        <p:nvSpPr>
          <p:cNvPr id="5" name="Title Placeholder 6">
            <a:extLst>
              <a:ext uri="{FF2B5EF4-FFF2-40B4-BE49-F238E27FC236}">
                <a16:creationId xmlns:a16="http://schemas.microsoft.com/office/drawing/2014/main" id="{DB783B28-99B4-F609-2B19-DB9EFB3DF844}"/>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Tree>
    <p:extLst>
      <p:ext uri="{BB962C8B-B14F-4D97-AF65-F5344CB8AC3E}">
        <p14:creationId xmlns:p14="http://schemas.microsoft.com/office/powerpoint/2010/main" val="35061067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Content: 50/50">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4AFA50-852A-F29D-3F0F-409AFD88BA3A}"/>
              </a:ext>
            </a:extLst>
          </p:cNvPr>
          <p:cNvSpPr>
            <a:spLocks noGrp="1"/>
          </p:cNvSpPr>
          <p:nvPr>
            <p:ph sz="half" idx="1"/>
          </p:nvPr>
        </p:nvSpPr>
        <p:spPr>
          <a:xfrm>
            <a:off x="731838" y="1341438"/>
            <a:ext cx="5184775" cy="48958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774EB01-1BE4-AFF3-03D4-8A980ED53619}"/>
              </a:ext>
            </a:extLst>
          </p:cNvPr>
          <p:cNvSpPr>
            <a:spLocks noGrp="1"/>
          </p:cNvSpPr>
          <p:nvPr>
            <p:ph sz="half" idx="2"/>
          </p:nvPr>
        </p:nvSpPr>
        <p:spPr>
          <a:xfrm>
            <a:off x="6275388" y="1341438"/>
            <a:ext cx="5184774" cy="48958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Placeholder 6">
            <a:extLst>
              <a:ext uri="{FF2B5EF4-FFF2-40B4-BE49-F238E27FC236}">
                <a16:creationId xmlns:a16="http://schemas.microsoft.com/office/drawing/2014/main" id="{1C3F3347-1652-27C3-83B5-925BE17FF1E3}"/>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Tree>
    <p:extLst>
      <p:ext uri="{BB962C8B-B14F-4D97-AF65-F5344CB8AC3E}">
        <p14:creationId xmlns:p14="http://schemas.microsoft.com/office/powerpoint/2010/main" val="34860215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Content: 33/33/33">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4AFA50-852A-F29D-3F0F-409AFD88BA3A}"/>
              </a:ext>
            </a:extLst>
          </p:cNvPr>
          <p:cNvSpPr>
            <a:spLocks noGrp="1"/>
          </p:cNvSpPr>
          <p:nvPr>
            <p:ph sz="half" idx="1"/>
          </p:nvPr>
        </p:nvSpPr>
        <p:spPr>
          <a:xfrm>
            <a:off x="731838" y="1341438"/>
            <a:ext cx="3473438" cy="48958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774EB01-1BE4-AFF3-03D4-8A980ED53619}"/>
              </a:ext>
            </a:extLst>
          </p:cNvPr>
          <p:cNvSpPr>
            <a:spLocks noGrp="1"/>
          </p:cNvSpPr>
          <p:nvPr>
            <p:ph sz="half" idx="2"/>
          </p:nvPr>
        </p:nvSpPr>
        <p:spPr>
          <a:xfrm>
            <a:off x="8083069" y="1341438"/>
            <a:ext cx="3377094" cy="48958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Content Placeholder 3">
            <a:extLst>
              <a:ext uri="{FF2B5EF4-FFF2-40B4-BE49-F238E27FC236}">
                <a16:creationId xmlns:a16="http://schemas.microsoft.com/office/drawing/2014/main" id="{B6050034-E38D-64E9-6C5A-94A029955BA0}"/>
              </a:ext>
            </a:extLst>
          </p:cNvPr>
          <p:cNvSpPr>
            <a:spLocks noGrp="1"/>
          </p:cNvSpPr>
          <p:nvPr>
            <p:ph sz="half" idx="10"/>
          </p:nvPr>
        </p:nvSpPr>
        <p:spPr>
          <a:xfrm>
            <a:off x="4455625" y="1341438"/>
            <a:ext cx="3377094" cy="48958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Placeholder 6">
            <a:extLst>
              <a:ext uri="{FF2B5EF4-FFF2-40B4-BE49-F238E27FC236}">
                <a16:creationId xmlns:a16="http://schemas.microsoft.com/office/drawing/2014/main" id="{D6580911-BFEE-F5A7-0FD5-8F9AF7E1DACD}"/>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Tree>
    <p:extLst>
      <p:ext uri="{BB962C8B-B14F-4D97-AF65-F5344CB8AC3E}">
        <p14:creationId xmlns:p14="http://schemas.microsoft.com/office/powerpoint/2010/main" val="33017203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Content: 30/70">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4AFA50-852A-F29D-3F0F-409AFD88BA3A}"/>
              </a:ext>
            </a:extLst>
          </p:cNvPr>
          <p:cNvSpPr>
            <a:spLocks noGrp="1"/>
          </p:cNvSpPr>
          <p:nvPr>
            <p:ph sz="half" idx="1"/>
          </p:nvPr>
        </p:nvSpPr>
        <p:spPr>
          <a:xfrm>
            <a:off x="731838" y="1341438"/>
            <a:ext cx="3473438" cy="48958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774EB01-1BE4-AFF3-03D4-8A980ED53619}"/>
              </a:ext>
            </a:extLst>
          </p:cNvPr>
          <p:cNvSpPr>
            <a:spLocks noGrp="1"/>
          </p:cNvSpPr>
          <p:nvPr>
            <p:ph sz="half" idx="2"/>
          </p:nvPr>
        </p:nvSpPr>
        <p:spPr>
          <a:xfrm>
            <a:off x="4455625" y="1341438"/>
            <a:ext cx="7004538" cy="48958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Placeholder 6">
            <a:extLst>
              <a:ext uri="{FF2B5EF4-FFF2-40B4-BE49-F238E27FC236}">
                <a16:creationId xmlns:a16="http://schemas.microsoft.com/office/drawing/2014/main" id="{9CEAE5E5-4043-D371-FC40-202902A7725C}"/>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Tree>
    <p:extLst>
      <p:ext uri="{BB962C8B-B14F-4D97-AF65-F5344CB8AC3E}">
        <p14:creationId xmlns:p14="http://schemas.microsoft.com/office/powerpoint/2010/main" val="31988457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Content: 70/30">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4AFA50-852A-F29D-3F0F-409AFD88BA3A}"/>
              </a:ext>
            </a:extLst>
          </p:cNvPr>
          <p:cNvSpPr>
            <a:spLocks noGrp="1"/>
          </p:cNvSpPr>
          <p:nvPr>
            <p:ph sz="half" idx="1"/>
          </p:nvPr>
        </p:nvSpPr>
        <p:spPr>
          <a:xfrm>
            <a:off x="7986724" y="1341438"/>
            <a:ext cx="3473438" cy="48958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774EB01-1BE4-AFF3-03D4-8A980ED53619}"/>
              </a:ext>
            </a:extLst>
          </p:cNvPr>
          <p:cNvSpPr>
            <a:spLocks noGrp="1"/>
          </p:cNvSpPr>
          <p:nvPr>
            <p:ph sz="half" idx="2"/>
          </p:nvPr>
        </p:nvSpPr>
        <p:spPr>
          <a:xfrm>
            <a:off x="731838" y="1341438"/>
            <a:ext cx="7004538" cy="48958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Placeholder 6">
            <a:extLst>
              <a:ext uri="{FF2B5EF4-FFF2-40B4-BE49-F238E27FC236}">
                <a16:creationId xmlns:a16="http://schemas.microsoft.com/office/drawing/2014/main" id="{FE1568D9-495A-1697-6F7B-F9C8C7A8869E}"/>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Tree>
    <p:extLst>
      <p:ext uri="{BB962C8B-B14F-4D97-AF65-F5344CB8AC3E}">
        <p14:creationId xmlns:p14="http://schemas.microsoft.com/office/powerpoint/2010/main" val="40350048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Content: 2x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4AFA50-852A-F29D-3F0F-409AFD88BA3A}"/>
              </a:ext>
            </a:extLst>
          </p:cNvPr>
          <p:cNvSpPr>
            <a:spLocks noGrp="1"/>
          </p:cNvSpPr>
          <p:nvPr>
            <p:ph sz="half" idx="1"/>
          </p:nvPr>
        </p:nvSpPr>
        <p:spPr>
          <a:xfrm>
            <a:off x="6273045" y="1341438"/>
            <a:ext cx="5187117" cy="226799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2">
            <a:extLst>
              <a:ext uri="{FF2B5EF4-FFF2-40B4-BE49-F238E27FC236}">
                <a16:creationId xmlns:a16="http://schemas.microsoft.com/office/drawing/2014/main" id="{1C9CFF57-8B6F-5FC9-94CA-1555AD753909}"/>
              </a:ext>
            </a:extLst>
          </p:cNvPr>
          <p:cNvSpPr>
            <a:spLocks noGrp="1"/>
          </p:cNvSpPr>
          <p:nvPr>
            <p:ph sz="half" idx="10"/>
          </p:nvPr>
        </p:nvSpPr>
        <p:spPr>
          <a:xfrm>
            <a:off x="732324" y="1341438"/>
            <a:ext cx="5187117" cy="226799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2">
            <a:extLst>
              <a:ext uri="{FF2B5EF4-FFF2-40B4-BE49-F238E27FC236}">
                <a16:creationId xmlns:a16="http://schemas.microsoft.com/office/drawing/2014/main" id="{02489679-6810-6A0E-B214-CE039B57D319}"/>
              </a:ext>
            </a:extLst>
          </p:cNvPr>
          <p:cNvSpPr>
            <a:spLocks noGrp="1"/>
          </p:cNvSpPr>
          <p:nvPr>
            <p:ph sz="half" idx="11"/>
          </p:nvPr>
        </p:nvSpPr>
        <p:spPr>
          <a:xfrm>
            <a:off x="732323" y="3966943"/>
            <a:ext cx="5187117" cy="226799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2">
            <a:extLst>
              <a:ext uri="{FF2B5EF4-FFF2-40B4-BE49-F238E27FC236}">
                <a16:creationId xmlns:a16="http://schemas.microsoft.com/office/drawing/2014/main" id="{FB95A216-6A43-03DF-9235-09885B12C23E}"/>
              </a:ext>
            </a:extLst>
          </p:cNvPr>
          <p:cNvSpPr>
            <a:spLocks noGrp="1"/>
          </p:cNvSpPr>
          <p:nvPr>
            <p:ph sz="half" idx="12"/>
          </p:nvPr>
        </p:nvSpPr>
        <p:spPr>
          <a:xfrm>
            <a:off x="6273046" y="3966943"/>
            <a:ext cx="5187117" cy="226799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itle Placeholder 6">
            <a:extLst>
              <a:ext uri="{FF2B5EF4-FFF2-40B4-BE49-F238E27FC236}">
                <a16:creationId xmlns:a16="http://schemas.microsoft.com/office/drawing/2014/main" id="{A4180580-E5CE-7F81-6446-5A33D9035422}"/>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Tree>
    <p:extLst>
      <p:ext uri="{BB962C8B-B14F-4D97-AF65-F5344CB8AC3E}">
        <p14:creationId xmlns:p14="http://schemas.microsoft.com/office/powerpoint/2010/main" val="42138908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Stats: 33/33/33">
    <p:spTree>
      <p:nvGrpSpPr>
        <p:cNvPr id="1" name=""/>
        <p:cNvGrpSpPr/>
        <p:nvPr/>
      </p:nvGrpSpPr>
      <p:grpSpPr>
        <a:xfrm>
          <a:off x="0" y="0"/>
          <a:ext cx="0" cy="0"/>
          <a:chOff x="0" y="0"/>
          <a:chExt cx="0" cy="0"/>
        </a:xfrm>
      </p:grpSpPr>
      <p:sp>
        <p:nvSpPr>
          <p:cNvPr id="6" name="Title Placeholder 6">
            <a:extLst>
              <a:ext uri="{FF2B5EF4-FFF2-40B4-BE49-F238E27FC236}">
                <a16:creationId xmlns:a16="http://schemas.microsoft.com/office/drawing/2014/main" id="{D6580911-BFEE-F5A7-0FD5-8F9AF7E1DACD}"/>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
        <p:nvSpPr>
          <p:cNvPr id="16" name="Text Placeholder 14">
            <a:extLst>
              <a:ext uri="{FF2B5EF4-FFF2-40B4-BE49-F238E27FC236}">
                <a16:creationId xmlns:a16="http://schemas.microsoft.com/office/drawing/2014/main" id="{41172836-3009-20E3-DA40-6C3FEACBA65A}"/>
              </a:ext>
            </a:extLst>
          </p:cNvPr>
          <p:cNvSpPr>
            <a:spLocks noGrp="1"/>
          </p:cNvSpPr>
          <p:nvPr>
            <p:ph type="body" sz="quarter" idx="18" hasCustomPrompt="1"/>
          </p:nvPr>
        </p:nvSpPr>
        <p:spPr>
          <a:xfrm>
            <a:off x="731838" y="2312756"/>
            <a:ext cx="3191263" cy="1206053"/>
          </a:xfrm>
        </p:spPr>
        <p:txBody>
          <a:bodyPr>
            <a:noAutofit/>
          </a:bodyPr>
          <a:lstStyle>
            <a:lvl1pPr>
              <a:defRPr sz="7000">
                <a:solidFill>
                  <a:schemeClr val="bg2"/>
                </a:solidFill>
              </a:defRPr>
            </a:lvl1pPr>
          </a:lstStyle>
          <a:p>
            <a:pPr lvl="0"/>
            <a:r>
              <a:rPr lang="en-GB" dirty="0"/>
              <a:t>Stat</a:t>
            </a:r>
          </a:p>
        </p:txBody>
      </p:sp>
      <p:sp>
        <p:nvSpPr>
          <p:cNvPr id="17" name="Text Placeholder 14">
            <a:extLst>
              <a:ext uri="{FF2B5EF4-FFF2-40B4-BE49-F238E27FC236}">
                <a16:creationId xmlns:a16="http://schemas.microsoft.com/office/drawing/2014/main" id="{D9E970A3-9B76-5E43-C3FB-15C7F30F303C}"/>
              </a:ext>
            </a:extLst>
          </p:cNvPr>
          <p:cNvSpPr>
            <a:spLocks noGrp="1"/>
          </p:cNvSpPr>
          <p:nvPr>
            <p:ph type="body" sz="quarter" idx="19" hasCustomPrompt="1"/>
          </p:nvPr>
        </p:nvSpPr>
        <p:spPr>
          <a:xfrm>
            <a:off x="731836" y="3544756"/>
            <a:ext cx="3191263" cy="276999"/>
          </a:xfrm>
        </p:spPr>
        <p:txBody>
          <a:bodyPr>
            <a:noAutofit/>
          </a:bodyPr>
          <a:lstStyle/>
          <a:p>
            <a:pPr lvl="0"/>
            <a:r>
              <a:rPr lang="en-GB"/>
              <a:t>Click to add text</a:t>
            </a:r>
          </a:p>
        </p:txBody>
      </p:sp>
      <p:sp>
        <p:nvSpPr>
          <p:cNvPr id="19" name="Text Placeholder 14">
            <a:extLst>
              <a:ext uri="{FF2B5EF4-FFF2-40B4-BE49-F238E27FC236}">
                <a16:creationId xmlns:a16="http://schemas.microsoft.com/office/drawing/2014/main" id="{CBA2B73B-3CA1-E02B-8954-5F3E2DAE7606}"/>
              </a:ext>
            </a:extLst>
          </p:cNvPr>
          <p:cNvSpPr>
            <a:spLocks noGrp="1"/>
          </p:cNvSpPr>
          <p:nvPr>
            <p:ph type="body" sz="quarter" idx="21" hasCustomPrompt="1"/>
          </p:nvPr>
        </p:nvSpPr>
        <p:spPr>
          <a:xfrm>
            <a:off x="8268980" y="2312756"/>
            <a:ext cx="3191263" cy="1206053"/>
          </a:xfrm>
        </p:spPr>
        <p:txBody>
          <a:bodyPr>
            <a:noAutofit/>
          </a:bodyPr>
          <a:lstStyle>
            <a:lvl1pPr>
              <a:defRPr sz="7000">
                <a:solidFill>
                  <a:schemeClr val="bg2"/>
                </a:solidFill>
              </a:defRPr>
            </a:lvl1pPr>
          </a:lstStyle>
          <a:p>
            <a:pPr lvl="0"/>
            <a:r>
              <a:rPr lang="en-GB" dirty="0"/>
              <a:t>Stat</a:t>
            </a:r>
          </a:p>
        </p:txBody>
      </p:sp>
      <p:sp>
        <p:nvSpPr>
          <p:cNvPr id="20" name="Text Placeholder 14">
            <a:extLst>
              <a:ext uri="{FF2B5EF4-FFF2-40B4-BE49-F238E27FC236}">
                <a16:creationId xmlns:a16="http://schemas.microsoft.com/office/drawing/2014/main" id="{05D9D388-4998-48CC-8CFC-BA6D173FC209}"/>
              </a:ext>
            </a:extLst>
          </p:cNvPr>
          <p:cNvSpPr>
            <a:spLocks noGrp="1"/>
          </p:cNvSpPr>
          <p:nvPr>
            <p:ph type="body" sz="quarter" idx="22" hasCustomPrompt="1"/>
          </p:nvPr>
        </p:nvSpPr>
        <p:spPr>
          <a:xfrm>
            <a:off x="8268978" y="3544756"/>
            <a:ext cx="3191263" cy="276999"/>
          </a:xfrm>
        </p:spPr>
        <p:txBody>
          <a:bodyPr>
            <a:noAutofit/>
          </a:bodyPr>
          <a:lstStyle/>
          <a:p>
            <a:pPr lvl="0"/>
            <a:r>
              <a:rPr lang="en-GB"/>
              <a:t>Click to add text</a:t>
            </a:r>
          </a:p>
        </p:txBody>
      </p:sp>
      <p:sp>
        <p:nvSpPr>
          <p:cNvPr id="22" name="Text Placeholder 14">
            <a:extLst>
              <a:ext uri="{FF2B5EF4-FFF2-40B4-BE49-F238E27FC236}">
                <a16:creationId xmlns:a16="http://schemas.microsoft.com/office/drawing/2014/main" id="{04DF6A99-482C-45EE-B2CD-3DDD0FFB050A}"/>
              </a:ext>
            </a:extLst>
          </p:cNvPr>
          <p:cNvSpPr>
            <a:spLocks noGrp="1"/>
          </p:cNvSpPr>
          <p:nvPr>
            <p:ph type="body" sz="quarter" idx="24" hasCustomPrompt="1"/>
          </p:nvPr>
        </p:nvSpPr>
        <p:spPr>
          <a:xfrm>
            <a:off x="4500407" y="2312756"/>
            <a:ext cx="3191263" cy="1206053"/>
          </a:xfrm>
        </p:spPr>
        <p:txBody>
          <a:bodyPr>
            <a:noAutofit/>
          </a:bodyPr>
          <a:lstStyle>
            <a:lvl1pPr>
              <a:defRPr sz="7000">
                <a:solidFill>
                  <a:schemeClr val="bg2"/>
                </a:solidFill>
              </a:defRPr>
            </a:lvl1pPr>
          </a:lstStyle>
          <a:p>
            <a:pPr lvl="0"/>
            <a:r>
              <a:rPr lang="en-GB" dirty="0"/>
              <a:t>Stat</a:t>
            </a:r>
          </a:p>
        </p:txBody>
      </p:sp>
      <p:sp>
        <p:nvSpPr>
          <p:cNvPr id="23" name="Text Placeholder 14">
            <a:extLst>
              <a:ext uri="{FF2B5EF4-FFF2-40B4-BE49-F238E27FC236}">
                <a16:creationId xmlns:a16="http://schemas.microsoft.com/office/drawing/2014/main" id="{14C427C6-BE1B-D559-21C0-1BC0404C747D}"/>
              </a:ext>
            </a:extLst>
          </p:cNvPr>
          <p:cNvSpPr>
            <a:spLocks noGrp="1"/>
          </p:cNvSpPr>
          <p:nvPr>
            <p:ph type="body" sz="quarter" idx="25" hasCustomPrompt="1"/>
          </p:nvPr>
        </p:nvSpPr>
        <p:spPr>
          <a:xfrm>
            <a:off x="4500405" y="3544756"/>
            <a:ext cx="3191263" cy="276999"/>
          </a:xfrm>
        </p:spPr>
        <p:txBody>
          <a:bodyPr>
            <a:noAutofit/>
          </a:bodyPr>
          <a:lstStyle/>
          <a:p>
            <a:pPr lvl="0"/>
            <a:r>
              <a:rPr lang="en-GB"/>
              <a:t>Click to add text</a:t>
            </a:r>
          </a:p>
        </p:txBody>
      </p:sp>
    </p:spTree>
    <p:extLst>
      <p:ext uri="{BB962C8B-B14F-4D97-AF65-F5344CB8AC3E}">
        <p14:creationId xmlns:p14="http://schemas.microsoft.com/office/powerpoint/2010/main" val="71354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00%">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0F202A-BD67-64B9-9D95-789AE7171142}"/>
              </a:ext>
            </a:extLst>
          </p:cNvPr>
          <p:cNvSpPr>
            <a:spLocks noGrp="1"/>
          </p:cNvSpPr>
          <p:nvPr>
            <p:ph idx="1"/>
          </p:nvPr>
        </p:nvSpPr>
        <p:spPr>
          <a:xfrm>
            <a:off x="731838" y="1341438"/>
            <a:ext cx="10728324" cy="4835525"/>
          </a:xfrm>
        </p:spPr>
        <p:txBody>
          <a:bodyPr>
            <a:noAutofit/>
          </a:bodyPr>
          <a:lstStyle>
            <a:lvl1pPr>
              <a:defRPr>
                <a:solidFill>
                  <a:schemeClr val="bg1"/>
                </a:solidFill>
              </a:defRPr>
            </a:lvl1pPr>
          </a:lstStyle>
          <a:p>
            <a:pPr lvl="0"/>
            <a:r>
              <a:rPr lang="en-US"/>
              <a:t>Click to edit Master text styles</a:t>
            </a:r>
          </a:p>
        </p:txBody>
      </p:sp>
      <p:sp>
        <p:nvSpPr>
          <p:cNvPr id="5" name="Title Placeholder 6">
            <a:extLst>
              <a:ext uri="{FF2B5EF4-FFF2-40B4-BE49-F238E27FC236}">
                <a16:creationId xmlns:a16="http://schemas.microsoft.com/office/drawing/2014/main" id="{DB783B28-99B4-F609-2B19-DB9EFB3DF844}"/>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lvl1pPr>
              <a:defRPr>
                <a:solidFill>
                  <a:schemeClr val="bg1"/>
                </a:solidFill>
              </a:defRPr>
            </a:lvl1pPr>
          </a:lstStyle>
          <a:p>
            <a:r>
              <a:rPr lang="en-GB"/>
              <a:t>Click to add title</a:t>
            </a:r>
          </a:p>
        </p:txBody>
      </p:sp>
    </p:spTree>
    <p:extLst>
      <p:ext uri="{BB962C8B-B14F-4D97-AF65-F5344CB8AC3E}">
        <p14:creationId xmlns:p14="http://schemas.microsoft.com/office/powerpoint/2010/main" val="36307461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Stats: 3x2">
    <p:spTree>
      <p:nvGrpSpPr>
        <p:cNvPr id="1" name=""/>
        <p:cNvGrpSpPr/>
        <p:nvPr/>
      </p:nvGrpSpPr>
      <p:grpSpPr>
        <a:xfrm>
          <a:off x="0" y="0"/>
          <a:ext cx="0" cy="0"/>
          <a:chOff x="0" y="0"/>
          <a:chExt cx="0" cy="0"/>
        </a:xfrm>
      </p:grpSpPr>
      <p:sp>
        <p:nvSpPr>
          <p:cNvPr id="6" name="Title Placeholder 6">
            <a:extLst>
              <a:ext uri="{FF2B5EF4-FFF2-40B4-BE49-F238E27FC236}">
                <a16:creationId xmlns:a16="http://schemas.microsoft.com/office/drawing/2014/main" id="{D6580911-BFEE-F5A7-0FD5-8F9AF7E1DACD}"/>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
        <p:nvSpPr>
          <p:cNvPr id="16" name="Text Placeholder 14">
            <a:extLst>
              <a:ext uri="{FF2B5EF4-FFF2-40B4-BE49-F238E27FC236}">
                <a16:creationId xmlns:a16="http://schemas.microsoft.com/office/drawing/2014/main" id="{41172836-3009-20E3-DA40-6C3FEACBA65A}"/>
              </a:ext>
            </a:extLst>
          </p:cNvPr>
          <p:cNvSpPr>
            <a:spLocks noGrp="1"/>
          </p:cNvSpPr>
          <p:nvPr>
            <p:ph type="body" sz="quarter" idx="18" hasCustomPrompt="1"/>
          </p:nvPr>
        </p:nvSpPr>
        <p:spPr>
          <a:xfrm>
            <a:off x="731838" y="1750782"/>
            <a:ext cx="3191263" cy="887644"/>
          </a:xfrm>
        </p:spPr>
        <p:txBody>
          <a:bodyPr>
            <a:noAutofit/>
          </a:bodyPr>
          <a:lstStyle>
            <a:lvl1pPr>
              <a:defRPr sz="6000">
                <a:solidFill>
                  <a:schemeClr val="bg2"/>
                </a:solidFill>
              </a:defRPr>
            </a:lvl1pPr>
          </a:lstStyle>
          <a:p>
            <a:pPr lvl="0"/>
            <a:r>
              <a:rPr lang="en-GB" dirty="0"/>
              <a:t>Stat</a:t>
            </a:r>
          </a:p>
        </p:txBody>
      </p:sp>
      <p:sp>
        <p:nvSpPr>
          <p:cNvPr id="17" name="Text Placeholder 14">
            <a:extLst>
              <a:ext uri="{FF2B5EF4-FFF2-40B4-BE49-F238E27FC236}">
                <a16:creationId xmlns:a16="http://schemas.microsoft.com/office/drawing/2014/main" id="{D9E970A3-9B76-5E43-C3FB-15C7F30F303C}"/>
              </a:ext>
            </a:extLst>
          </p:cNvPr>
          <p:cNvSpPr>
            <a:spLocks noGrp="1"/>
          </p:cNvSpPr>
          <p:nvPr>
            <p:ph type="body" sz="quarter" idx="19" hasCustomPrompt="1"/>
          </p:nvPr>
        </p:nvSpPr>
        <p:spPr>
          <a:xfrm>
            <a:off x="731836" y="2648118"/>
            <a:ext cx="3191263" cy="1065344"/>
          </a:xfrm>
        </p:spPr>
        <p:txBody>
          <a:bodyPr>
            <a:noAutofit/>
          </a:bodyPr>
          <a:lstStyle>
            <a:lvl1pPr>
              <a:defRPr sz="1600"/>
            </a:lvl1pPr>
          </a:lstStyle>
          <a:p>
            <a:pPr lvl="0"/>
            <a:r>
              <a:rPr lang="en-GB"/>
              <a:t>Click to add text</a:t>
            </a:r>
          </a:p>
        </p:txBody>
      </p:sp>
      <p:sp>
        <p:nvSpPr>
          <p:cNvPr id="19" name="Text Placeholder 14">
            <a:extLst>
              <a:ext uri="{FF2B5EF4-FFF2-40B4-BE49-F238E27FC236}">
                <a16:creationId xmlns:a16="http://schemas.microsoft.com/office/drawing/2014/main" id="{CBA2B73B-3CA1-E02B-8954-5F3E2DAE7606}"/>
              </a:ext>
            </a:extLst>
          </p:cNvPr>
          <p:cNvSpPr>
            <a:spLocks noGrp="1"/>
          </p:cNvSpPr>
          <p:nvPr>
            <p:ph type="body" sz="quarter" idx="21" hasCustomPrompt="1"/>
          </p:nvPr>
        </p:nvSpPr>
        <p:spPr>
          <a:xfrm>
            <a:off x="8268980" y="1750782"/>
            <a:ext cx="3191263" cy="887644"/>
          </a:xfrm>
        </p:spPr>
        <p:txBody>
          <a:bodyPr>
            <a:noAutofit/>
          </a:bodyPr>
          <a:lstStyle>
            <a:lvl1pPr>
              <a:defRPr sz="6000">
                <a:solidFill>
                  <a:schemeClr val="bg2"/>
                </a:solidFill>
              </a:defRPr>
            </a:lvl1pPr>
          </a:lstStyle>
          <a:p>
            <a:pPr lvl="0"/>
            <a:r>
              <a:rPr lang="en-GB" dirty="0"/>
              <a:t>Stat</a:t>
            </a:r>
          </a:p>
        </p:txBody>
      </p:sp>
      <p:sp>
        <p:nvSpPr>
          <p:cNvPr id="20" name="Text Placeholder 14">
            <a:extLst>
              <a:ext uri="{FF2B5EF4-FFF2-40B4-BE49-F238E27FC236}">
                <a16:creationId xmlns:a16="http://schemas.microsoft.com/office/drawing/2014/main" id="{05D9D388-4998-48CC-8CFC-BA6D173FC209}"/>
              </a:ext>
            </a:extLst>
          </p:cNvPr>
          <p:cNvSpPr>
            <a:spLocks noGrp="1"/>
          </p:cNvSpPr>
          <p:nvPr>
            <p:ph type="body" sz="quarter" idx="22" hasCustomPrompt="1"/>
          </p:nvPr>
        </p:nvSpPr>
        <p:spPr>
          <a:xfrm>
            <a:off x="8268978" y="2648118"/>
            <a:ext cx="3191263" cy="1065344"/>
          </a:xfrm>
        </p:spPr>
        <p:txBody>
          <a:bodyPr>
            <a:noAutofit/>
          </a:bodyPr>
          <a:lstStyle>
            <a:lvl1pPr>
              <a:defRPr sz="1600"/>
            </a:lvl1pPr>
          </a:lstStyle>
          <a:p>
            <a:pPr lvl="0"/>
            <a:r>
              <a:rPr lang="en-GB"/>
              <a:t>Click to add text</a:t>
            </a:r>
          </a:p>
        </p:txBody>
      </p:sp>
      <p:sp>
        <p:nvSpPr>
          <p:cNvPr id="22" name="Text Placeholder 14">
            <a:extLst>
              <a:ext uri="{FF2B5EF4-FFF2-40B4-BE49-F238E27FC236}">
                <a16:creationId xmlns:a16="http://schemas.microsoft.com/office/drawing/2014/main" id="{04DF6A99-482C-45EE-B2CD-3DDD0FFB050A}"/>
              </a:ext>
            </a:extLst>
          </p:cNvPr>
          <p:cNvSpPr>
            <a:spLocks noGrp="1"/>
          </p:cNvSpPr>
          <p:nvPr>
            <p:ph type="body" sz="quarter" idx="24" hasCustomPrompt="1"/>
          </p:nvPr>
        </p:nvSpPr>
        <p:spPr>
          <a:xfrm>
            <a:off x="4500407" y="1750782"/>
            <a:ext cx="3191263" cy="887644"/>
          </a:xfrm>
        </p:spPr>
        <p:txBody>
          <a:bodyPr>
            <a:noAutofit/>
          </a:bodyPr>
          <a:lstStyle>
            <a:lvl1pPr>
              <a:defRPr sz="6000">
                <a:solidFill>
                  <a:schemeClr val="bg2"/>
                </a:solidFill>
              </a:defRPr>
            </a:lvl1pPr>
          </a:lstStyle>
          <a:p>
            <a:pPr lvl="0"/>
            <a:r>
              <a:rPr lang="en-GB" dirty="0"/>
              <a:t>Stat</a:t>
            </a:r>
          </a:p>
        </p:txBody>
      </p:sp>
      <p:sp>
        <p:nvSpPr>
          <p:cNvPr id="23" name="Text Placeholder 14">
            <a:extLst>
              <a:ext uri="{FF2B5EF4-FFF2-40B4-BE49-F238E27FC236}">
                <a16:creationId xmlns:a16="http://schemas.microsoft.com/office/drawing/2014/main" id="{14C427C6-BE1B-D559-21C0-1BC0404C747D}"/>
              </a:ext>
            </a:extLst>
          </p:cNvPr>
          <p:cNvSpPr>
            <a:spLocks noGrp="1"/>
          </p:cNvSpPr>
          <p:nvPr>
            <p:ph type="body" sz="quarter" idx="25" hasCustomPrompt="1"/>
          </p:nvPr>
        </p:nvSpPr>
        <p:spPr>
          <a:xfrm>
            <a:off x="4500405" y="2648118"/>
            <a:ext cx="3191263" cy="1065344"/>
          </a:xfrm>
        </p:spPr>
        <p:txBody>
          <a:bodyPr>
            <a:noAutofit/>
          </a:bodyPr>
          <a:lstStyle>
            <a:lvl1pPr>
              <a:defRPr sz="1600"/>
            </a:lvl1pPr>
          </a:lstStyle>
          <a:p>
            <a:pPr lvl="0"/>
            <a:r>
              <a:rPr lang="en-GB"/>
              <a:t>Click to add text</a:t>
            </a:r>
          </a:p>
        </p:txBody>
      </p:sp>
      <p:sp>
        <p:nvSpPr>
          <p:cNvPr id="4" name="Text Placeholder 14">
            <a:extLst>
              <a:ext uri="{FF2B5EF4-FFF2-40B4-BE49-F238E27FC236}">
                <a16:creationId xmlns:a16="http://schemas.microsoft.com/office/drawing/2014/main" id="{9D71305A-9B66-093C-F802-B24414502F60}"/>
              </a:ext>
            </a:extLst>
          </p:cNvPr>
          <p:cNvSpPr>
            <a:spLocks noGrp="1"/>
          </p:cNvSpPr>
          <p:nvPr>
            <p:ph type="body" sz="quarter" idx="26" hasCustomPrompt="1"/>
          </p:nvPr>
        </p:nvSpPr>
        <p:spPr>
          <a:xfrm>
            <a:off x="731838" y="3932007"/>
            <a:ext cx="3191263" cy="887644"/>
          </a:xfrm>
        </p:spPr>
        <p:txBody>
          <a:bodyPr>
            <a:noAutofit/>
          </a:bodyPr>
          <a:lstStyle>
            <a:lvl1pPr>
              <a:defRPr sz="6000">
                <a:solidFill>
                  <a:schemeClr val="bg2"/>
                </a:solidFill>
              </a:defRPr>
            </a:lvl1pPr>
          </a:lstStyle>
          <a:p>
            <a:pPr lvl="0"/>
            <a:r>
              <a:rPr lang="en-GB" dirty="0"/>
              <a:t>Stat</a:t>
            </a:r>
          </a:p>
        </p:txBody>
      </p:sp>
      <p:sp>
        <p:nvSpPr>
          <p:cNvPr id="5" name="Text Placeholder 14">
            <a:extLst>
              <a:ext uri="{FF2B5EF4-FFF2-40B4-BE49-F238E27FC236}">
                <a16:creationId xmlns:a16="http://schemas.microsoft.com/office/drawing/2014/main" id="{E544FC8E-08AA-0AD4-3FEB-D294C24B8B1B}"/>
              </a:ext>
            </a:extLst>
          </p:cNvPr>
          <p:cNvSpPr>
            <a:spLocks noGrp="1"/>
          </p:cNvSpPr>
          <p:nvPr>
            <p:ph type="body" sz="quarter" idx="27" hasCustomPrompt="1"/>
          </p:nvPr>
        </p:nvSpPr>
        <p:spPr>
          <a:xfrm>
            <a:off x="731836" y="4829343"/>
            <a:ext cx="3191263" cy="1065344"/>
          </a:xfrm>
        </p:spPr>
        <p:txBody>
          <a:bodyPr>
            <a:noAutofit/>
          </a:bodyPr>
          <a:lstStyle>
            <a:lvl1pPr>
              <a:defRPr sz="1600"/>
            </a:lvl1pPr>
          </a:lstStyle>
          <a:p>
            <a:pPr lvl="0"/>
            <a:r>
              <a:rPr lang="en-GB"/>
              <a:t>Click to add text</a:t>
            </a:r>
          </a:p>
        </p:txBody>
      </p:sp>
      <p:sp>
        <p:nvSpPr>
          <p:cNvPr id="7" name="Text Placeholder 14">
            <a:extLst>
              <a:ext uri="{FF2B5EF4-FFF2-40B4-BE49-F238E27FC236}">
                <a16:creationId xmlns:a16="http://schemas.microsoft.com/office/drawing/2014/main" id="{C2D4EA0C-83BA-9CA9-A370-6444BBCD79AE}"/>
              </a:ext>
            </a:extLst>
          </p:cNvPr>
          <p:cNvSpPr>
            <a:spLocks noGrp="1"/>
          </p:cNvSpPr>
          <p:nvPr>
            <p:ph type="body" sz="quarter" idx="28" hasCustomPrompt="1"/>
          </p:nvPr>
        </p:nvSpPr>
        <p:spPr>
          <a:xfrm>
            <a:off x="8268980" y="3932007"/>
            <a:ext cx="3191263" cy="887644"/>
          </a:xfrm>
        </p:spPr>
        <p:txBody>
          <a:bodyPr>
            <a:noAutofit/>
          </a:bodyPr>
          <a:lstStyle>
            <a:lvl1pPr>
              <a:defRPr sz="6000">
                <a:solidFill>
                  <a:schemeClr val="bg2"/>
                </a:solidFill>
              </a:defRPr>
            </a:lvl1pPr>
          </a:lstStyle>
          <a:p>
            <a:pPr lvl="0"/>
            <a:r>
              <a:rPr lang="en-GB" dirty="0"/>
              <a:t>Stat</a:t>
            </a:r>
          </a:p>
        </p:txBody>
      </p:sp>
      <p:sp>
        <p:nvSpPr>
          <p:cNvPr id="8" name="Text Placeholder 14">
            <a:extLst>
              <a:ext uri="{FF2B5EF4-FFF2-40B4-BE49-F238E27FC236}">
                <a16:creationId xmlns:a16="http://schemas.microsoft.com/office/drawing/2014/main" id="{E32B1713-896B-FE0F-A499-6265F6BF475D}"/>
              </a:ext>
            </a:extLst>
          </p:cNvPr>
          <p:cNvSpPr>
            <a:spLocks noGrp="1"/>
          </p:cNvSpPr>
          <p:nvPr>
            <p:ph type="body" sz="quarter" idx="29" hasCustomPrompt="1"/>
          </p:nvPr>
        </p:nvSpPr>
        <p:spPr>
          <a:xfrm>
            <a:off x="8268978" y="4829343"/>
            <a:ext cx="3191263" cy="1065344"/>
          </a:xfrm>
        </p:spPr>
        <p:txBody>
          <a:bodyPr>
            <a:noAutofit/>
          </a:bodyPr>
          <a:lstStyle>
            <a:lvl1pPr>
              <a:defRPr sz="1600"/>
            </a:lvl1pPr>
          </a:lstStyle>
          <a:p>
            <a:pPr lvl="0"/>
            <a:r>
              <a:rPr lang="en-GB"/>
              <a:t>Click to add text</a:t>
            </a:r>
          </a:p>
        </p:txBody>
      </p:sp>
      <p:sp>
        <p:nvSpPr>
          <p:cNvPr id="9" name="Text Placeholder 14">
            <a:extLst>
              <a:ext uri="{FF2B5EF4-FFF2-40B4-BE49-F238E27FC236}">
                <a16:creationId xmlns:a16="http://schemas.microsoft.com/office/drawing/2014/main" id="{5F1A546A-EE1B-66B3-31E0-1CC9C890D605}"/>
              </a:ext>
            </a:extLst>
          </p:cNvPr>
          <p:cNvSpPr>
            <a:spLocks noGrp="1"/>
          </p:cNvSpPr>
          <p:nvPr>
            <p:ph type="body" sz="quarter" idx="30" hasCustomPrompt="1"/>
          </p:nvPr>
        </p:nvSpPr>
        <p:spPr>
          <a:xfrm>
            <a:off x="4500407" y="3932007"/>
            <a:ext cx="3191263" cy="887644"/>
          </a:xfrm>
        </p:spPr>
        <p:txBody>
          <a:bodyPr>
            <a:noAutofit/>
          </a:bodyPr>
          <a:lstStyle>
            <a:lvl1pPr>
              <a:defRPr sz="6000">
                <a:solidFill>
                  <a:schemeClr val="bg2"/>
                </a:solidFill>
              </a:defRPr>
            </a:lvl1pPr>
          </a:lstStyle>
          <a:p>
            <a:pPr lvl="0"/>
            <a:r>
              <a:rPr lang="en-GB" dirty="0"/>
              <a:t>Stat</a:t>
            </a:r>
          </a:p>
        </p:txBody>
      </p:sp>
      <p:sp>
        <p:nvSpPr>
          <p:cNvPr id="10" name="Text Placeholder 14">
            <a:extLst>
              <a:ext uri="{FF2B5EF4-FFF2-40B4-BE49-F238E27FC236}">
                <a16:creationId xmlns:a16="http://schemas.microsoft.com/office/drawing/2014/main" id="{C6D0948C-0FAD-7EFE-9C13-A4846AADF0FC}"/>
              </a:ext>
            </a:extLst>
          </p:cNvPr>
          <p:cNvSpPr>
            <a:spLocks noGrp="1"/>
          </p:cNvSpPr>
          <p:nvPr>
            <p:ph type="body" sz="quarter" idx="31" hasCustomPrompt="1"/>
          </p:nvPr>
        </p:nvSpPr>
        <p:spPr>
          <a:xfrm>
            <a:off x="4500405" y="4829343"/>
            <a:ext cx="3191263" cy="1065344"/>
          </a:xfrm>
        </p:spPr>
        <p:txBody>
          <a:bodyPr>
            <a:noAutofit/>
          </a:bodyPr>
          <a:lstStyle>
            <a:lvl1pPr>
              <a:defRPr sz="1600"/>
            </a:lvl1pPr>
          </a:lstStyle>
          <a:p>
            <a:pPr lvl="0"/>
            <a:r>
              <a:rPr lang="en-GB"/>
              <a:t>Click to add text</a:t>
            </a:r>
          </a:p>
        </p:txBody>
      </p:sp>
    </p:spTree>
    <p:extLst>
      <p:ext uri="{BB962C8B-B14F-4D97-AF65-F5344CB8AC3E}">
        <p14:creationId xmlns:p14="http://schemas.microsoft.com/office/powerpoint/2010/main" val="1602701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Icons: 33/33/33">
    <p:spTree>
      <p:nvGrpSpPr>
        <p:cNvPr id="1" name=""/>
        <p:cNvGrpSpPr/>
        <p:nvPr/>
      </p:nvGrpSpPr>
      <p:grpSpPr>
        <a:xfrm>
          <a:off x="0" y="0"/>
          <a:ext cx="0" cy="0"/>
          <a:chOff x="0" y="0"/>
          <a:chExt cx="0" cy="0"/>
        </a:xfrm>
      </p:grpSpPr>
      <p:sp>
        <p:nvSpPr>
          <p:cNvPr id="6" name="Title Placeholder 6">
            <a:extLst>
              <a:ext uri="{FF2B5EF4-FFF2-40B4-BE49-F238E27FC236}">
                <a16:creationId xmlns:a16="http://schemas.microsoft.com/office/drawing/2014/main" id="{D6580911-BFEE-F5A7-0FD5-8F9AF7E1DACD}"/>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
        <p:nvSpPr>
          <p:cNvPr id="17" name="Text Placeholder 14">
            <a:extLst>
              <a:ext uri="{FF2B5EF4-FFF2-40B4-BE49-F238E27FC236}">
                <a16:creationId xmlns:a16="http://schemas.microsoft.com/office/drawing/2014/main" id="{D9E970A3-9B76-5E43-C3FB-15C7F30F303C}"/>
              </a:ext>
            </a:extLst>
          </p:cNvPr>
          <p:cNvSpPr>
            <a:spLocks noGrp="1"/>
          </p:cNvSpPr>
          <p:nvPr>
            <p:ph type="body" sz="quarter" idx="19" hasCustomPrompt="1"/>
          </p:nvPr>
        </p:nvSpPr>
        <p:spPr>
          <a:xfrm>
            <a:off x="731836" y="4030531"/>
            <a:ext cx="3191263" cy="276999"/>
          </a:xfrm>
        </p:spPr>
        <p:txBody>
          <a:bodyPr>
            <a:spAutoFit/>
          </a:bodyPr>
          <a:lstStyle>
            <a:lvl1pPr algn="ctr">
              <a:defRPr/>
            </a:lvl1pPr>
          </a:lstStyle>
          <a:p>
            <a:pPr lvl="0"/>
            <a:r>
              <a:rPr lang="en-GB"/>
              <a:t>Click to add text</a:t>
            </a:r>
          </a:p>
        </p:txBody>
      </p:sp>
      <p:sp>
        <p:nvSpPr>
          <p:cNvPr id="20" name="Text Placeholder 14">
            <a:extLst>
              <a:ext uri="{FF2B5EF4-FFF2-40B4-BE49-F238E27FC236}">
                <a16:creationId xmlns:a16="http://schemas.microsoft.com/office/drawing/2014/main" id="{05D9D388-4998-48CC-8CFC-BA6D173FC209}"/>
              </a:ext>
            </a:extLst>
          </p:cNvPr>
          <p:cNvSpPr>
            <a:spLocks noGrp="1"/>
          </p:cNvSpPr>
          <p:nvPr>
            <p:ph type="body" sz="quarter" idx="22" hasCustomPrompt="1"/>
          </p:nvPr>
        </p:nvSpPr>
        <p:spPr>
          <a:xfrm>
            <a:off x="8268978" y="4030531"/>
            <a:ext cx="3191263" cy="276999"/>
          </a:xfrm>
        </p:spPr>
        <p:txBody>
          <a:bodyPr>
            <a:spAutoFit/>
          </a:bodyPr>
          <a:lstStyle>
            <a:lvl1pPr algn="ctr">
              <a:defRPr/>
            </a:lvl1pPr>
          </a:lstStyle>
          <a:p>
            <a:pPr lvl="0"/>
            <a:r>
              <a:rPr lang="en-GB"/>
              <a:t>Click to add text</a:t>
            </a:r>
          </a:p>
        </p:txBody>
      </p:sp>
      <p:sp>
        <p:nvSpPr>
          <p:cNvPr id="23" name="Text Placeholder 14">
            <a:extLst>
              <a:ext uri="{FF2B5EF4-FFF2-40B4-BE49-F238E27FC236}">
                <a16:creationId xmlns:a16="http://schemas.microsoft.com/office/drawing/2014/main" id="{14C427C6-BE1B-D559-21C0-1BC0404C747D}"/>
              </a:ext>
            </a:extLst>
          </p:cNvPr>
          <p:cNvSpPr>
            <a:spLocks noGrp="1"/>
          </p:cNvSpPr>
          <p:nvPr>
            <p:ph type="body" sz="quarter" idx="25" hasCustomPrompt="1"/>
          </p:nvPr>
        </p:nvSpPr>
        <p:spPr>
          <a:xfrm>
            <a:off x="4500405" y="4030531"/>
            <a:ext cx="3191263" cy="276999"/>
          </a:xfrm>
        </p:spPr>
        <p:txBody>
          <a:bodyPr>
            <a:spAutoFit/>
          </a:bodyPr>
          <a:lstStyle>
            <a:lvl1pPr algn="ctr">
              <a:defRPr/>
            </a:lvl1pPr>
          </a:lstStyle>
          <a:p>
            <a:pPr lvl="0"/>
            <a:r>
              <a:rPr lang="en-GB"/>
              <a:t>Click to add text</a:t>
            </a:r>
          </a:p>
        </p:txBody>
      </p:sp>
      <p:sp>
        <p:nvSpPr>
          <p:cNvPr id="3" name="Oval 2">
            <a:extLst>
              <a:ext uri="{FF2B5EF4-FFF2-40B4-BE49-F238E27FC236}">
                <a16:creationId xmlns:a16="http://schemas.microsoft.com/office/drawing/2014/main" id="{FE1F656D-808F-637F-926E-3895CAE464CE}"/>
              </a:ext>
            </a:extLst>
          </p:cNvPr>
          <p:cNvSpPr>
            <a:spLocks noChangeAspect="1"/>
          </p:cNvSpPr>
          <p:nvPr/>
        </p:nvSpPr>
        <p:spPr>
          <a:xfrm>
            <a:off x="5401212" y="2365714"/>
            <a:ext cx="1386000" cy="1387136"/>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08EFF65A-7612-983C-E857-21AFA2F0C1C5}"/>
              </a:ext>
            </a:extLst>
          </p:cNvPr>
          <p:cNvSpPr>
            <a:spLocks noChangeAspect="1"/>
          </p:cNvSpPr>
          <p:nvPr userDrawn="1"/>
        </p:nvSpPr>
        <p:spPr>
          <a:xfrm>
            <a:off x="9169821" y="2365714"/>
            <a:ext cx="1386000" cy="1386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1F0233EA-30F0-BDC2-1C69-608D0ACF6386}"/>
              </a:ext>
            </a:extLst>
          </p:cNvPr>
          <p:cNvSpPr>
            <a:spLocks noChangeAspect="1"/>
          </p:cNvSpPr>
          <p:nvPr/>
        </p:nvSpPr>
        <p:spPr>
          <a:xfrm>
            <a:off x="1638336" y="2365714"/>
            <a:ext cx="1386000" cy="1386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D13EF322-EC12-83D6-DF2C-E47F4B049D95}"/>
              </a:ext>
            </a:extLst>
          </p:cNvPr>
          <p:cNvSpPr txBox="1"/>
          <p:nvPr userDrawn="1"/>
        </p:nvSpPr>
        <p:spPr>
          <a:xfrm>
            <a:off x="5410520" y="2735547"/>
            <a:ext cx="1386000" cy="646331"/>
          </a:xfrm>
          <a:prstGeom prst="rect">
            <a:avLst/>
          </a:prstGeom>
          <a:noFill/>
        </p:spPr>
        <p:txBody>
          <a:bodyPr wrap="square" rtlCol="0">
            <a:spAutoFit/>
          </a:bodyPr>
          <a:lstStyle/>
          <a:p>
            <a:pPr algn="ctr"/>
            <a:r>
              <a:rPr lang="en-GB" sz="1200">
                <a:solidFill>
                  <a:schemeClr val="bg1">
                    <a:lumMod val="50000"/>
                  </a:schemeClr>
                </a:solidFill>
              </a:rPr>
              <a:t>PASTE ICON FROM ICON SECTION</a:t>
            </a:r>
          </a:p>
        </p:txBody>
      </p:sp>
      <p:sp>
        <p:nvSpPr>
          <p:cNvPr id="28" name="TextBox 27">
            <a:extLst>
              <a:ext uri="{FF2B5EF4-FFF2-40B4-BE49-F238E27FC236}">
                <a16:creationId xmlns:a16="http://schemas.microsoft.com/office/drawing/2014/main" id="{1AE95085-6EA6-C444-D74F-2F1DCBF43DA9}"/>
              </a:ext>
            </a:extLst>
          </p:cNvPr>
          <p:cNvSpPr txBox="1"/>
          <p:nvPr userDrawn="1"/>
        </p:nvSpPr>
        <p:spPr>
          <a:xfrm>
            <a:off x="1638336" y="2735547"/>
            <a:ext cx="1386000" cy="646331"/>
          </a:xfrm>
          <a:prstGeom prst="rect">
            <a:avLst/>
          </a:prstGeom>
          <a:noFill/>
        </p:spPr>
        <p:txBody>
          <a:bodyPr wrap="square" rtlCol="0">
            <a:spAutoFit/>
          </a:bodyPr>
          <a:lstStyle/>
          <a:p>
            <a:pPr algn="ctr"/>
            <a:r>
              <a:rPr lang="en-GB" sz="1200">
                <a:solidFill>
                  <a:schemeClr val="bg1">
                    <a:lumMod val="50000"/>
                  </a:schemeClr>
                </a:solidFill>
              </a:rPr>
              <a:t>PASTE ICON FROM ICON SECTION</a:t>
            </a:r>
          </a:p>
        </p:txBody>
      </p:sp>
      <p:sp>
        <p:nvSpPr>
          <p:cNvPr id="29" name="TextBox 28">
            <a:extLst>
              <a:ext uri="{FF2B5EF4-FFF2-40B4-BE49-F238E27FC236}">
                <a16:creationId xmlns:a16="http://schemas.microsoft.com/office/drawing/2014/main" id="{CC1050F2-959D-9DBA-8B88-6FB7FE8C97CE}"/>
              </a:ext>
            </a:extLst>
          </p:cNvPr>
          <p:cNvSpPr txBox="1"/>
          <p:nvPr userDrawn="1"/>
        </p:nvSpPr>
        <p:spPr>
          <a:xfrm>
            <a:off x="9169821" y="2735547"/>
            <a:ext cx="1386000" cy="646331"/>
          </a:xfrm>
          <a:prstGeom prst="rect">
            <a:avLst/>
          </a:prstGeom>
          <a:noFill/>
        </p:spPr>
        <p:txBody>
          <a:bodyPr wrap="square" rtlCol="0">
            <a:spAutoFit/>
          </a:bodyPr>
          <a:lstStyle/>
          <a:p>
            <a:pPr algn="ctr"/>
            <a:r>
              <a:rPr lang="en-GB" sz="1200">
                <a:solidFill>
                  <a:schemeClr val="bg1">
                    <a:lumMod val="50000"/>
                  </a:schemeClr>
                </a:solidFill>
              </a:rPr>
              <a:t>PASTE ICON FROM ICON SECTION</a:t>
            </a:r>
          </a:p>
        </p:txBody>
      </p:sp>
    </p:spTree>
    <p:extLst>
      <p:ext uri="{BB962C8B-B14F-4D97-AF65-F5344CB8AC3E}">
        <p14:creationId xmlns:p14="http://schemas.microsoft.com/office/powerpoint/2010/main" val="36112538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Icons: 2x3">
    <p:spTree>
      <p:nvGrpSpPr>
        <p:cNvPr id="1" name=""/>
        <p:cNvGrpSpPr/>
        <p:nvPr/>
      </p:nvGrpSpPr>
      <p:grpSpPr>
        <a:xfrm>
          <a:off x="0" y="0"/>
          <a:ext cx="0" cy="0"/>
          <a:chOff x="0" y="0"/>
          <a:chExt cx="0" cy="0"/>
        </a:xfrm>
      </p:grpSpPr>
      <p:sp>
        <p:nvSpPr>
          <p:cNvPr id="6" name="Title Placeholder 6">
            <a:extLst>
              <a:ext uri="{FF2B5EF4-FFF2-40B4-BE49-F238E27FC236}">
                <a16:creationId xmlns:a16="http://schemas.microsoft.com/office/drawing/2014/main" id="{D6580911-BFEE-F5A7-0FD5-8F9AF7E1DACD}"/>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
        <p:nvSpPr>
          <p:cNvPr id="17" name="Text Placeholder 14">
            <a:extLst>
              <a:ext uri="{FF2B5EF4-FFF2-40B4-BE49-F238E27FC236}">
                <a16:creationId xmlns:a16="http://schemas.microsoft.com/office/drawing/2014/main" id="{D9E970A3-9B76-5E43-C3FB-15C7F30F303C}"/>
              </a:ext>
            </a:extLst>
          </p:cNvPr>
          <p:cNvSpPr>
            <a:spLocks noGrp="1"/>
          </p:cNvSpPr>
          <p:nvPr>
            <p:ph type="body" sz="quarter" idx="19" hasCustomPrompt="1"/>
          </p:nvPr>
        </p:nvSpPr>
        <p:spPr>
          <a:xfrm>
            <a:off x="1857375" y="2251304"/>
            <a:ext cx="3848100" cy="246221"/>
          </a:xfrm>
        </p:spPr>
        <p:txBody>
          <a:bodyPr anchor="ctr" anchorCtr="0">
            <a:spAutoFit/>
          </a:bodyPr>
          <a:lstStyle>
            <a:lvl1pPr algn="l">
              <a:defRPr sz="1600"/>
            </a:lvl1pPr>
          </a:lstStyle>
          <a:p>
            <a:pPr lvl="0"/>
            <a:r>
              <a:rPr lang="en-GB"/>
              <a:t>Click to add text</a:t>
            </a:r>
          </a:p>
        </p:txBody>
      </p:sp>
      <p:sp>
        <p:nvSpPr>
          <p:cNvPr id="10" name="Oval 9">
            <a:extLst>
              <a:ext uri="{FF2B5EF4-FFF2-40B4-BE49-F238E27FC236}">
                <a16:creationId xmlns:a16="http://schemas.microsoft.com/office/drawing/2014/main" id="{1F0233EA-30F0-BDC2-1C69-608D0ACF6386}"/>
              </a:ext>
            </a:extLst>
          </p:cNvPr>
          <p:cNvSpPr>
            <a:spLocks noChangeAspect="1"/>
          </p:cNvSpPr>
          <p:nvPr/>
        </p:nvSpPr>
        <p:spPr>
          <a:xfrm>
            <a:off x="731838" y="1883186"/>
            <a:ext cx="981039" cy="981039"/>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1AE95085-6EA6-C444-D74F-2F1DCBF43DA9}"/>
              </a:ext>
            </a:extLst>
          </p:cNvPr>
          <p:cNvSpPr txBox="1"/>
          <p:nvPr userDrawn="1"/>
        </p:nvSpPr>
        <p:spPr>
          <a:xfrm>
            <a:off x="731838" y="1883185"/>
            <a:ext cx="981039" cy="981039"/>
          </a:xfrm>
          <a:prstGeom prst="rect">
            <a:avLst/>
          </a:prstGeom>
          <a:noFill/>
        </p:spPr>
        <p:txBody>
          <a:bodyPr wrap="square" rtlCol="0" anchor="ctr" anchorCtr="0">
            <a:noAutofit/>
          </a:bodyPr>
          <a:lstStyle/>
          <a:p>
            <a:pPr algn="ctr"/>
            <a:r>
              <a:rPr lang="en-GB" sz="1000">
                <a:solidFill>
                  <a:schemeClr val="bg1">
                    <a:lumMod val="50000"/>
                  </a:schemeClr>
                </a:solidFill>
              </a:rPr>
              <a:t>PASTE ICON FROM ICON SECTION</a:t>
            </a:r>
          </a:p>
        </p:txBody>
      </p:sp>
      <p:sp>
        <p:nvSpPr>
          <p:cNvPr id="26" name="Text Placeholder 14">
            <a:extLst>
              <a:ext uri="{FF2B5EF4-FFF2-40B4-BE49-F238E27FC236}">
                <a16:creationId xmlns:a16="http://schemas.microsoft.com/office/drawing/2014/main" id="{53E54556-F400-DB79-55CA-73889B1FDE83}"/>
              </a:ext>
            </a:extLst>
          </p:cNvPr>
          <p:cNvSpPr>
            <a:spLocks noGrp="1"/>
          </p:cNvSpPr>
          <p:nvPr>
            <p:ph type="body" sz="quarter" idx="20" hasCustomPrompt="1"/>
          </p:nvPr>
        </p:nvSpPr>
        <p:spPr>
          <a:xfrm>
            <a:off x="7610475" y="2251304"/>
            <a:ext cx="3848100" cy="246221"/>
          </a:xfrm>
        </p:spPr>
        <p:txBody>
          <a:bodyPr anchor="ctr" anchorCtr="0">
            <a:spAutoFit/>
          </a:bodyPr>
          <a:lstStyle>
            <a:lvl1pPr algn="l">
              <a:defRPr sz="1600"/>
            </a:lvl1pPr>
          </a:lstStyle>
          <a:p>
            <a:pPr lvl="0"/>
            <a:r>
              <a:rPr lang="en-GB"/>
              <a:t>Click to add text</a:t>
            </a:r>
          </a:p>
        </p:txBody>
      </p:sp>
      <p:sp>
        <p:nvSpPr>
          <p:cNvPr id="30" name="Oval 29">
            <a:extLst>
              <a:ext uri="{FF2B5EF4-FFF2-40B4-BE49-F238E27FC236}">
                <a16:creationId xmlns:a16="http://schemas.microsoft.com/office/drawing/2014/main" id="{33F549EF-64F2-1B09-7F03-24DE45D4B2A6}"/>
              </a:ext>
            </a:extLst>
          </p:cNvPr>
          <p:cNvSpPr>
            <a:spLocks noChangeAspect="1"/>
          </p:cNvSpPr>
          <p:nvPr userDrawn="1"/>
        </p:nvSpPr>
        <p:spPr>
          <a:xfrm>
            <a:off x="6484938" y="1883186"/>
            <a:ext cx="981039" cy="981039"/>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A61A1BB1-71AE-B2DD-B7CD-4C5327393F03}"/>
              </a:ext>
            </a:extLst>
          </p:cNvPr>
          <p:cNvSpPr txBox="1"/>
          <p:nvPr userDrawn="1"/>
        </p:nvSpPr>
        <p:spPr>
          <a:xfrm>
            <a:off x="6484938" y="1883185"/>
            <a:ext cx="981039" cy="981039"/>
          </a:xfrm>
          <a:prstGeom prst="rect">
            <a:avLst/>
          </a:prstGeom>
          <a:noFill/>
        </p:spPr>
        <p:txBody>
          <a:bodyPr wrap="square" rtlCol="0" anchor="ctr" anchorCtr="0">
            <a:noAutofit/>
          </a:bodyPr>
          <a:lstStyle/>
          <a:p>
            <a:pPr algn="ctr"/>
            <a:r>
              <a:rPr lang="en-GB" sz="1000">
                <a:solidFill>
                  <a:schemeClr val="bg1">
                    <a:lumMod val="50000"/>
                  </a:schemeClr>
                </a:solidFill>
              </a:rPr>
              <a:t>PASTE ICON FROM ICON SECTION</a:t>
            </a:r>
          </a:p>
        </p:txBody>
      </p:sp>
      <p:sp>
        <p:nvSpPr>
          <p:cNvPr id="32" name="Text Placeholder 14">
            <a:extLst>
              <a:ext uri="{FF2B5EF4-FFF2-40B4-BE49-F238E27FC236}">
                <a16:creationId xmlns:a16="http://schemas.microsoft.com/office/drawing/2014/main" id="{C52317D6-4C96-3BF6-4B4E-14D86A6BFE8F}"/>
              </a:ext>
            </a:extLst>
          </p:cNvPr>
          <p:cNvSpPr>
            <a:spLocks noGrp="1"/>
          </p:cNvSpPr>
          <p:nvPr>
            <p:ph type="body" sz="quarter" idx="21" hasCustomPrompt="1"/>
          </p:nvPr>
        </p:nvSpPr>
        <p:spPr>
          <a:xfrm>
            <a:off x="1857375" y="3722864"/>
            <a:ext cx="3848100" cy="246221"/>
          </a:xfrm>
        </p:spPr>
        <p:txBody>
          <a:bodyPr anchor="ctr" anchorCtr="0">
            <a:spAutoFit/>
          </a:bodyPr>
          <a:lstStyle>
            <a:lvl1pPr algn="l">
              <a:defRPr sz="1600"/>
            </a:lvl1pPr>
          </a:lstStyle>
          <a:p>
            <a:pPr lvl="0"/>
            <a:r>
              <a:rPr lang="en-GB"/>
              <a:t>Click to add text</a:t>
            </a:r>
          </a:p>
        </p:txBody>
      </p:sp>
      <p:sp>
        <p:nvSpPr>
          <p:cNvPr id="33" name="Oval 32">
            <a:extLst>
              <a:ext uri="{FF2B5EF4-FFF2-40B4-BE49-F238E27FC236}">
                <a16:creationId xmlns:a16="http://schemas.microsoft.com/office/drawing/2014/main" id="{312CDE01-0921-44D4-B114-ED23705D4D96}"/>
              </a:ext>
            </a:extLst>
          </p:cNvPr>
          <p:cNvSpPr>
            <a:spLocks noChangeAspect="1"/>
          </p:cNvSpPr>
          <p:nvPr userDrawn="1"/>
        </p:nvSpPr>
        <p:spPr>
          <a:xfrm>
            <a:off x="731838" y="3354746"/>
            <a:ext cx="981039" cy="981039"/>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47CD71A4-5AD1-195A-F04A-D67BEC47DD64}"/>
              </a:ext>
            </a:extLst>
          </p:cNvPr>
          <p:cNvSpPr txBox="1"/>
          <p:nvPr userDrawn="1"/>
        </p:nvSpPr>
        <p:spPr>
          <a:xfrm>
            <a:off x="731838" y="3354745"/>
            <a:ext cx="981039" cy="981039"/>
          </a:xfrm>
          <a:prstGeom prst="rect">
            <a:avLst/>
          </a:prstGeom>
          <a:noFill/>
        </p:spPr>
        <p:txBody>
          <a:bodyPr wrap="square" rtlCol="0" anchor="ctr" anchorCtr="0">
            <a:noAutofit/>
          </a:bodyPr>
          <a:lstStyle/>
          <a:p>
            <a:pPr algn="ctr"/>
            <a:r>
              <a:rPr lang="en-GB" sz="1000">
                <a:solidFill>
                  <a:schemeClr val="bg1">
                    <a:lumMod val="50000"/>
                  </a:schemeClr>
                </a:solidFill>
              </a:rPr>
              <a:t>PASTE ICON FROM ICON SECTION</a:t>
            </a:r>
          </a:p>
        </p:txBody>
      </p:sp>
      <p:sp>
        <p:nvSpPr>
          <p:cNvPr id="35" name="Text Placeholder 14">
            <a:extLst>
              <a:ext uri="{FF2B5EF4-FFF2-40B4-BE49-F238E27FC236}">
                <a16:creationId xmlns:a16="http://schemas.microsoft.com/office/drawing/2014/main" id="{8CF67927-03C2-E4FB-4B59-DBC5AC4C1357}"/>
              </a:ext>
            </a:extLst>
          </p:cNvPr>
          <p:cNvSpPr>
            <a:spLocks noGrp="1"/>
          </p:cNvSpPr>
          <p:nvPr>
            <p:ph type="body" sz="quarter" idx="22" hasCustomPrompt="1"/>
          </p:nvPr>
        </p:nvSpPr>
        <p:spPr>
          <a:xfrm>
            <a:off x="7610475" y="3722864"/>
            <a:ext cx="3848100" cy="246221"/>
          </a:xfrm>
        </p:spPr>
        <p:txBody>
          <a:bodyPr anchor="ctr" anchorCtr="0">
            <a:spAutoFit/>
          </a:bodyPr>
          <a:lstStyle>
            <a:lvl1pPr algn="l">
              <a:defRPr sz="1600"/>
            </a:lvl1pPr>
          </a:lstStyle>
          <a:p>
            <a:pPr lvl="0"/>
            <a:r>
              <a:rPr lang="en-GB"/>
              <a:t>Click to add text</a:t>
            </a:r>
          </a:p>
        </p:txBody>
      </p:sp>
      <p:sp>
        <p:nvSpPr>
          <p:cNvPr id="36" name="Oval 35">
            <a:extLst>
              <a:ext uri="{FF2B5EF4-FFF2-40B4-BE49-F238E27FC236}">
                <a16:creationId xmlns:a16="http://schemas.microsoft.com/office/drawing/2014/main" id="{CF5BCED6-4726-C81A-3012-8C521E41F9CE}"/>
              </a:ext>
            </a:extLst>
          </p:cNvPr>
          <p:cNvSpPr>
            <a:spLocks noChangeAspect="1"/>
          </p:cNvSpPr>
          <p:nvPr userDrawn="1"/>
        </p:nvSpPr>
        <p:spPr>
          <a:xfrm>
            <a:off x="6484938" y="3354746"/>
            <a:ext cx="981039" cy="981039"/>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E74AF041-A893-A704-F2ED-3756F6C53629}"/>
              </a:ext>
            </a:extLst>
          </p:cNvPr>
          <p:cNvSpPr txBox="1"/>
          <p:nvPr userDrawn="1"/>
        </p:nvSpPr>
        <p:spPr>
          <a:xfrm>
            <a:off x="6484938" y="3354745"/>
            <a:ext cx="981039" cy="981039"/>
          </a:xfrm>
          <a:prstGeom prst="rect">
            <a:avLst/>
          </a:prstGeom>
          <a:noFill/>
        </p:spPr>
        <p:txBody>
          <a:bodyPr wrap="square" rtlCol="0" anchor="ctr" anchorCtr="0">
            <a:noAutofit/>
          </a:bodyPr>
          <a:lstStyle/>
          <a:p>
            <a:pPr algn="ctr"/>
            <a:r>
              <a:rPr lang="en-GB" sz="1000">
                <a:solidFill>
                  <a:schemeClr val="bg1">
                    <a:lumMod val="50000"/>
                  </a:schemeClr>
                </a:solidFill>
              </a:rPr>
              <a:t>PASTE ICON FROM ICON SECTION</a:t>
            </a:r>
          </a:p>
        </p:txBody>
      </p:sp>
      <p:sp>
        <p:nvSpPr>
          <p:cNvPr id="38" name="Text Placeholder 14">
            <a:extLst>
              <a:ext uri="{FF2B5EF4-FFF2-40B4-BE49-F238E27FC236}">
                <a16:creationId xmlns:a16="http://schemas.microsoft.com/office/drawing/2014/main" id="{E4507A0D-A845-5A6A-33B3-43CDF4A7E438}"/>
              </a:ext>
            </a:extLst>
          </p:cNvPr>
          <p:cNvSpPr>
            <a:spLocks noGrp="1"/>
          </p:cNvSpPr>
          <p:nvPr>
            <p:ph type="body" sz="quarter" idx="23" hasCustomPrompt="1"/>
          </p:nvPr>
        </p:nvSpPr>
        <p:spPr>
          <a:xfrm>
            <a:off x="1857375" y="5195844"/>
            <a:ext cx="3848100" cy="246221"/>
          </a:xfrm>
        </p:spPr>
        <p:txBody>
          <a:bodyPr anchor="ctr" anchorCtr="0">
            <a:spAutoFit/>
          </a:bodyPr>
          <a:lstStyle>
            <a:lvl1pPr algn="l">
              <a:defRPr sz="1600"/>
            </a:lvl1pPr>
          </a:lstStyle>
          <a:p>
            <a:pPr lvl="0"/>
            <a:r>
              <a:rPr lang="en-GB"/>
              <a:t>Click to add text</a:t>
            </a:r>
          </a:p>
        </p:txBody>
      </p:sp>
      <p:sp>
        <p:nvSpPr>
          <p:cNvPr id="39" name="Oval 38">
            <a:extLst>
              <a:ext uri="{FF2B5EF4-FFF2-40B4-BE49-F238E27FC236}">
                <a16:creationId xmlns:a16="http://schemas.microsoft.com/office/drawing/2014/main" id="{9E1F90C7-0549-7355-5EB4-8456966F4FDB}"/>
              </a:ext>
            </a:extLst>
          </p:cNvPr>
          <p:cNvSpPr>
            <a:spLocks noChangeAspect="1"/>
          </p:cNvSpPr>
          <p:nvPr userDrawn="1"/>
        </p:nvSpPr>
        <p:spPr>
          <a:xfrm>
            <a:off x="731838" y="4827726"/>
            <a:ext cx="981039" cy="981039"/>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id="{590234FA-0C28-C184-9ADD-9104DC3FDD7F}"/>
              </a:ext>
            </a:extLst>
          </p:cNvPr>
          <p:cNvSpPr txBox="1"/>
          <p:nvPr userDrawn="1"/>
        </p:nvSpPr>
        <p:spPr>
          <a:xfrm>
            <a:off x="731838" y="4827725"/>
            <a:ext cx="981039" cy="981039"/>
          </a:xfrm>
          <a:prstGeom prst="rect">
            <a:avLst/>
          </a:prstGeom>
          <a:noFill/>
        </p:spPr>
        <p:txBody>
          <a:bodyPr wrap="square" rtlCol="0" anchor="ctr" anchorCtr="0">
            <a:noAutofit/>
          </a:bodyPr>
          <a:lstStyle/>
          <a:p>
            <a:pPr algn="ctr"/>
            <a:r>
              <a:rPr lang="en-GB" sz="1000">
                <a:solidFill>
                  <a:schemeClr val="bg1">
                    <a:lumMod val="50000"/>
                  </a:schemeClr>
                </a:solidFill>
              </a:rPr>
              <a:t>PASTE ICON FROM ICON SECTION</a:t>
            </a:r>
          </a:p>
        </p:txBody>
      </p:sp>
      <p:sp>
        <p:nvSpPr>
          <p:cNvPr id="41" name="Text Placeholder 14">
            <a:extLst>
              <a:ext uri="{FF2B5EF4-FFF2-40B4-BE49-F238E27FC236}">
                <a16:creationId xmlns:a16="http://schemas.microsoft.com/office/drawing/2014/main" id="{75C0776E-2A34-5845-906F-DA915B3674FA}"/>
              </a:ext>
            </a:extLst>
          </p:cNvPr>
          <p:cNvSpPr>
            <a:spLocks noGrp="1"/>
          </p:cNvSpPr>
          <p:nvPr>
            <p:ph type="body" sz="quarter" idx="24" hasCustomPrompt="1"/>
          </p:nvPr>
        </p:nvSpPr>
        <p:spPr>
          <a:xfrm>
            <a:off x="7610475" y="5195844"/>
            <a:ext cx="3848100" cy="246221"/>
          </a:xfrm>
        </p:spPr>
        <p:txBody>
          <a:bodyPr anchor="ctr" anchorCtr="0">
            <a:spAutoFit/>
          </a:bodyPr>
          <a:lstStyle>
            <a:lvl1pPr algn="l">
              <a:defRPr sz="1600"/>
            </a:lvl1pPr>
          </a:lstStyle>
          <a:p>
            <a:pPr lvl="0"/>
            <a:r>
              <a:rPr lang="en-GB"/>
              <a:t>Click to add text</a:t>
            </a:r>
          </a:p>
        </p:txBody>
      </p:sp>
      <p:sp>
        <p:nvSpPr>
          <p:cNvPr id="42" name="Oval 41">
            <a:extLst>
              <a:ext uri="{FF2B5EF4-FFF2-40B4-BE49-F238E27FC236}">
                <a16:creationId xmlns:a16="http://schemas.microsoft.com/office/drawing/2014/main" id="{535381D7-04B9-B476-8D73-2C03639B2AFE}"/>
              </a:ext>
            </a:extLst>
          </p:cNvPr>
          <p:cNvSpPr>
            <a:spLocks noChangeAspect="1"/>
          </p:cNvSpPr>
          <p:nvPr userDrawn="1"/>
        </p:nvSpPr>
        <p:spPr>
          <a:xfrm>
            <a:off x="6484938" y="4827726"/>
            <a:ext cx="981039" cy="981039"/>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296760BE-F280-169E-4B63-AAD6BD7153F1}"/>
              </a:ext>
            </a:extLst>
          </p:cNvPr>
          <p:cNvSpPr txBox="1"/>
          <p:nvPr userDrawn="1"/>
        </p:nvSpPr>
        <p:spPr>
          <a:xfrm>
            <a:off x="6484938" y="4827725"/>
            <a:ext cx="981039" cy="981039"/>
          </a:xfrm>
          <a:prstGeom prst="rect">
            <a:avLst/>
          </a:prstGeom>
          <a:noFill/>
        </p:spPr>
        <p:txBody>
          <a:bodyPr wrap="square" rtlCol="0" anchor="ctr" anchorCtr="0">
            <a:noAutofit/>
          </a:bodyPr>
          <a:lstStyle/>
          <a:p>
            <a:pPr algn="ctr"/>
            <a:r>
              <a:rPr lang="en-GB" sz="1000">
                <a:solidFill>
                  <a:schemeClr val="bg1">
                    <a:lumMod val="50000"/>
                  </a:schemeClr>
                </a:solidFill>
              </a:rPr>
              <a:t>PASTE ICON FROM ICON SECTION</a:t>
            </a:r>
          </a:p>
        </p:txBody>
      </p:sp>
    </p:spTree>
    <p:extLst>
      <p:ext uri="{BB962C8B-B14F-4D97-AF65-F5344CB8AC3E}">
        <p14:creationId xmlns:p14="http://schemas.microsoft.com/office/powerpoint/2010/main" val="10703712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Block content with image (whit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6096000" y="140400"/>
            <a:ext cx="6096000" cy="6717599"/>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7" name="Text Placeholder 5">
            <a:extLst>
              <a:ext uri="{FF2B5EF4-FFF2-40B4-BE49-F238E27FC236}">
                <a16:creationId xmlns:a16="http://schemas.microsoft.com/office/drawing/2014/main" id="{B8391FA9-616D-F8A0-5C0A-813ECA5B899D}"/>
              </a:ext>
            </a:extLst>
          </p:cNvPr>
          <p:cNvSpPr>
            <a:spLocks noGrp="1"/>
          </p:cNvSpPr>
          <p:nvPr>
            <p:ph type="body" sz="quarter" idx="14"/>
          </p:nvPr>
        </p:nvSpPr>
        <p:spPr>
          <a:xfrm>
            <a:off x="731839" y="1341439"/>
            <a:ext cx="4981208" cy="4895850"/>
          </a:xfrm>
        </p:spPr>
        <p:txBody>
          <a:bodyPr>
            <a:noAutofit/>
          </a:bodyPr>
          <a:lstStyle>
            <a:lvl1pPr>
              <a:defRPr>
                <a:solidFill>
                  <a:schemeClr val="bg2"/>
                </a:solidFill>
              </a:defRPr>
            </a:lvl1pPr>
            <a:lvl2pPr>
              <a:buClr>
                <a:schemeClr val="accent1"/>
              </a:buClr>
              <a:defRPr>
                <a:solidFill>
                  <a:schemeClr val="bg2"/>
                </a:solidFill>
              </a:defRPr>
            </a:lvl2pPr>
            <a:lvl3pPr>
              <a:buClr>
                <a:schemeClr val="accent1"/>
              </a:buClr>
              <a:defRPr>
                <a:solidFill>
                  <a:schemeClr val="bg2"/>
                </a:solidFill>
              </a:defRPr>
            </a:lvl3pPr>
            <a:lvl4pPr>
              <a:buClr>
                <a:schemeClr val="accent1"/>
              </a:buClr>
              <a:defRPr>
                <a:solidFill>
                  <a:schemeClr val="bg2"/>
                </a:solidFill>
              </a:defRPr>
            </a:lvl4pPr>
            <a:lvl5pPr>
              <a:buClr>
                <a:schemeClr val="accent1"/>
              </a:buCl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6">
            <a:extLst>
              <a:ext uri="{FF2B5EF4-FFF2-40B4-BE49-F238E27FC236}">
                <a16:creationId xmlns:a16="http://schemas.microsoft.com/office/drawing/2014/main" id="{D0B44EF9-CA15-3D5F-4EF6-89C56740CFB6}"/>
              </a:ext>
            </a:extLst>
          </p:cNvPr>
          <p:cNvSpPr>
            <a:spLocks noGrp="1"/>
          </p:cNvSpPr>
          <p:nvPr>
            <p:ph type="title" hasCustomPrompt="1"/>
          </p:nvPr>
        </p:nvSpPr>
        <p:spPr>
          <a:xfrm>
            <a:off x="731839" y="622238"/>
            <a:ext cx="4981208" cy="415498"/>
          </a:xfrm>
        </p:spPr>
        <p:txBody>
          <a:bodyPr>
            <a:noAutofit/>
          </a:bodyPr>
          <a:lstStyle/>
          <a:p>
            <a:r>
              <a:rPr lang="en-GB"/>
              <a:t>Click to add title</a:t>
            </a:r>
          </a:p>
        </p:txBody>
      </p:sp>
    </p:spTree>
    <p:extLst>
      <p:ext uri="{BB962C8B-B14F-4D97-AF65-F5344CB8AC3E}">
        <p14:creationId xmlns:p14="http://schemas.microsoft.com/office/powerpoint/2010/main" val="18092958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Left block content with image (viole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6096000" y="0"/>
            <a:ext cx="6096000" cy="6857999"/>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7" name="Text Placeholder 5">
            <a:extLst>
              <a:ext uri="{FF2B5EF4-FFF2-40B4-BE49-F238E27FC236}">
                <a16:creationId xmlns:a16="http://schemas.microsoft.com/office/drawing/2014/main" id="{B8391FA9-616D-F8A0-5C0A-813ECA5B899D}"/>
              </a:ext>
            </a:extLst>
          </p:cNvPr>
          <p:cNvSpPr>
            <a:spLocks noGrp="1"/>
          </p:cNvSpPr>
          <p:nvPr>
            <p:ph type="body" sz="quarter" idx="14"/>
          </p:nvPr>
        </p:nvSpPr>
        <p:spPr>
          <a:xfrm>
            <a:off x="731839" y="1341439"/>
            <a:ext cx="5003136" cy="4895850"/>
          </a:xfrm>
        </p:spPr>
        <p:txBody>
          <a:bodyPr>
            <a:noAutofit/>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Placeholder 6">
            <a:extLst>
              <a:ext uri="{FF2B5EF4-FFF2-40B4-BE49-F238E27FC236}">
                <a16:creationId xmlns:a16="http://schemas.microsoft.com/office/drawing/2014/main" id="{F617994B-D56A-8D33-A579-E62EA74CFA07}"/>
              </a:ext>
            </a:extLst>
          </p:cNvPr>
          <p:cNvSpPr>
            <a:spLocks noGrp="1"/>
          </p:cNvSpPr>
          <p:nvPr>
            <p:ph type="title" hasCustomPrompt="1"/>
          </p:nvPr>
        </p:nvSpPr>
        <p:spPr>
          <a:xfrm>
            <a:off x="731838" y="622238"/>
            <a:ext cx="5003137" cy="415498"/>
          </a:xfrm>
          <a:prstGeom prst="rect">
            <a:avLst/>
          </a:prstGeom>
        </p:spPr>
        <p:txBody>
          <a:bodyPr vert="horz" wrap="square" lIns="0" tIns="0" rIns="0" bIns="0" rtlCol="0" anchor="t" anchorCtr="0">
            <a:noAutofit/>
          </a:bodyPr>
          <a:lstStyle>
            <a:lvl1pPr>
              <a:defRPr>
                <a:solidFill>
                  <a:schemeClr val="bg1"/>
                </a:solidFill>
              </a:defRPr>
            </a:lvl1pPr>
          </a:lstStyle>
          <a:p>
            <a:r>
              <a:rPr lang="en-GB"/>
              <a:t>Click to add title</a:t>
            </a:r>
          </a:p>
        </p:txBody>
      </p:sp>
    </p:spTree>
    <p:extLst>
      <p:ext uri="{BB962C8B-B14F-4D97-AF65-F5344CB8AC3E}">
        <p14:creationId xmlns:p14="http://schemas.microsoft.com/office/powerpoint/2010/main" val="20459541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Right block content with image (viole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0" y="0"/>
            <a:ext cx="6096000" cy="6857999"/>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7" name="Text Placeholder 5">
            <a:extLst>
              <a:ext uri="{FF2B5EF4-FFF2-40B4-BE49-F238E27FC236}">
                <a16:creationId xmlns:a16="http://schemas.microsoft.com/office/drawing/2014/main" id="{B8391FA9-616D-F8A0-5C0A-813ECA5B899D}"/>
              </a:ext>
            </a:extLst>
          </p:cNvPr>
          <p:cNvSpPr>
            <a:spLocks noGrp="1"/>
          </p:cNvSpPr>
          <p:nvPr>
            <p:ph type="body" sz="quarter" idx="14"/>
          </p:nvPr>
        </p:nvSpPr>
        <p:spPr>
          <a:xfrm>
            <a:off x="6753225" y="1341439"/>
            <a:ext cx="4706938" cy="4895850"/>
          </a:xfrm>
        </p:spPr>
        <p:txBody>
          <a:bodyPr>
            <a:noAutofit/>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Placeholder 6">
            <a:extLst>
              <a:ext uri="{FF2B5EF4-FFF2-40B4-BE49-F238E27FC236}">
                <a16:creationId xmlns:a16="http://schemas.microsoft.com/office/drawing/2014/main" id="{F617994B-D56A-8D33-A579-E62EA74CFA07}"/>
              </a:ext>
            </a:extLst>
          </p:cNvPr>
          <p:cNvSpPr>
            <a:spLocks noGrp="1"/>
          </p:cNvSpPr>
          <p:nvPr>
            <p:ph type="title" hasCustomPrompt="1"/>
          </p:nvPr>
        </p:nvSpPr>
        <p:spPr>
          <a:xfrm>
            <a:off x="6753224" y="622238"/>
            <a:ext cx="4706939" cy="415498"/>
          </a:xfrm>
          <a:prstGeom prst="rect">
            <a:avLst/>
          </a:prstGeom>
        </p:spPr>
        <p:txBody>
          <a:bodyPr vert="horz" wrap="square" lIns="0" tIns="0" rIns="0" bIns="0" rtlCol="0" anchor="t" anchorCtr="0">
            <a:noAutofit/>
          </a:bodyPr>
          <a:lstStyle>
            <a:lvl1pPr>
              <a:defRPr>
                <a:solidFill>
                  <a:schemeClr val="bg1"/>
                </a:solidFill>
              </a:defRPr>
            </a:lvl1pPr>
          </a:lstStyle>
          <a:p>
            <a:r>
              <a:rPr lang="en-GB"/>
              <a:t>Click to add title</a:t>
            </a:r>
          </a:p>
        </p:txBody>
      </p:sp>
    </p:spTree>
    <p:extLst>
      <p:ext uri="{BB962C8B-B14F-4D97-AF65-F5344CB8AC3E}">
        <p14:creationId xmlns:p14="http://schemas.microsoft.com/office/powerpoint/2010/main" val="4942757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Left block content with image x2 (whit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F7486F-8A7C-5910-366E-80261A0C0FDE}"/>
              </a:ext>
            </a:extLst>
          </p:cNvPr>
          <p:cNvSpPr txBox="1"/>
          <p:nvPr userDrawn="1"/>
        </p:nvSpPr>
        <p:spPr>
          <a:xfrm>
            <a:off x="10601739" y="687097"/>
            <a:ext cx="858424" cy="230832"/>
          </a:xfrm>
          <a:prstGeom prst="rect">
            <a:avLst/>
          </a:prstGeom>
          <a:noFill/>
        </p:spPr>
        <p:txBody>
          <a:bodyPr wrap="square" lIns="0" tIns="0" rIns="0" bIns="0" rtlCol="0" anchor="ctr" anchorCtr="0">
            <a:spAutoFit/>
          </a:bodyPr>
          <a:lstStyle/>
          <a:p>
            <a:pPr algn="r"/>
            <a:fld id="{9E98DC05-5784-D54C-BD1C-733B650F7831}" type="slidenum">
              <a:rPr lang="en-GB" sz="1500" smtClean="0">
                <a:solidFill>
                  <a:schemeClr val="bg1"/>
                </a:solidFill>
              </a:rPr>
              <a:pPr algn="r"/>
              <a:t>‹#›</a:t>
            </a:fld>
            <a:endParaRPr lang="en-GB" sz="1500">
              <a:solidFill>
                <a:schemeClr val="bg1"/>
              </a:solidFill>
            </a:endParaRPr>
          </a:p>
        </p:txBody>
      </p:sp>
      <p:sp>
        <p:nvSpPr>
          <p:cNvPr id="7" name="Text Placeholder 5">
            <a:extLst>
              <a:ext uri="{FF2B5EF4-FFF2-40B4-BE49-F238E27FC236}">
                <a16:creationId xmlns:a16="http://schemas.microsoft.com/office/drawing/2014/main" id="{B8391FA9-616D-F8A0-5C0A-813ECA5B899D}"/>
              </a:ext>
            </a:extLst>
          </p:cNvPr>
          <p:cNvSpPr>
            <a:spLocks noGrp="1"/>
          </p:cNvSpPr>
          <p:nvPr>
            <p:ph type="body" sz="quarter" idx="14"/>
          </p:nvPr>
        </p:nvSpPr>
        <p:spPr>
          <a:xfrm>
            <a:off x="731839" y="1341439"/>
            <a:ext cx="4981208" cy="4895850"/>
          </a:xfrm>
        </p:spPr>
        <p:txBody>
          <a:bodyPr>
            <a:noAutofit/>
          </a:bodyPr>
          <a:lstStyle>
            <a:lvl1pPr>
              <a:defRPr>
                <a:solidFill>
                  <a:schemeClr val="bg2"/>
                </a:solidFill>
              </a:defRPr>
            </a:lvl1pPr>
            <a:lvl2pPr>
              <a:buClr>
                <a:schemeClr val="accent1"/>
              </a:buClr>
              <a:defRPr>
                <a:solidFill>
                  <a:schemeClr val="bg2"/>
                </a:solidFill>
              </a:defRPr>
            </a:lvl2pPr>
            <a:lvl3pPr>
              <a:buClr>
                <a:schemeClr val="accent1"/>
              </a:buClr>
              <a:defRPr>
                <a:solidFill>
                  <a:schemeClr val="bg2"/>
                </a:solidFill>
              </a:defRPr>
            </a:lvl3pPr>
            <a:lvl4pPr>
              <a:buClr>
                <a:schemeClr val="accent1"/>
              </a:buClr>
              <a:defRPr>
                <a:solidFill>
                  <a:schemeClr val="bg2"/>
                </a:solidFill>
              </a:defRPr>
            </a:lvl4pPr>
            <a:lvl5pPr>
              <a:buClr>
                <a:schemeClr val="accent1"/>
              </a:buCl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Picture Placeholder 2">
            <a:extLst>
              <a:ext uri="{FF2B5EF4-FFF2-40B4-BE49-F238E27FC236}">
                <a16:creationId xmlns:a16="http://schemas.microsoft.com/office/drawing/2014/main" id="{3CD76619-AE34-39B1-DCFE-DFACE1AC16E6}"/>
              </a:ext>
            </a:extLst>
          </p:cNvPr>
          <p:cNvSpPr>
            <a:spLocks noGrp="1"/>
          </p:cNvSpPr>
          <p:nvPr>
            <p:ph type="pic" sz="quarter" idx="13" hasCustomPrompt="1"/>
          </p:nvPr>
        </p:nvSpPr>
        <p:spPr>
          <a:xfrm>
            <a:off x="6096000" y="140399"/>
            <a:ext cx="6096000" cy="3288601"/>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8" name="Picture Placeholder 2">
            <a:extLst>
              <a:ext uri="{FF2B5EF4-FFF2-40B4-BE49-F238E27FC236}">
                <a16:creationId xmlns:a16="http://schemas.microsoft.com/office/drawing/2014/main" id="{02ECA2C9-06AC-E103-0A9E-A2B91E1F2520}"/>
              </a:ext>
            </a:extLst>
          </p:cNvPr>
          <p:cNvSpPr>
            <a:spLocks noGrp="1"/>
          </p:cNvSpPr>
          <p:nvPr>
            <p:ph type="pic" sz="quarter" idx="15" hasCustomPrompt="1"/>
          </p:nvPr>
        </p:nvSpPr>
        <p:spPr>
          <a:xfrm>
            <a:off x="6096000" y="3429000"/>
            <a:ext cx="6096000" cy="3429000"/>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9" name="Title 6">
            <a:extLst>
              <a:ext uri="{FF2B5EF4-FFF2-40B4-BE49-F238E27FC236}">
                <a16:creationId xmlns:a16="http://schemas.microsoft.com/office/drawing/2014/main" id="{44F179A4-3CDD-A9CF-3E7F-99B140A5AD7E}"/>
              </a:ext>
            </a:extLst>
          </p:cNvPr>
          <p:cNvSpPr>
            <a:spLocks noGrp="1"/>
          </p:cNvSpPr>
          <p:nvPr>
            <p:ph type="title" hasCustomPrompt="1"/>
          </p:nvPr>
        </p:nvSpPr>
        <p:spPr>
          <a:xfrm>
            <a:off x="731839" y="622238"/>
            <a:ext cx="4981208" cy="415498"/>
          </a:xfrm>
        </p:spPr>
        <p:txBody>
          <a:bodyPr>
            <a:noAutofit/>
          </a:bodyPr>
          <a:lstStyle/>
          <a:p>
            <a:r>
              <a:rPr lang="en-GB"/>
              <a:t>Click to add title</a:t>
            </a:r>
          </a:p>
        </p:txBody>
      </p:sp>
    </p:spTree>
    <p:extLst>
      <p:ext uri="{BB962C8B-B14F-4D97-AF65-F5344CB8AC3E}">
        <p14:creationId xmlns:p14="http://schemas.microsoft.com/office/powerpoint/2010/main" val="13567639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Right block content with image x2 (whit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CD76619-AE34-39B1-DCFE-DFACE1AC16E6}"/>
              </a:ext>
            </a:extLst>
          </p:cNvPr>
          <p:cNvSpPr>
            <a:spLocks noGrp="1"/>
          </p:cNvSpPr>
          <p:nvPr>
            <p:ph type="pic" sz="quarter" idx="13" hasCustomPrompt="1"/>
          </p:nvPr>
        </p:nvSpPr>
        <p:spPr>
          <a:xfrm>
            <a:off x="0" y="140399"/>
            <a:ext cx="6096000" cy="3288601"/>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8" name="Picture Placeholder 2">
            <a:extLst>
              <a:ext uri="{FF2B5EF4-FFF2-40B4-BE49-F238E27FC236}">
                <a16:creationId xmlns:a16="http://schemas.microsoft.com/office/drawing/2014/main" id="{02ECA2C9-06AC-E103-0A9E-A2B91E1F2520}"/>
              </a:ext>
            </a:extLst>
          </p:cNvPr>
          <p:cNvSpPr>
            <a:spLocks noGrp="1"/>
          </p:cNvSpPr>
          <p:nvPr>
            <p:ph type="pic" sz="quarter" idx="15" hasCustomPrompt="1"/>
          </p:nvPr>
        </p:nvSpPr>
        <p:spPr>
          <a:xfrm>
            <a:off x="0" y="3429000"/>
            <a:ext cx="6096000" cy="3429000"/>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4" name="Text Placeholder 5">
            <a:extLst>
              <a:ext uri="{FF2B5EF4-FFF2-40B4-BE49-F238E27FC236}">
                <a16:creationId xmlns:a16="http://schemas.microsoft.com/office/drawing/2014/main" id="{B37BEFEE-EDAC-D8BE-AA05-7F5BADDA209F}"/>
              </a:ext>
            </a:extLst>
          </p:cNvPr>
          <p:cNvSpPr>
            <a:spLocks noGrp="1"/>
          </p:cNvSpPr>
          <p:nvPr>
            <p:ph type="body" sz="quarter" idx="14"/>
          </p:nvPr>
        </p:nvSpPr>
        <p:spPr>
          <a:xfrm>
            <a:off x="6753225" y="1341439"/>
            <a:ext cx="4706938" cy="4895850"/>
          </a:xfrm>
        </p:spPr>
        <p:txBody>
          <a:bodyPr>
            <a:noAutofit/>
          </a:bodyPr>
          <a:lstStyle>
            <a:lvl1pPr>
              <a:defRPr>
                <a:solidFill>
                  <a:schemeClr val="bg2"/>
                </a:solidFill>
              </a:defRPr>
            </a:lvl1pPr>
            <a:lvl2pPr>
              <a:buClr>
                <a:schemeClr val="accent1"/>
              </a:buClr>
              <a:defRPr>
                <a:solidFill>
                  <a:schemeClr val="bg2"/>
                </a:solidFill>
              </a:defRPr>
            </a:lvl2pPr>
            <a:lvl3pPr>
              <a:buClr>
                <a:schemeClr val="accent1"/>
              </a:buClr>
              <a:defRPr>
                <a:solidFill>
                  <a:schemeClr val="bg2"/>
                </a:solidFill>
              </a:defRPr>
            </a:lvl3pPr>
            <a:lvl4pPr>
              <a:buClr>
                <a:schemeClr val="accent1"/>
              </a:buClr>
              <a:defRPr>
                <a:solidFill>
                  <a:schemeClr val="bg2"/>
                </a:solidFill>
              </a:defRPr>
            </a:lvl4pPr>
            <a:lvl5pPr>
              <a:buClr>
                <a:schemeClr val="accent1"/>
              </a:buCl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Placeholder 6">
            <a:extLst>
              <a:ext uri="{FF2B5EF4-FFF2-40B4-BE49-F238E27FC236}">
                <a16:creationId xmlns:a16="http://schemas.microsoft.com/office/drawing/2014/main" id="{40503100-E31F-A287-D16C-678D26022CF6}"/>
              </a:ext>
            </a:extLst>
          </p:cNvPr>
          <p:cNvSpPr>
            <a:spLocks noGrp="1"/>
          </p:cNvSpPr>
          <p:nvPr>
            <p:ph type="title" hasCustomPrompt="1"/>
          </p:nvPr>
        </p:nvSpPr>
        <p:spPr>
          <a:xfrm>
            <a:off x="6753224" y="622238"/>
            <a:ext cx="4706939" cy="415498"/>
          </a:xfrm>
          <a:prstGeom prst="rect">
            <a:avLst/>
          </a:prstGeom>
        </p:spPr>
        <p:txBody>
          <a:bodyPr vert="horz" wrap="square" lIns="0" tIns="0" rIns="0" bIns="0" rtlCol="0" anchor="t" anchorCtr="0">
            <a:noAutofit/>
          </a:bodyPr>
          <a:lstStyle>
            <a:lvl1pPr>
              <a:defRPr>
                <a:solidFill>
                  <a:schemeClr val="bg2"/>
                </a:solidFill>
              </a:defRPr>
            </a:lvl1pPr>
          </a:lstStyle>
          <a:p>
            <a:r>
              <a:rPr lang="en-GB" dirty="0"/>
              <a:t>Click to add title</a:t>
            </a:r>
          </a:p>
        </p:txBody>
      </p:sp>
    </p:spTree>
    <p:extLst>
      <p:ext uri="{BB962C8B-B14F-4D97-AF65-F5344CB8AC3E}">
        <p14:creationId xmlns:p14="http://schemas.microsoft.com/office/powerpoint/2010/main" val="42909799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Left block content with image x2 (viole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6096000" y="1"/>
            <a:ext cx="6096000" cy="3429000"/>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7" name="Text Placeholder 5">
            <a:extLst>
              <a:ext uri="{FF2B5EF4-FFF2-40B4-BE49-F238E27FC236}">
                <a16:creationId xmlns:a16="http://schemas.microsoft.com/office/drawing/2014/main" id="{B8391FA9-616D-F8A0-5C0A-813ECA5B899D}"/>
              </a:ext>
            </a:extLst>
          </p:cNvPr>
          <p:cNvSpPr>
            <a:spLocks noGrp="1"/>
          </p:cNvSpPr>
          <p:nvPr>
            <p:ph type="body" sz="quarter" idx="14"/>
          </p:nvPr>
        </p:nvSpPr>
        <p:spPr>
          <a:xfrm>
            <a:off x="731839" y="1341439"/>
            <a:ext cx="5003136" cy="4895850"/>
          </a:xfrm>
        </p:spPr>
        <p:txBody>
          <a:bodyPr>
            <a:noAutofit/>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Picture Placeholder 2">
            <a:extLst>
              <a:ext uri="{FF2B5EF4-FFF2-40B4-BE49-F238E27FC236}">
                <a16:creationId xmlns:a16="http://schemas.microsoft.com/office/drawing/2014/main" id="{FBBCA096-D10F-BA5C-4519-8E50BCF39C59}"/>
              </a:ext>
            </a:extLst>
          </p:cNvPr>
          <p:cNvSpPr>
            <a:spLocks noGrp="1"/>
          </p:cNvSpPr>
          <p:nvPr>
            <p:ph type="pic" sz="quarter" idx="15" hasCustomPrompt="1"/>
          </p:nvPr>
        </p:nvSpPr>
        <p:spPr>
          <a:xfrm>
            <a:off x="6096000" y="3429000"/>
            <a:ext cx="6096000" cy="3429000"/>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3" name="Title Placeholder 6">
            <a:extLst>
              <a:ext uri="{FF2B5EF4-FFF2-40B4-BE49-F238E27FC236}">
                <a16:creationId xmlns:a16="http://schemas.microsoft.com/office/drawing/2014/main" id="{ACD25BEF-5BBF-CDB3-FD0E-CFBAADF2EE6A}"/>
              </a:ext>
            </a:extLst>
          </p:cNvPr>
          <p:cNvSpPr>
            <a:spLocks noGrp="1"/>
          </p:cNvSpPr>
          <p:nvPr>
            <p:ph type="title" hasCustomPrompt="1"/>
          </p:nvPr>
        </p:nvSpPr>
        <p:spPr>
          <a:xfrm>
            <a:off x="731838" y="622238"/>
            <a:ext cx="5003137" cy="415498"/>
          </a:xfrm>
          <a:prstGeom prst="rect">
            <a:avLst/>
          </a:prstGeom>
        </p:spPr>
        <p:txBody>
          <a:bodyPr vert="horz" wrap="square" lIns="0" tIns="0" rIns="0" bIns="0" rtlCol="0" anchor="t" anchorCtr="0">
            <a:noAutofit/>
          </a:bodyPr>
          <a:lstStyle>
            <a:lvl1pPr>
              <a:defRPr>
                <a:solidFill>
                  <a:schemeClr val="bg1"/>
                </a:solidFill>
              </a:defRPr>
            </a:lvl1pPr>
          </a:lstStyle>
          <a:p>
            <a:r>
              <a:rPr lang="en-GB"/>
              <a:t>Click to add title</a:t>
            </a:r>
          </a:p>
        </p:txBody>
      </p:sp>
    </p:spTree>
    <p:extLst>
      <p:ext uri="{BB962C8B-B14F-4D97-AF65-F5344CB8AC3E}">
        <p14:creationId xmlns:p14="http://schemas.microsoft.com/office/powerpoint/2010/main" val="19109366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Right block content with image x2 (viole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0" y="1"/>
            <a:ext cx="6096000" cy="3429000"/>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2" name="Picture Placeholder 2">
            <a:extLst>
              <a:ext uri="{FF2B5EF4-FFF2-40B4-BE49-F238E27FC236}">
                <a16:creationId xmlns:a16="http://schemas.microsoft.com/office/drawing/2014/main" id="{FBBCA096-D10F-BA5C-4519-8E50BCF39C59}"/>
              </a:ext>
            </a:extLst>
          </p:cNvPr>
          <p:cNvSpPr>
            <a:spLocks noGrp="1"/>
          </p:cNvSpPr>
          <p:nvPr>
            <p:ph type="pic" sz="quarter" idx="15" hasCustomPrompt="1"/>
          </p:nvPr>
        </p:nvSpPr>
        <p:spPr>
          <a:xfrm>
            <a:off x="0" y="3429000"/>
            <a:ext cx="6096000" cy="3429000"/>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4" name="Text Placeholder 5">
            <a:extLst>
              <a:ext uri="{FF2B5EF4-FFF2-40B4-BE49-F238E27FC236}">
                <a16:creationId xmlns:a16="http://schemas.microsoft.com/office/drawing/2014/main" id="{E336AA3D-9BDB-AF0F-9390-4BC2B201832A}"/>
              </a:ext>
            </a:extLst>
          </p:cNvPr>
          <p:cNvSpPr>
            <a:spLocks noGrp="1"/>
          </p:cNvSpPr>
          <p:nvPr>
            <p:ph type="body" sz="quarter" idx="14"/>
          </p:nvPr>
        </p:nvSpPr>
        <p:spPr>
          <a:xfrm>
            <a:off x="6753225" y="1341439"/>
            <a:ext cx="4706938" cy="4895850"/>
          </a:xfrm>
        </p:spPr>
        <p:txBody>
          <a:bodyPr>
            <a:noAutofit/>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Placeholder 6">
            <a:extLst>
              <a:ext uri="{FF2B5EF4-FFF2-40B4-BE49-F238E27FC236}">
                <a16:creationId xmlns:a16="http://schemas.microsoft.com/office/drawing/2014/main" id="{B740DC23-7E35-4C98-9F7A-C1242C7B136B}"/>
              </a:ext>
            </a:extLst>
          </p:cNvPr>
          <p:cNvSpPr>
            <a:spLocks noGrp="1"/>
          </p:cNvSpPr>
          <p:nvPr>
            <p:ph type="title" hasCustomPrompt="1"/>
          </p:nvPr>
        </p:nvSpPr>
        <p:spPr>
          <a:xfrm>
            <a:off x="6753224" y="622238"/>
            <a:ext cx="4706939" cy="415498"/>
          </a:xfrm>
          <a:prstGeom prst="rect">
            <a:avLst/>
          </a:prstGeom>
        </p:spPr>
        <p:txBody>
          <a:bodyPr vert="horz" wrap="square" lIns="0" tIns="0" rIns="0" bIns="0" rtlCol="0" anchor="t" anchorCtr="0">
            <a:noAutofit/>
          </a:bodyPr>
          <a:lstStyle>
            <a:lvl1pPr>
              <a:defRPr>
                <a:solidFill>
                  <a:schemeClr val="bg1"/>
                </a:solidFill>
              </a:defRPr>
            </a:lvl1pPr>
          </a:lstStyle>
          <a:p>
            <a:r>
              <a:rPr lang="en-GB"/>
              <a:t>Click to add title</a:t>
            </a:r>
          </a:p>
        </p:txBody>
      </p:sp>
    </p:spTree>
    <p:extLst>
      <p:ext uri="{BB962C8B-B14F-4D97-AF65-F5344CB8AC3E}">
        <p14:creationId xmlns:p14="http://schemas.microsoft.com/office/powerpoint/2010/main" val="1536489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50/50">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4AFA50-852A-F29D-3F0F-409AFD88BA3A}"/>
              </a:ext>
            </a:extLst>
          </p:cNvPr>
          <p:cNvSpPr>
            <a:spLocks noGrp="1"/>
          </p:cNvSpPr>
          <p:nvPr>
            <p:ph sz="half" idx="1"/>
          </p:nvPr>
        </p:nvSpPr>
        <p:spPr>
          <a:xfrm>
            <a:off x="731838" y="1341438"/>
            <a:ext cx="5184775" cy="4895850"/>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774EB01-1BE4-AFF3-03D4-8A980ED53619}"/>
              </a:ext>
            </a:extLst>
          </p:cNvPr>
          <p:cNvSpPr>
            <a:spLocks noGrp="1"/>
          </p:cNvSpPr>
          <p:nvPr>
            <p:ph sz="half" idx="2"/>
          </p:nvPr>
        </p:nvSpPr>
        <p:spPr>
          <a:xfrm>
            <a:off x="6275388" y="1341438"/>
            <a:ext cx="5184774" cy="4895850"/>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Placeholder 6">
            <a:extLst>
              <a:ext uri="{FF2B5EF4-FFF2-40B4-BE49-F238E27FC236}">
                <a16:creationId xmlns:a16="http://schemas.microsoft.com/office/drawing/2014/main" id="{1C3F3347-1652-27C3-83B5-925BE17FF1E3}"/>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lvl1pPr>
              <a:defRPr>
                <a:solidFill>
                  <a:schemeClr val="bg1"/>
                </a:solidFill>
              </a:defRPr>
            </a:lvl1pPr>
          </a:lstStyle>
          <a:p>
            <a:r>
              <a:rPr lang="en-GB"/>
              <a:t>Click to add title</a:t>
            </a:r>
          </a:p>
        </p:txBody>
      </p:sp>
    </p:spTree>
    <p:extLst>
      <p:ext uri="{BB962C8B-B14F-4D97-AF65-F5344CB8AC3E}">
        <p14:creationId xmlns:p14="http://schemas.microsoft.com/office/powerpoint/2010/main" val="4134006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Left pull quote with image (white)">
    <p:spTree>
      <p:nvGrpSpPr>
        <p:cNvPr id="1" name=""/>
        <p:cNvGrpSpPr/>
        <p:nvPr/>
      </p:nvGrpSpPr>
      <p:grpSpPr>
        <a:xfrm>
          <a:off x="0" y="0"/>
          <a:ext cx="0" cy="0"/>
          <a:chOff x="0" y="0"/>
          <a:chExt cx="0" cy="0"/>
        </a:xfrm>
      </p:grpSpPr>
      <p:sp>
        <p:nvSpPr>
          <p:cNvPr id="2" name="Title Placeholder 6">
            <a:extLst>
              <a:ext uri="{FF2B5EF4-FFF2-40B4-BE49-F238E27FC236}">
                <a16:creationId xmlns:a16="http://schemas.microsoft.com/office/drawing/2014/main" id="{E0ABB1D3-8A76-D512-A549-E9D62F36A70B}"/>
              </a:ext>
            </a:extLst>
          </p:cNvPr>
          <p:cNvSpPr>
            <a:spLocks noGrp="1"/>
          </p:cNvSpPr>
          <p:nvPr>
            <p:ph type="title" hasCustomPrompt="1"/>
          </p:nvPr>
        </p:nvSpPr>
        <p:spPr>
          <a:xfrm>
            <a:off x="0" y="0"/>
            <a:ext cx="6096000" cy="6858000"/>
          </a:xfrm>
          <a:prstGeom prst="rect">
            <a:avLst/>
          </a:prstGeom>
        </p:spPr>
        <p:txBody>
          <a:bodyPr vert="horz" lIns="720000" tIns="720000" rIns="720000" bIns="720000" rtlCol="0" anchor="ctr" anchorCtr="0">
            <a:noAutofit/>
          </a:bodyPr>
          <a:lstStyle>
            <a:lvl1pPr>
              <a:defRPr sz="4000">
                <a:solidFill>
                  <a:schemeClr val="bg2"/>
                </a:solidFill>
              </a:defRPr>
            </a:lvl1pPr>
          </a:lstStyle>
          <a:p>
            <a:r>
              <a:rPr lang="en-GB" dirty="0"/>
              <a:t>Click to add text</a:t>
            </a:r>
          </a:p>
        </p:txBody>
      </p:sp>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6096000" y="140400"/>
            <a:ext cx="6096000" cy="6717599"/>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Tree>
    <p:extLst>
      <p:ext uri="{BB962C8B-B14F-4D97-AF65-F5344CB8AC3E}">
        <p14:creationId xmlns:p14="http://schemas.microsoft.com/office/powerpoint/2010/main" val="22184349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Right pull quote with image (white)">
    <p:spTree>
      <p:nvGrpSpPr>
        <p:cNvPr id="1" name=""/>
        <p:cNvGrpSpPr/>
        <p:nvPr/>
      </p:nvGrpSpPr>
      <p:grpSpPr>
        <a:xfrm>
          <a:off x="0" y="0"/>
          <a:ext cx="0" cy="0"/>
          <a:chOff x="0" y="0"/>
          <a:chExt cx="0" cy="0"/>
        </a:xfrm>
      </p:grpSpPr>
      <p:sp>
        <p:nvSpPr>
          <p:cNvPr id="2" name="Title Placeholder 6">
            <a:extLst>
              <a:ext uri="{FF2B5EF4-FFF2-40B4-BE49-F238E27FC236}">
                <a16:creationId xmlns:a16="http://schemas.microsoft.com/office/drawing/2014/main" id="{E0ABB1D3-8A76-D512-A549-E9D62F36A70B}"/>
              </a:ext>
            </a:extLst>
          </p:cNvPr>
          <p:cNvSpPr>
            <a:spLocks noGrp="1"/>
          </p:cNvSpPr>
          <p:nvPr>
            <p:ph type="title" hasCustomPrompt="1"/>
          </p:nvPr>
        </p:nvSpPr>
        <p:spPr>
          <a:xfrm>
            <a:off x="6096000" y="0"/>
            <a:ext cx="6096000" cy="6858000"/>
          </a:xfrm>
          <a:prstGeom prst="rect">
            <a:avLst/>
          </a:prstGeom>
        </p:spPr>
        <p:txBody>
          <a:bodyPr vert="horz" lIns="720000" tIns="720000" rIns="720000" bIns="720000" rtlCol="0" anchor="ctr" anchorCtr="0">
            <a:noAutofit/>
          </a:bodyPr>
          <a:lstStyle>
            <a:lvl1pPr>
              <a:defRPr sz="4000">
                <a:solidFill>
                  <a:schemeClr val="bg2"/>
                </a:solidFill>
              </a:defRPr>
            </a:lvl1pPr>
          </a:lstStyle>
          <a:p>
            <a:r>
              <a:rPr lang="en-GB" dirty="0"/>
              <a:t>Click to add text</a:t>
            </a:r>
          </a:p>
        </p:txBody>
      </p:sp>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0" y="140400"/>
            <a:ext cx="6096000" cy="6717599"/>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Tree>
    <p:extLst>
      <p:ext uri="{BB962C8B-B14F-4D97-AF65-F5344CB8AC3E}">
        <p14:creationId xmlns:p14="http://schemas.microsoft.com/office/powerpoint/2010/main" val="6553345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Left pull quote with image (violet)">
    <p:spTree>
      <p:nvGrpSpPr>
        <p:cNvPr id="1" name=""/>
        <p:cNvGrpSpPr/>
        <p:nvPr/>
      </p:nvGrpSpPr>
      <p:grpSpPr>
        <a:xfrm>
          <a:off x="0" y="0"/>
          <a:ext cx="0" cy="0"/>
          <a:chOff x="0" y="0"/>
          <a:chExt cx="0" cy="0"/>
        </a:xfrm>
      </p:grpSpPr>
      <p:sp>
        <p:nvSpPr>
          <p:cNvPr id="2" name="Title Placeholder 6">
            <a:extLst>
              <a:ext uri="{FF2B5EF4-FFF2-40B4-BE49-F238E27FC236}">
                <a16:creationId xmlns:a16="http://schemas.microsoft.com/office/drawing/2014/main" id="{E0ABB1D3-8A76-D512-A549-E9D62F36A70B}"/>
              </a:ext>
            </a:extLst>
          </p:cNvPr>
          <p:cNvSpPr>
            <a:spLocks noGrp="1"/>
          </p:cNvSpPr>
          <p:nvPr>
            <p:ph type="title" hasCustomPrompt="1"/>
          </p:nvPr>
        </p:nvSpPr>
        <p:spPr>
          <a:xfrm>
            <a:off x="0" y="0"/>
            <a:ext cx="6096000" cy="6858000"/>
          </a:xfrm>
          <a:prstGeom prst="rect">
            <a:avLst/>
          </a:prstGeom>
        </p:spPr>
        <p:txBody>
          <a:bodyPr vert="horz" lIns="720000" tIns="720000" rIns="720000" bIns="720000" rtlCol="0" anchor="ctr" anchorCtr="0">
            <a:noAutofit/>
          </a:bodyPr>
          <a:lstStyle>
            <a:lvl1pPr>
              <a:defRPr sz="4000">
                <a:solidFill>
                  <a:schemeClr val="bg1"/>
                </a:solidFill>
              </a:defRPr>
            </a:lvl1pPr>
          </a:lstStyle>
          <a:p>
            <a:r>
              <a:rPr lang="en-GB"/>
              <a:t>Click to add text</a:t>
            </a:r>
          </a:p>
        </p:txBody>
      </p:sp>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6096000" y="0"/>
            <a:ext cx="6096000" cy="6857999"/>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6" name="TextBox 5">
            <a:extLst>
              <a:ext uri="{FF2B5EF4-FFF2-40B4-BE49-F238E27FC236}">
                <a16:creationId xmlns:a16="http://schemas.microsoft.com/office/drawing/2014/main" id="{6BF7486F-8A7C-5910-366E-80261A0C0FDE}"/>
              </a:ext>
            </a:extLst>
          </p:cNvPr>
          <p:cNvSpPr txBox="1"/>
          <p:nvPr userDrawn="1"/>
        </p:nvSpPr>
        <p:spPr>
          <a:xfrm>
            <a:off x="10601739" y="687097"/>
            <a:ext cx="858424" cy="230832"/>
          </a:xfrm>
          <a:prstGeom prst="rect">
            <a:avLst/>
          </a:prstGeom>
          <a:noFill/>
        </p:spPr>
        <p:txBody>
          <a:bodyPr wrap="square" lIns="0" tIns="0" rIns="0" bIns="0" rtlCol="0" anchor="ctr" anchorCtr="0">
            <a:spAutoFit/>
          </a:bodyPr>
          <a:lstStyle/>
          <a:p>
            <a:pPr algn="r"/>
            <a:fld id="{9E98DC05-5784-D54C-BD1C-733B650F7831}" type="slidenum">
              <a:rPr lang="en-GB" sz="1500" smtClean="0">
                <a:solidFill>
                  <a:schemeClr val="bg1"/>
                </a:solidFill>
              </a:rPr>
              <a:pPr algn="r"/>
              <a:t>‹#›</a:t>
            </a:fld>
            <a:endParaRPr lang="en-GB" sz="1500">
              <a:solidFill>
                <a:schemeClr val="bg1"/>
              </a:solidFill>
            </a:endParaRPr>
          </a:p>
        </p:txBody>
      </p:sp>
    </p:spTree>
    <p:extLst>
      <p:ext uri="{BB962C8B-B14F-4D97-AF65-F5344CB8AC3E}">
        <p14:creationId xmlns:p14="http://schemas.microsoft.com/office/powerpoint/2010/main" val="39260753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Right pull quote with image (violet)">
    <p:spTree>
      <p:nvGrpSpPr>
        <p:cNvPr id="1" name=""/>
        <p:cNvGrpSpPr/>
        <p:nvPr/>
      </p:nvGrpSpPr>
      <p:grpSpPr>
        <a:xfrm>
          <a:off x="0" y="0"/>
          <a:ext cx="0" cy="0"/>
          <a:chOff x="0" y="0"/>
          <a:chExt cx="0" cy="0"/>
        </a:xfrm>
      </p:grpSpPr>
      <p:sp>
        <p:nvSpPr>
          <p:cNvPr id="2" name="Title Placeholder 6">
            <a:extLst>
              <a:ext uri="{FF2B5EF4-FFF2-40B4-BE49-F238E27FC236}">
                <a16:creationId xmlns:a16="http://schemas.microsoft.com/office/drawing/2014/main" id="{E0ABB1D3-8A76-D512-A549-E9D62F36A70B}"/>
              </a:ext>
            </a:extLst>
          </p:cNvPr>
          <p:cNvSpPr>
            <a:spLocks noGrp="1"/>
          </p:cNvSpPr>
          <p:nvPr>
            <p:ph type="title" hasCustomPrompt="1"/>
          </p:nvPr>
        </p:nvSpPr>
        <p:spPr>
          <a:xfrm>
            <a:off x="6096000" y="0"/>
            <a:ext cx="6096000" cy="6858000"/>
          </a:xfrm>
          <a:prstGeom prst="rect">
            <a:avLst/>
          </a:prstGeom>
        </p:spPr>
        <p:txBody>
          <a:bodyPr vert="horz" lIns="720000" tIns="720000" rIns="720000" bIns="720000" rtlCol="0" anchor="ctr" anchorCtr="0">
            <a:noAutofit/>
          </a:bodyPr>
          <a:lstStyle>
            <a:lvl1pPr>
              <a:defRPr sz="4000">
                <a:solidFill>
                  <a:schemeClr val="bg1"/>
                </a:solidFill>
              </a:defRPr>
            </a:lvl1pPr>
          </a:lstStyle>
          <a:p>
            <a:r>
              <a:rPr lang="en-GB"/>
              <a:t>Click to add text</a:t>
            </a:r>
          </a:p>
        </p:txBody>
      </p:sp>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0" y="0"/>
            <a:ext cx="6096000" cy="6857999"/>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Tree>
    <p:extLst>
      <p:ext uri="{BB962C8B-B14F-4D97-AF65-F5344CB8AC3E}">
        <p14:creationId xmlns:p14="http://schemas.microsoft.com/office/powerpoint/2010/main" val="38922211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Pull quote">
    <p:spTree>
      <p:nvGrpSpPr>
        <p:cNvPr id="1" name=""/>
        <p:cNvGrpSpPr/>
        <p:nvPr/>
      </p:nvGrpSpPr>
      <p:grpSpPr>
        <a:xfrm>
          <a:off x="0" y="0"/>
          <a:ext cx="0" cy="0"/>
          <a:chOff x="0" y="0"/>
          <a:chExt cx="0" cy="0"/>
        </a:xfrm>
      </p:grpSpPr>
      <p:sp>
        <p:nvSpPr>
          <p:cNvPr id="2" name="Title Placeholder 6">
            <a:extLst>
              <a:ext uri="{FF2B5EF4-FFF2-40B4-BE49-F238E27FC236}">
                <a16:creationId xmlns:a16="http://schemas.microsoft.com/office/drawing/2014/main" id="{E0ABB1D3-8A76-D512-A549-E9D62F36A70B}"/>
              </a:ext>
            </a:extLst>
          </p:cNvPr>
          <p:cNvSpPr>
            <a:spLocks noGrp="1"/>
          </p:cNvSpPr>
          <p:nvPr>
            <p:ph type="title" hasCustomPrompt="1"/>
          </p:nvPr>
        </p:nvSpPr>
        <p:spPr>
          <a:xfrm>
            <a:off x="731837" y="620713"/>
            <a:ext cx="10728325" cy="5616576"/>
          </a:xfrm>
          <a:prstGeom prst="rect">
            <a:avLst/>
          </a:prstGeom>
        </p:spPr>
        <p:txBody>
          <a:bodyPr vert="horz" lIns="180000" tIns="180000" rIns="180000" bIns="180000" rtlCol="0" anchor="ctr" anchorCtr="0">
            <a:noAutofit/>
          </a:bodyPr>
          <a:lstStyle>
            <a:lvl1pPr algn="ctr">
              <a:defRPr sz="6000">
                <a:solidFill>
                  <a:schemeClr val="bg1"/>
                </a:solidFill>
              </a:defRPr>
            </a:lvl1pPr>
          </a:lstStyle>
          <a:p>
            <a:r>
              <a:rPr lang="en-GB"/>
              <a:t>Click to add text</a:t>
            </a:r>
          </a:p>
        </p:txBody>
      </p:sp>
    </p:spTree>
    <p:extLst>
      <p:ext uri="{BB962C8B-B14F-4D97-AF65-F5344CB8AC3E}">
        <p14:creationId xmlns:p14="http://schemas.microsoft.com/office/powerpoint/2010/main" val="33217464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Full-slide imag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F6DF0232-7BE7-C4E3-F21A-0026855E3A24}"/>
              </a:ext>
            </a:extLst>
          </p:cNvPr>
          <p:cNvSpPr>
            <a:spLocks noGrp="1"/>
          </p:cNvSpPr>
          <p:nvPr>
            <p:ph type="pic" sz="quarter" idx="13" hasCustomPrompt="1"/>
          </p:nvPr>
        </p:nvSpPr>
        <p:spPr>
          <a:xfrm>
            <a:off x="0" y="0"/>
            <a:ext cx="12192000" cy="6857999"/>
          </a:xfrm>
          <a:prstGeom prst="rect">
            <a:avLst/>
          </a:prstGeom>
        </p:spPr>
        <p:txBody>
          <a:bodyPr tIns="1044000" bIns="0" anchor="ctr" anchorCtr="0">
            <a:normAutofit/>
          </a:bodyPr>
          <a:lstStyle>
            <a:lvl1pPr marL="0" indent="0" algn="ctr">
              <a:buNone/>
              <a:defRPr sz="2000" b="0" i="0">
                <a:solidFill>
                  <a:schemeClr val="bg1"/>
                </a:solidFill>
                <a:latin typeface="+mj-lt"/>
                <a:ea typeface="Open Sans" panose="020B0606030504020204" pitchFamily="34" charset="0"/>
                <a:cs typeface="Arial" panose="020B0604020202020204" pitchFamily="34" charset="0"/>
              </a:defRPr>
            </a:lvl1pPr>
          </a:lstStyle>
          <a:p>
            <a:r>
              <a:rPr lang="en-US"/>
              <a:t>Click to insert image</a:t>
            </a:r>
          </a:p>
        </p:txBody>
      </p:sp>
    </p:spTree>
    <p:extLst>
      <p:ext uri="{BB962C8B-B14F-4D97-AF65-F5344CB8AC3E}">
        <p14:creationId xmlns:p14="http://schemas.microsoft.com/office/powerpoint/2010/main" val="38249141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Full-slide 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B02A5AD2-E41B-68A6-0B6A-854825490524}"/>
              </a:ext>
            </a:extLst>
          </p:cNvPr>
          <p:cNvSpPr>
            <a:spLocks noGrp="1"/>
          </p:cNvSpPr>
          <p:nvPr>
            <p:ph type="media" sz="quarter" idx="10" hasCustomPrompt="1"/>
          </p:nvPr>
        </p:nvSpPr>
        <p:spPr>
          <a:xfrm>
            <a:off x="0" y="0"/>
            <a:ext cx="12192000" cy="6858000"/>
          </a:xfrm>
        </p:spPr>
        <p:txBody>
          <a:bodyPr tIns="1044000" anchor="ctr" anchorCtr="0"/>
          <a:lstStyle>
            <a:lvl1pPr algn="ctr">
              <a:defRPr>
                <a:solidFill>
                  <a:schemeClr val="bg1"/>
                </a:solidFill>
              </a:defRPr>
            </a:lvl1pPr>
          </a:lstStyle>
          <a:p>
            <a:r>
              <a:rPr lang="en-GB"/>
              <a:t>Click to insert video</a:t>
            </a:r>
          </a:p>
        </p:txBody>
      </p:sp>
    </p:spTree>
    <p:extLst>
      <p:ext uri="{BB962C8B-B14F-4D97-AF65-F5344CB8AC3E}">
        <p14:creationId xmlns:p14="http://schemas.microsoft.com/office/powerpoint/2010/main" val="748661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Mockup: laptop">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7F4088-C0F2-57FC-F2C6-EFC4754FD9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77273" y="1972630"/>
            <a:ext cx="7861381" cy="4754637"/>
          </a:xfrm>
          <a:prstGeom prst="rect">
            <a:avLst/>
          </a:prstGeom>
        </p:spPr>
      </p:pic>
      <p:sp>
        <p:nvSpPr>
          <p:cNvPr id="4" name="Picture Placeholder 2">
            <a:extLst>
              <a:ext uri="{FF2B5EF4-FFF2-40B4-BE49-F238E27FC236}">
                <a16:creationId xmlns:a16="http://schemas.microsoft.com/office/drawing/2014/main" id="{52891222-9588-C4A4-B356-F8CF9B747266}"/>
              </a:ext>
            </a:extLst>
          </p:cNvPr>
          <p:cNvSpPr>
            <a:spLocks noGrp="1"/>
          </p:cNvSpPr>
          <p:nvPr>
            <p:ph type="pic" sz="quarter" idx="13" hasCustomPrompt="1"/>
          </p:nvPr>
        </p:nvSpPr>
        <p:spPr>
          <a:xfrm>
            <a:off x="6125057" y="2551299"/>
            <a:ext cx="5102311" cy="3235973"/>
          </a:xfrm>
          <a:prstGeom prst="rect">
            <a:avLst/>
          </a:prstGeom>
        </p:spPr>
        <p:txBody>
          <a:bodyPr tIns="612000" anchor="ctr" anchorCtr="0">
            <a:normAutofit/>
          </a:bodyPr>
          <a:lstStyle>
            <a:lvl1pPr marL="0" indent="0" algn="ctr">
              <a:buNone/>
              <a:defRPr sz="1400" b="0" i="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US"/>
              <a:t>Click to insert screenshot</a:t>
            </a:r>
          </a:p>
        </p:txBody>
      </p:sp>
      <p:sp>
        <p:nvSpPr>
          <p:cNvPr id="6" name="Text Placeholder 5">
            <a:extLst>
              <a:ext uri="{FF2B5EF4-FFF2-40B4-BE49-F238E27FC236}">
                <a16:creationId xmlns:a16="http://schemas.microsoft.com/office/drawing/2014/main" id="{1C78464D-4517-811F-FC53-80F60C619C7B}"/>
              </a:ext>
            </a:extLst>
          </p:cNvPr>
          <p:cNvSpPr>
            <a:spLocks noGrp="1"/>
          </p:cNvSpPr>
          <p:nvPr>
            <p:ph type="body" sz="quarter" idx="14"/>
          </p:nvPr>
        </p:nvSpPr>
        <p:spPr>
          <a:xfrm>
            <a:off x="731839" y="1341439"/>
            <a:ext cx="4248534" cy="48958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Placeholder 6">
            <a:extLst>
              <a:ext uri="{FF2B5EF4-FFF2-40B4-BE49-F238E27FC236}">
                <a16:creationId xmlns:a16="http://schemas.microsoft.com/office/drawing/2014/main" id="{30B38B33-4F3D-3AC3-FCD0-6AF81F3BEF9F}"/>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Tree>
    <p:extLst>
      <p:ext uri="{BB962C8B-B14F-4D97-AF65-F5344CB8AC3E}">
        <p14:creationId xmlns:p14="http://schemas.microsoft.com/office/powerpoint/2010/main" val="42547691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Mockup: phon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C78464D-4517-811F-FC53-80F60C619C7B}"/>
              </a:ext>
            </a:extLst>
          </p:cNvPr>
          <p:cNvSpPr>
            <a:spLocks noGrp="1"/>
          </p:cNvSpPr>
          <p:nvPr>
            <p:ph type="body" sz="quarter" idx="14"/>
          </p:nvPr>
        </p:nvSpPr>
        <p:spPr>
          <a:xfrm>
            <a:off x="731838" y="1341439"/>
            <a:ext cx="5364161" cy="48958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a:extLst>
              <a:ext uri="{FF2B5EF4-FFF2-40B4-BE49-F238E27FC236}">
                <a16:creationId xmlns:a16="http://schemas.microsoft.com/office/drawing/2014/main" id="{67EACD84-0F27-A227-F1B6-D913D0DB59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81212" y="1050697"/>
            <a:ext cx="3267054" cy="5616734"/>
          </a:xfrm>
          <a:prstGeom prst="rect">
            <a:avLst/>
          </a:prstGeom>
        </p:spPr>
      </p:pic>
      <p:sp>
        <p:nvSpPr>
          <p:cNvPr id="9" name="Picture Placeholder 27">
            <a:extLst>
              <a:ext uri="{FF2B5EF4-FFF2-40B4-BE49-F238E27FC236}">
                <a16:creationId xmlns:a16="http://schemas.microsoft.com/office/drawing/2014/main" id="{A87DDBC9-7D6F-E589-CA0D-E37119EDF55F}"/>
              </a:ext>
            </a:extLst>
          </p:cNvPr>
          <p:cNvSpPr>
            <a:spLocks noGrp="1"/>
          </p:cNvSpPr>
          <p:nvPr>
            <p:ph type="pic" sz="quarter" idx="15" hasCustomPrompt="1"/>
          </p:nvPr>
        </p:nvSpPr>
        <p:spPr>
          <a:xfrm>
            <a:off x="7747993" y="1462023"/>
            <a:ext cx="2125150" cy="4628115"/>
          </a:xfrm>
          <a:custGeom>
            <a:avLst/>
            <a:gdLst>
              <a:gd name="connsiteX0" fmla="*/ 401892 w 3804428"/>
              <a:gd name="connsiteY0" fmla="*/ 0 h 8242616"/>
              <a:gd name="connsiteX1" fmla="*/ 787350 w 3804428"/>
              <a:gd name="connsiteY1" fmla="*/ 0 h 8242616"/>
              <a:gd name="connsiteX2" fmla="*/ 839948 w 3804428"/>
              <a:gd name="connsiteY2" fmla="*/ 52595 h 8242616"/>
              <a:gd name="connsiteX3" fmla="*/ 839948 w 3804428"/>
              <a:gd name="connsiteY3" fmla="*/ 83823 h 8242616"/>
              <a:gd name="connsiteX4" fmla="*/ 1061854 w 3804428"/>
              <a:gd name="connsiteY4" fmla="*/ 305708 h 8242616"/>
              <a:gd name="connsiteX5" fmla="*/ 2745040 w 3804428"/>
              <a:gd name="connsiteY5" fmla="*/ 305708 h 8242616"/>
              <a:gd name="connsiteX6" fmla="*/ 2964480 w 3804428"/>
              <a:gd name="connsiteY6" fmla="*/ 86288 h 8242616"/>
              <a:gd name="connsiteX7" fmla="*/ 2964480 w 3804428"/>
              <a:gd name="connsiteY7" fmla="*/ 51773 h 8242616"/>
              <a:gd name="connsiteX8" fmla="*/ 3017078 w 3804428"/>
              <a:gd name="connsiteY8" fmla="*/ 0 h 8242616"/>
              <a:gd name="connsiteX9" fmla="*/ 3403356 w 3804428"/>
              <a:gd name="connsiteY9" fmla="*/ 0 h 8242616"/>
              <a:gd name="connsiteX10" fmla="*/ 3804428 w 3804428"/>
              <a:gd name="connsiteY10" fmla="*/ 401036 h 8242616"/>
              <a:gd name="connsiteX11" fmla="*/ 3804428 w 3804428"/>
              <a:gd name="connsiteY11" fmla="*/ 7841580 h 8242616"/>
              <a:gd name="connsiteX12" fmla="*/ 3403356 w 3804428"/>
              <a:gd name="connsiteY12" fmla="*/ 8242616 h 8242616"/>
              <a:gd name="connsiteX13" fmla="*/ 401892 w 3804428"/>
              <a:gd name="connsiteY13" fmla="*/ 8242616 h 8242616"/>
              <a:gd name="connsiteX14" fmla="*/ 0 w 3804428"/>
              <a:gd name="connsiteY14" fmla="*/ 7841580 h 8242616"/>
              <a:gd name="connsiteX15" fmla="*/ 0 w 3804428"/>
              <a:gd name="connsiteY15" fmla="*/ 401036 h 8242616"/>
              <a:gd name="connsiteX16" fmla="*/ 401892 w 3804428"/>
              <a:gd name="connsiteY16" fmla="*/ 0 h 824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04428" h="8242616">
                <a:moveTo>
                  <a:pt x="401892" y="0"/>
                </a:moveTo>
                <a:cubicBezTo>
                  <a:pt x="401892" y="0"/>
                  <a:pt x="401892" y="0"/>
                  <a:pt x="787350" y="0"/>
                </a:cubicBezTo>
                <a:cubicBezTo>
                  <a:pt x="816114" y="0"/>
                  <a:pt x="839948" y="23832"/>
                  <a:pt x="839948" y="52595"/>
                </a:cubicBezTo>
                <a:cubicBezTo>
                  <a:pt x="839948" y="52595"/>
                  <a:pt x="839948" y="52595"/>
                  <a:pt x="839948" y="83823"/>
                </a:cubicBezTo>
                <a:cubicBezTo>
                  <a:pt x="839948" y="206271"/>
                  <a:pt x="939394" y="305708"/>
                  <a:pt x="1061854" y="305708"/>
                </a:cubicBezTo>
                <a:cubicBezTo>
                  <a:pt x="1061854" y="305708"/>
                  <a:pt x="1061854" y="305708"/>
                  <a:pt x="2745040" y="305708"/>
                </a:cubicBezTo>
                <a:cubicBezTo>
                  <a:pt x="2866676" y="305708"/>
                  <a:pt x="2964480" y="207915"/>
                  <a:pt x="2964480" y="86288"/>
                </a:cubicBezTo>
                <a:cubicBezTo>
                  <a:pt x="2964480" y="86288"/>
                  <a:pt x="2964480" y="86288"/>
                  <a:pt x="2964480" y="51773"/>
                </a:cubicBezTo>
                <a:cubicBezTo>
                  <a:pt x="2964480" y="23010"/>
                  <a:pt x="2988314" y="0"/>
                  <a:pt x="3017078" y="0"/>
                </a:cubicBezTo>
                <a:cubicBezTo>
                  <a:pt x="3017078" y="0"/>
                  <a:pt x="3017078" y="0"/>
                  <a:pt x="3403356" y="0"/>
                </a:cubicBezTo>
                <a:cubicBezTo>
                  <a:pt x="3625262" y="0"/>
                  <a:pt x="3804428" y="179974"/>
                  <a:pt x="3804428" y="401036"/>
                </a:cubicBezTo>
                <a:cubicBezTo>
                  <a:pt x="3804428" y="401036"/>
                  <a:pt x="3804428" y="401036"/>
                  <a:pt x="3804428" y="7841580"/>
                </a:cubicBezTo>
                <a:cubicBezTo>
                  <a:pt x="3804428" y="8063464"/>
                  <a:pt x="3625262" y="8242616"/>
                  <a:pt x="3403356" y="8242616"/>
                </a:cubicBezTo>
                <a:cubicBezTo>
                  <a:pt x="3403356" y="8242616"/>
                  <a:pt x="3403356" y="8242616"/>
                  <a:pt x="401892" y="8242616"/>
                </a:cubicBezTo>
                <a:cubicBezTo>
                  <a:pt x="179988" y="8242616"/>
                  <a:pt x="0" y="8063464"/>
                  <a:pt x="0" y="7841580"/>
                </a:cubicBezTo>
                <a:cubicBezTo>
                  <a:pt x="0" y="7841580"/>
                  <a:pt x="0" y="7841580"/>
                  <a:pt x="0" y="401036"/>
                </a:cubicBezTo>
                <a:cubicBezTo>
                  <a:pt x="0" y="179974"/>
                  <a:pt x="179988" y="0"/>
                  <a:pt x="401892" y="0"/>
                </a:cubicBezTo>
                <a:close/>
              </a:path>
            </a:pathLst>
          </a:custGeom>
          <a:noFill/>
        </p:spPr>
        <p:txBody>
          <a:bodyPr wrap="square" tIns="612000" anchor="ctr" anchorCtr="0">
            <a:noAutofit/>
          </a:bodyPr>
          <a:lstStyle>
            <a:lvl1pPr marL="0" indent="0" algn="ctr">
              <a:buNone/>
              <a:defRPr sz="1400">
                <a:solidFill>
                  <a:schemeClr val="bg1"/>
                </a:solidFill>
                <a:latin typeface="+mn-lt"/>
                <a:ea typeface="Open Sans" panose="020B0606030504020204" pitchFamily="34" charset="0"/>
                <a:cs typeface="Open Sans" panose="020B0606030504020204" pitchFamily="34" charset="0"/>
              </a:defRPr>
            </a:lvl1pPr>
          </a:lstStyle>
          <a:p>
            <a:r>
              <a:rPr lang="en-US"/>
              <a:t>Click to insert screenshot</a:t>
            </a:r>
          </a:p>
        </p:txBody>
      </p:sp>
      <p:sp>
        <p:nvSpPr>
          <p:cNvPr id="12" name="Title Placeholder 6">
            <a:extLst>
              <a:ext uri="{FF2B5EF4-FFF2-40B4-BE49-F238E27FC236}">
                <a16:creationId xmlns:a16="http://schemas.microsoft.com/office/drawing/2014/main" id="{F6D3D1F8-2F3B-7DB7-AC63-17E08558BBD3}"/>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Tree>
    <p:extLst>
      <p:ext uri="{BB962C8B-B14F-4D97-AF65-F5344CB8AC3E}">
        <p14:creationId xmlns:p14="http://schemas.microsoft.com/office/powerpoint/2010/main" val="25072859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EFDF-C1D9-C223-10FB-BBA4AACB11D2}"/>
              </a:ext>
            </a:extLst>
          </p:cNvPr>
          <p:cNvSpPr>
            <a:spLocks noGrp="1"/>
          </p:cNvSpPr>
          <p:nvPr>
            <p:ph type="ctrTitle" hasCustomPrompt="1"/>
          </p:nvPr>
        </p:nvSpPr>
        <p:spPr>
          <a:xfrm>
            <a:off x="731838" y="2142520"/>
            <a:ext cx="10728325" cy="784830"/>
          </a:xfrm>
          <a:prstGeom prst="rect">
            <a:avLst/>
          </a:prstGeom>
        </p:spPr>
        <p:txBody>
          <a:bodyPr anchor="b">
            <a:spAutoFit/>
          </a:bodyPr>
          <a:lstStyle>
            <a:lvl1pPr algn="l">
              <a:lnSpc>
                <a:spcPct val="85000"/>
              </a:lnSpc>
              <a:defRPr sz="6000" b="1">
                <a:solidFill>
                  <a:schemeClr val="bg1"/>
                </a:solidFill>
              </a:defRPr>
            </a:lvl1pPr>
          </a:lstStyle>
          <a:p>
            <a:r>
              <a:rPr lang="en-GB"/>
              <a:t>Thanks</a:t>
            </a:r>
          </a:p>
        </p:txBody>
      </p:sp>
      <p:sp>
        <p:nvSpPr>
          <p:cNvPr id="3" name="Subtitle 2">
            <a:extLst>
              <a:ext uri="{FF2B5EF4-FFF2-40B4-BE49-F238E27FC236}">
                <a16:creationId xmlns:a16="http://schemas.microsoft.com/office/drawing/2014/main" id="{EC50DE21-9FDD-81B0-FEB8-222484B8A115}"/>
              </a:ext>
            </a:extLst>
          </p:cNvPr>
          <p:cNvSpPr>
            <a:spLocks noGrp="1"/>
          </p:cNvSpPr>
          <p:nvPr>
            <p:ph type="subTitle" idx="1" hasCustomPrompt="1"/>
          </p:nvPr>
        </p:nvSpPr>
        <p:spPr>
          <a:xfrm>
            <a:off x="731839" y="2927350"/>
            <a:ext cx="5364162" cy="576293"/>
          </a:xfrm>
        </p:spPr>
        <p:txBody>
          <a:bodyPr lIns="36000" tIns="144000">
            <a:sp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Supporting text e.g. what’s next</a:t>
            </a:r>
          </a:p>
        </p:txBody>
      </p:sp>
    </p:spTree>
    <p:extLst>
      <p:ext uri="{BB962C8B-B14F-4D97-AF65-F5344CB8AC3E}">
        <p14:creationId xmlns:p14="http://schemas.microsoft.com/office/powerpoint/2010/main" val="4087502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3/33/33">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4AFA50-852A-F29D-3F0F-409AFD88BA3A}"/>
              </a:ext>
            </a:extLst>
          </p:cNvPr>
          <p:cNvSpPr>
            <a:spLocks noGrp="1"/>
          </p:cNvSpPr>
          <p:nvPr>
            <p:ph sz="half" idx="1"/>
          </p:nvPr>
        </p:nvSpPr>
        <p:spPr>
          <a:xfrm>
            <a:off x="731838" y="1341438"/>
            <a:ext cx="3473438" cy="4895850"/>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774EB01-1BE4-AFF3-03D4-8A980ED53619}"/>
              </a:ext>
            </a:extLst>
          </p:cNvPr>
          <p:cNvSpPr>
            <a:spLocks noGrp="1"/>
          </p:cNvSpPr>
          <p:nvPr>
            <p:ph sz="half" idx="2"/>
          </p:nvPr>
        </p:nvSpPr>
        <p:spPr>
          <a:xfrm>
            <a:off x="8083069" y="1341438"/>
            <a:ext cx="3377094" cy="4895850"/>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Content Placeholder 3">
            <a:extLst>
              <a:ext uri="{FF2B5EF4-FFF2-40B4-BE49-F238E27FC236}">
                <a16:creationId xmlns:a16="http://schemas.microsoft.com/office/drawing/2014/main" id="{B6050034-E38D-64E9-6C5A-94A029955BA0}"/>
              </a:ext>
            </a:extLst>
          </p:cNvPr>
          <p:cNvSpPr>
            <a:spLocks noGrp="1"/>
          </p:cNvSpPr>
          <p:nvPr>
            <p:ph sz="half" idx="10"/>
          </p:nvPr>
        </p:nvSpPr>
        <p:spPr>
          <a:xfrm>
            <a:off x="4455625" y="1341438"/>
            <a:ext cx="3377094" cy="4895850"/>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Placeholder 6">
            <a:extLst>
              <a:ext uri="{FF2B5EF4-FFF2-40B4-BE49-F238E27FC236}">
                <a16:creationId xmlns:a16="http://schemas.microsoft.com/office/drawing/2014/main" id="{D6580911-BFEE-F5A7-0FD5-8F9AF7E1DACD}"/>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lvl1pPr>
              <a:defRPr>
                <a:solidFill>
                  <a:schemeClr val="bg1"/>
                </a:solidFill>
              </a:defRPr>
            </a:lvl1pPr>
          </a:lstStyle>
          <a:p>
            <a:r>
              <a:rPr lang="en-GB"/>
              <a:t>Click to add title</a:t>
            </a:r>
          </a:p>
        </p:txBody>
      </p:sp>
    </p:spTree>
    <p:extLst>
      <p:ext uri="{BB962C8B-B14F-4D97-AF65-F5344CB8AC3E}">
        <p14:creationId xmlns:p14="http://schemas.microsoft.com/office/powerpoint/2010/main" val="30491674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824219-71BA-4131-B97B-63830C19D574}" type="datetimeFigureOut">
              <a:rPr lang="en-GB" smtClean="0"/>
              <a:pPr/>
              <a:t>02/06/2026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4CBECA7-240D-4C48-B2D9-343AA704CC5E}" type="slidenum">
              <a:rPr lang="en-GB" smtClean="0"/>
              <a:pPr/>
              <a:t>‹#›</a:t>
            </a:fld>
            <a:endParaRPr lang="en-GB"/>
          </a:p>
        </p:txBody>
      </p:sp>
    </p:spTree>
    <p:extLst>
      <p:ext uri="{BB962C8B-B14F-4D97-AF65-F5344CB8AC3E}">
        <p14:creationId xmlns:p14="http://schemas.microsoft.com/office/powerpoint/2010/main" val="41540068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0824219-71BA-4131-B97B-63830C19D574}" type="datetimeFigureOut">
              <a:rPr lang="en-GB" smtClean="0"/>
              <a:pPr/>
              <a:t>02/06/2026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CBECA7-240D-4C48-B2D9-343AA704CC5E}" type="slidenum">
              <a:rPr lang="en-GB" smtClean="0"/>
              <a:pPr/>
              <a:t>‹#›</a:t>
            </a:fld>
            <a:endParaRPr lang="en-GB"/>
          </a:p>
        </p:txBody>
      </p:sp>
    </p:spTree>
    <p:extLst>
      <p:ext uri="{BB962C8B-B14F-4D97-AF65-F5344CB8AC3E}">
        <p14:creationId xmlns:p14="http://schemas.microsoft.com/office/powerpoint/2010/main" val="3485799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30/70">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4AFA50-852A-F29D-3F0F-409AFD88BA3A}"/>
              </a:ext>
            </a:extLst>
          </p:cNvPr>
          <p:cNvSpPr>
            <a:spLocks noGrp="1"/>
          </p:cNvSpPr>
          <p:nvPr>
            <p:ph sz="half" idx="1"/>
          </p:nvPr>
        </p:nvSpPr>
        <p:spPr>
          <a:xfrm>
            <a:off x="731838" y="1341438"/>
            <a:ext cx="3473438" cy="4895850"/>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774EB01-1BE4-AFF3-03D4-8A980ED53619}"/>
              </a:ext>
            </a:extLst>
          </p:cNvPr>
          <p:cNvSpPr>
            <a:spLocks noGrp="1"/>
          </p:cNvSpPr>
          <p:nvPr>
            <p:ph sz="half" idx="2"/>
          </p:nvPr>
        </p:nvSpPr>
        <p:spPr>
          <a:xfrm>
            <a:off x="4455625" y="1341438"/>
            <a:ext cx="7004538" cy="4895850"/>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Placeholder 6">
            <a:extLst>
              <a:ext uri="{FF2B5EF4-FFF2-40B4-BE49-F238E27FC236}">
                <a16:creationId xmlns:a16="http://schemas.microsoft.com/office/drawing/2014/main" id="{9CEAE5E5-4043-D371-FC40-202902A7725C}"/>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lvl1pPr>
              <a:defRPr>
                <a:solidFill>
                  <a:schemeClr val="bg1"/>
                </a:solidFill>
              </a:defRPr>
            </a:lvl1pPr>
          </a:lstStyle>
          <a:p>
            <a:r>
              <a:rPr lang="en-GB"/>
              <a:t>Click to add title</a:t>
            </a:r>
          </a:p>
        </p:txBody>
      </p:sp>
    </p:spTree>
    <p:extLst>
      <p:ext uri="{BB962C8B-B14F-4D97-AF65-F5344CB8AC3E}">
        <p14:creationId xmlns:p14="http://schemas.microsoft.com/office/powerpoint/2010/main" val="1188560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70/30">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4AFA50-852A-F29D-3F0F-409AFD88BA3A}"/>
              </a:ext>
            </a:extLst>
          </p:cNvPr>
          <p:cNvSpPr>
            <a:spLocks noGrp="1"/>
          </p:cNvSpPr>
          <p:nvPr>
            <p:ph sz="half" idx="1"/>
          </p:nvPr>
        </p:nvSpPr>
        <p:spPr>
          <a:xfrm>
            <a:off x="7986724" y="1341438"/>
            <a:ext cx="3473438" cy="4895850"/>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774EB01-1BE4-AFF3-03D4-8A980ED53619}"/>
              </a:ext>
            </a:extLst>
          </p:cNvPr>
          <p:cNvSpPr>
            <a:spLocks noGrp="1"/>
          </p:cNvSpPr>
          <p:nvPr>
            <p:ph sz="half" idx="2"/>
          </p:nvPr>
        </p:nvSpPr>
        <p:spPr>
          <a:xfrm>
            <a:off x="731838" y="1341438"/>
            <a:ext cx="7004538" cy="4895850"/>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Placeholder 6">
            <a:extLst>
              <a:ext uri="{FF2B5EF4-FFF2-40B4-BE49-F238E27FC236}">
                <a16:creationId xmlns:a16="http://schemas.microsoft.com/office/drawing/2014/main" id="{FE1568D9-495A-1697-6F7B-F9C8C7A8869E}"/>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lvl1pPr>
              <a:defRPr>
                <a:solidFill>
                  <a:schemeClr val="bg1"/>
                </a:solidFill>
              </a:defRPr>
            </a:lvl1pPr>
          </a:lstStyle>
          <a:p>
            <a:r>
              <a:rPr lang="en-GB"/>
              <a:t>Click to add title</a:t>
            </a:r>
          </a:p>
        </p:txBody>
      </p:sp>
    </p:spTree>
    <p:extLst>
      <p:ext uri="{BB962C8B-B14F-4D97-AF65-F5344CB8AC3E}">
        <p14:creationId xmlns:p14="http://schemas.microsoft.com/office/powerpoint/2010/main" val="1019163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2x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4AFA50-852A-F29D-3F0F-409AFD88BA3A}"/>
              </a:ext>
            </a:extLst>
          </p:cNvPr>
          <p:cNvSpPr>
            <a:spLocks noGrp="1"/>
          </p:cNvSpPr>
          <p:nvPr>
            <p:ph sz="half" idx="1"/>
          </p:nvPr>
        </p:nvSpPr>
        <p:spPr>
          <a:xfrm>
            <a:off x="6273045" y="1341438"/>
            <a:ext cx="5187117" cy="2267994"/>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2">
            <a:extLst>
              <a:ext uri="{FF2B5EF4-FFF2-40B4-BE49-F238E27FC236}">
                <a16:creationId xmlns:a16="http://schemas.microsoft.com/office/drawing/2014/main" id="{1C9CFF57-8B6F-5FC9-94CA-1555AD753909}"/>
              </a:ext>
            </a:extLst>
          </p:cNvPr>
          <p:cNvSpPr>
            <a:spLocks noGrp="1"/>
          </p:cNvSpPr>
          <p:nvPr>
            <p:ph sz="half" idx="10"/>
          </p:nvPr>
        </p:nvSpPr>
        <p:spPr>
          <a:xfrm>
            <a:off x="732324" y="1341438"/>
            <a:ext cx="5187117" cy="2267994"/>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2">
            <a:extLst>
              <a:ext uri="{FF2B5EF4-FFF2-40B4-BE49-F238E27FC236}">
                <a16:creationId xmlns:a16="http://schemas.microsoft.com/office/drawing/2014/main" id="{02489679-6810-6A0E-B214-CE039B57D319}"/>
              </a:ext>
            </a:extLst>
          </p:cNvPr>
          <p:cNvSpPr>
            <a:spLocks noGrp="1"/>
          </p:cNvSpPr>
          <p:nvPr>
            <p:ph sz="half" idx="11"/>
          </p:nvPr>
        </p:nvSpPr>
        <p:spPr>
          <a:xfrm>
            <a:off x="732323" y="3966943"/>
            <a:ext cx="5187117" cy="2267994"/>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2">
            <a:extLst>
              <a:ext uri="{FF2B5EF4-FFF2-40B4-BE49-F238E27FC236}">
                <a16:creationId xmlns:a16="http://schemas.microsoft.com/office/drawing/2014/main" id="{FB95A216-6A43-03DF-9235-09885B12C23E}"/>
              </a:ext>
            </a:extLst>
          </p:cNvPr>
          <p:cNvSpPr>
            <a:spLocks noGrp="1"/>
          </p:cNvSpPr>
          <p:nvPr>
            <p:ph sz="half" idx="12"/>
          </p:nvPr>
        </p:nvSpPr>
        <p:spPr>
          <a:xfrm>
            <a:off x="6273046" y="3966943"/>
            <a:ext cx="5187117" cy="2267994"/>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itle Placeholder 6">
            <a:extLst>
              <a:ext uri="{FF2B5EF4-FFF2-40B4-BE49-F238E27FC236}">
                <a16:creationId xmlns:a16="http://schemas.microsoft.com/office/drawing/2014/main" id="{A4180580-E5CE-7F81-6446-5A33D9035422}"/>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lvl1pPr>
              <a:defRPr>
                <a:solidFill>
                  <a:schemeClr val="bg1"/>
                </a:solidFill>
              </a:defRPr>
            </a:lvl1pPr>
          </a:lstStyle>
          <a:p>
            <a:r>
              <a:rPr lang="en-GB"/>
              <a:t>Click to add title</a:t>
            </a:r>
          </a:p>
        </p:txBody>
      </p:sp>
    </p:spTree>
    <p:extLst>
      <p:ext uri="{BB962C8B-B14F-4D97-AF65-F5344CB8AC3E}">
        <p14:creationId xmlns:p14="http://schemas.microsoft.com/office/powerpoint/2010/main" val="99152221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5080A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402F3FB-3941-B1B0-81AF-09F9A0409923}"/>
              </a:ext>
            </a:extLst>
          </p:cNvPr>
          <p:cNvSpPr>
            <a:spLocks noGrp="1"/>
          </p:cNvSpPr>
          <p:nvPr>
            <p:ph type="body" idx="1"/>
          </p:nvPr>
        </p:nvSpPr>
        <p:spPr>
          <a:xfrm>
            <a:off x="731838" y="1341438"/>
            <a:ext cx="10728324" cy="489584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Placeholder 6">
            <a:extLst>
              <a:ext uri="{FF2B5EF4-FFF2-40B4-BE49-F238E27FC236}">
                <a16:creationId xmlns:a16="http://schemas.microsoft.com/office/drawing/2014/main" id="{A22F8008-8A6A-5B08-639A-CDB7264BD9E9}"/>
              </a:ext>
            </a:extLst>
          </p:cNvPr>
          <p:cNvSpPr>
            <a:spLocks noGrp="1"/>
          </p:cNvSpPr>
          <p:nvPr>
            <p:ph type="title"/>
          </p:nvPr>
        </p:nvSpPr>
        <p:spPr>
          <a:xfrm>
            <a:off x="731838" y="622238"/>
            <a:ext cx="9869901" cy="415498"/>
          </a:xfrm>
          <a:prstGeom prst="rect">
            <a:avLst/>
          </a:prstGeom>
        </p:spPr>
        <p:txBody>
          <a:bodyPr vert="horz" lIns="0" tIns="0" rIns="0" bIns="0" rtlCol="0" anchor="t" anchorCtr="0">
            <a:spAutoFit/>
          </a:bodyPr>
          <a:lstStyle/>
          <a:p>
            <a:r>
              <a:rPr lang="en-GB"/>
              <a:t>Click to add title</a:t>
            </a:r>
          </a:p>
        </p:txBody>
      </p:sp>
    </p:spTree>
    <p:extLst>
      <p:ext uri="{BB962C8B-B14F-4D97-AF65-F5344CB8AC3E}">
        <p14:creationId xmlns:p14="http://schemas.microsoft.com/office/powerpoint/2010/main" val="254164714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25" r:id="rId3"/>
    <p:sldLayoutId id="2147483726" r:id="rId4"/>
    <p:sldLayoutId id="2147483728" r:id="rId5"/>
    <p:sldLayoutId id="2147483747" r:id="rId6"/>
    <p:sldLayoutId id="2147483752" r:id="rId7"/>
    <p:sldLayoutId id="2147483753" r:id="rId8"/>
    <p:sldLayoutId id="2147483754" r:id="rId9"/>
    <p:sldLayoutId id="2147483757" r:id="rId10"/>
    <p:sldLayoutId id="2147483759" r:id="rId11"/>
    <p:sldLayoutId id="2147483758" r:id="rId12"/>
    <p:sldLayoutId id="2147483760" r:id="rId13"/>
    <p:sldLayoutId id="2147483744" r:id="rId14"/>
    <p:sldLayoutId id="2147483750" r:id="rId15"/>
    <p:sldLayoutId id="2147483761" r:id="rId16"/>
    <p:sldLayoutId id="2147483756" r:id="rId17"/>
    <p:sldLayoutId id="2147483763" r:id="rId18"/>
    <p:sldLayoutId id="2147483755" r:id="rId19"/>
    <p:sldLayoutId id="2147483762" r:id="rId20"/>
    <p:sldLayoutId id="2147483751" r:id="rId21"/>
    <p:sldLayoutId id="2147483764" r:id="rId22"/>
    <p:sldLayoutId id="2147483740" r:id="rId23"/>
    <p:sldLayoutId id="2147483765" r:id="rId24"/>
    <p:sldLayoutId id="2147483745" r:id="rId25"/>
    <p:sldLayoutId id="2147483730" r:id="rId26"/>
    <p:sldLayoutId id="2147483739" r:id="rId27"/>
    <p:sldLayoutId id="2147483746" r:id="rId28"/>
    <p:sldLayoutId id="2147483738" r:id="rId29"/>
    <p:sldLayoutId id="2147483749" r:id="rId30"/>
    <p:sldLayoutId id="2147483748" r:id="rId31"/>
    <p:sldLayoutId id="2147483784" r:id="rId32"/>
    <p:sldLayoutId id="2147483785" r:id="rId33"/>
    <p:sldLayoutId id="2147483786" r:id="rId34"/>
    <p:sldLayoutId id="2147483787" r:id="rId35"/>
    <p:sldLayoutId id="2147483788" r:id="rId36"/>
    <p:sldLayoutId id="2147483789" r:id="rId37"/>
    <p:sldLayoutId id="2147483790" r:id="rId38"/>
    <p:sldLayoutId id="2147483791" r:id="rId39"/>
    <p:sldLayoutId id="2147483792" r:id="rId40"/>
    <p:sldLayoutId id="2147483793" r:id="rId41"/>
    <p:sldLayoutId id="2147483794" r:id="rId42"/>
    <p:sldLayoutId id="2147483795" r:id="rId43"/>
    <p:sldLayoutId id="2147483796" r:id="rId44"/>
    <p:sldLayoutId id="2147483797" r:id="rId45"/>
    <p:sldLayoutId id="2147483798" r:id="rId46"/>
    <p:sldLayoutId id="2147483799" r:id="rId47"/>
    <p:sldLayoutId id="2147483800" r:id="rId48"/>
    <p:sldLayoutId id="2147483801" r:id="rId49"/>
    <p:sldLayoutId id="2147483802" r:id="rId50"/>
    <p:sldLayoutId id="2147483803" r:id="rId51"/>
    <p:sldLayoutId id="2147483804" r:id="rId52"/>
    <p:sldLayoutId id="2147483805" r:id="rId53"/>
    <p:sldLayoutId id="2147483806" r:id="rId54"/>
    <p:sldLayoutId id="2147483807" r:id="rId55"/>
    <p:sldLayoutId id="2147483808" r:id="rId56"/>
    <p:sldLayoutId id="2147483809" r:id="rId57"/>
    <p:sldLayoutId id="2147483810" r:id="rId58"/>
    <p:sldLayoutId id="2147483811" r:id="rId59"/>
    <p:sldLayoutId id="2147483812" r:id="rId60"/>
    <p:sldLayoutId id="2147483813" r:id="rId61"/>
  </p:sldLayoutIdLst>
  <p:txStyles>
    <p:titleStyle>
      <a:lvl1pPr algn="l" defTabSz="914400" rtl="0" eaLnBrk="1" latinLnBrk="0" hangingPunct="1">
        <a:lnSpc>
          <a:spcPct val="90000"/>
        </a:lnSpc>
        <a:spcBef>
          <a:spcPct val="0"/>
        </a:spcBef>
        <a:buNone/>
        <a:defRPr sz="3000" b="1" kern="1200">
          <a:solidFill>
            <a:schemeClr val="bg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bg1"/>
          </a:solidFill>
          <a:latin typeface="+mn-lt"/>
          <a:ea typeface="+mn-ea"/>
          <a:cs typeface="+mn-cs"/>
        </a:defRPr>
      </a:lvl1pPr>
      <a:lvl2pPr marL="400050" indent="-234950" algn="l" defTabSz="914400" rtl="0" eaLnBrk="1" latinLnBrk="0" hangingPunct="1">
        <a:lnSpc>
          <a:spcPct val="100000"/>
        </a:lnSpc>
        <a:spcBef>
          <a:spcPts val="500"/>
        </a:spcBef>
        <a:buClr>
          <a:schemeClr val="accent1"/>
        </a:buClr>
        <a:buFont typeface="Wingdings" pitchFamily="2" charset="2"/>
        <a:buChar char="§"/>
        <a:tabLst/>
        <a:defRPr sz="1800" kern="1200">
          <a:solidFill>
            <a:schemeClr val="bg1"/>
          </a:solidFill>
          <a:latin typeface="+mn-lt"/>
          <a:ea typeface="+mn-ea"/>
          <a:cs typeface="+mn-cs"/>
        </a:defRPr>
      </a:lvl2pPr>
      <a:lvl3pPr marL="800100" indent="-234950" algn="l" defTabSz="914400" rtl="0" eaLnBrk="1" latinLnBrk="0" hangingPunct="1">
        <a:lnSpc>
          <a:spcPct val="100000"/>
        </a:lnSpc>
        <a:spcBef>
          <a:spcPts val="500"/>
        </a:spcBef>
        <a:buClr>
          <a:schemeClr val="accent1"/>
        </a:buClr>
        <a:buFont typeface="Wingdings" pitchFamily="2" charset="2"/>
        <a:buChar char="§"/>
        <a:tabLst/>
        <a:defRPr sz="1800" kern="1200">
          <a:solidFill>
            <a:schemeClr val="bg1"/>
          </a:solidFill>
          <a:latin typeface="+mn-lt"/>
          <a:ea typeface="+mn-ea"/>
          <a:cs typeface="+mn-cs"/>
        </a:defRPr>
      </a:lvl3pPr>
      <a:lvl4pPr marL="1112838" indent="-214313" algn="l" defTabSz="914400" rtl="0" eaLnBrk="1" latinLnBrk="0" hangingPunct="1">
        <a:lnSpc>
          <a:spcPct val="100000"/>
        </a:lnSpc>
        <a:spcBef>
          <a:spcPts val="500"/>
        </a:spcBef>
        <a:buClr>
          <a:schemeClr val="accent1"/>
        </a:buClr>
        <a:buFont typeface="Wingdings" pitchFamily="2" charset="2"/>
        <a:buChar char="§"/>
        <a:tabLst/>
        <a:defRPr sz="1600" kern="1200">
          <a:solidFill>
            <a:schemeClr val="bg1"/>
          </a:solidFill>
          <a:latin typeface="+mn-lt"/>
          <a:ea typeface="+mn-ea"/>
          <a:cs typeface="+mn-cs"/>
        </a:defRPr>
      </a:lvl4pPr>
      <a:lvl5pPr marL="1474788" indent="-215900" algn="l" defTabSz="914400" rtl="0" eaLnBrk="1" latinLnBrk="0" hangingPunct="1">
        <a:lnSpc>
          <a:spcPct val="100000"/>
        </a:lnSpc>
        <a:spcBef>
          <a:spcPts val="500"/>
        </a:spcBef>
        <a:buClr>
          <a:schemeClr val="accent1"/>
        </a:buClr>
        <a:buFont typeface="Wingdings" pitchFamily="2" charset="2"/>
        <a:buChar char="§"/>
        <a:tabLst/>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461" userDrawn="1">
          <p15:clr>
            <a:srgbClr val="F26B43"/>
          </p15:clr>
        </p15:guide>
        <p15:guide id="4" pos="7219" userDrawn="1">
          <p15:clr>
            <a:srgbClr val="F26B43"/>
          </p15:clr>
        </p15:guide>
        <p15:guide id="5" orient="horz" pos="391" userDrawn="1">
          <p15:clr>
            <a:srgbClr val="F26B43"/>
          </p15:clr>
        </p15:guide>
        <p15:guide id="6" orient="horz" pos="3929" userDrawn="1">
          <p15:clr>
            <a:srgbClr val="F26B43"/>
          </p15:clr>
        </p15:guide>
        <p15:guide id="7" orient="horz" pos="84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60.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60.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60.xml"/><Relationship Id="rId5" Type="http://schemas.openxmlformats.org/officeDocument/2006/relationships/image" Target="../media/image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60.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0.xml"/><Relationship Id="rId5" Type="http://schemas.openxmlformats.org/officeDocument/2006/relationships/image" Target="../media/image2.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60.xml"/><Relationship Id="rId5" Type="http://schemas.openxmlformats.org/officeDocument/2006/relationships/image" Target="../media/image2.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6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60.xml"/><Relationship Id="rId5" Type="http://schemas.openxmlformats.org/officeDocument/2006/relationships/image" Target="../media/image2.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60.xml"/><Relationship Id="rId6" Type="http://schemas.openxmlformats.org/officeDocument/2006/relationships/image" Target="../media/image2.png"/><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60.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60.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60.xml"/><Relationship Id="rId5" Type="http://schemas.openxmlformats.org/officeDocument/2006/relationships/image" Target="../media/image2.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0.xml"/><Relationship Id="rId5" Type="http://schemas.openxmlformats.org/officeDocument/2006/relationships/image" Target="../media/image2.pn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1.xml"/><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60.xml"/><Relationship Id="rId5" Type="http://schemas.openxmlformats.org/officeDocument/2006/relationships/image" Target="../media/image2.png"/><Relationship Id="rId4" Type="http://schemas.openxmlformats.org/officeDocument/2006/relationships/hyperlink" Target="https://investigativegenetics.biomedcentral.com/articles/10.1186/2041-2223-5-3"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60.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60.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60.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60.xml"/><Relationship Id="rId5" Type="http://schemas.openxmlformats.org/officeDocument/2006/relationships/image" Target="../media/image43.jpeg"/><Relationship Id="rId4" Type="http://schemas.openxmlformats.org/officeDocument/2006/relationships/hyperlink" Target="https://youtu.be/q3y1syrpmTw"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60.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60.xml"/><Relationship Id="rId6" Type="http://schemas.openxmlformats.org/officeDocument/2006/relationships/hyperlink" Target="http://remf.dartmouth.edu/Microbiology_miscellaneous/images/04_T4Phage2141%20100K.jpg" TargetMode="External"/><Relationship Id="rId5" Type="http://schemas.openxmlformats.org/officeDocument/2006/relationships/image" Target="../media/image45.jpeg"/><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60.xml"/><Relationship Id="rId6" Type="http://schemas.openxmlformats.org/officeDocument/2006/relationships/image" Target="../media/image2.png"/><Relationship Id="rId5" Type="http://schemas.openxmlformats.org/officeDocument/2006/relationships/image" Target="../media/image49.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2.xml"/><Relationship Id="rId1" Type="http://schemas.openxmlformats.org/officeDocument/2006/relationships/slideLayout" Target="../slideLayouts/slideLayout60.xml"/><Relationship Id="rId6" Type="http://schemas.openxmlformats.org/officeDocument/2006/relationships/image" Target="../media/image2.png"/><Relationship Id="rId5" Type="http://schemas.openxmlformats.org/officeDocument/2006/relationships/image" Target="../media/image54.png"/><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43.xml"/><Relationship Id="rId1" Type="http://schemas.openxmlformats.org/officeDocument/2006/relationships/slideLayout" Target="../slideLayouts/slideLayout60.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61.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61.xml"/><Relationship Id="rId5" Type="http://schemas.openxmlformats.org/officeDocument/2006/relationships/image" Target="../media/image62.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60.xml"/><Relationship Id="rId5" Type="http://schemas.openxmlformats.org/officeDocument/2006/relationships/image" Target="../media/image64.png"/><Relationship Id="rId4" Type="http://schemas.openxmlformats.org/officeDocument/2006/relationships/image" Target="../media/image63.jpe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60.xml"/><Relationship Id="rId4" Type="http://schemas.openxmlformats.org/officeDocument/2006/relationships/image" Target="../media/image63.jpeg"/></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0.xml"/><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60.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3.xml"/><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4.xml"/><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60.xml"/></Relationships>
</file>

<file path=ppt/slides/_rels/slide6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9.xml"/><Relationship Id="rId1" Type="http://schemas.openxmlformats.org/officeDocument/2006/relationships/slideLayout" Target="../slideLayouts/slideLayout60.xml"/><Relationship Id="rId6" Type="http://schemas.openxmlformats.org/officeDocument/2006/relationships/image" Target="../media/image2.png"/><Relationship Id="rId5" Type="http://schemas.openxmlformats.org/officeDocument/2006/relationships/image" Target="../media/image71.png"/><Relationship Id="rId4" Type="http://schemas.openxmlformats.org/officeDocument/2006/relationships/image" Target="../media/image70.jpeg"/></Relationships>
</file>

<file path=ppt/slides/_rels/slide6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60.xml"/><Relationship Id="rId1" Type="http://schemas.openxmlformats.org/officeDocument/2006/relationships/slideLayout" Target="../slideLayouts/slideLayout60.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2.png"/></Relationships>
</file>

<file path=ppt/slides/_rels/slide6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6.png"/><Relationship Id="rId7" Type="http://schemas.openxmlformats.org/officeDocument/2006/relationships/image" Target="../media/image78.png"/><Relationship Id="rId2" Type="http://schemas.openxmlformats.org/officeDocument/2006/relationships/notesSlide" Target="../notesSlides/notesSlide61.xml"/><Relationship Id="rId1" Type="http://schemas.openxmlformats.org/officeDocument/2006/relationships/slideLayout" Target="../slideLayouts/slideLayout60.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7.png"/></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2.xml"/><Relationship Id="rId1" Type="http://schemas.openxmlformats.org/officeDocument/2006/relationships/slideLayout" Target="../slideLayouts/slideLayout60.xml"/><Relationship Id="rId6" Type="http://schemas.openxmlformats.org/officeDocument/2006/relationships/image" Target="../media/image2.png"/><Relationship Id="rId5" Type="http://schemas.openxmlformats.org/officeDocument/2006/relationships/image" Target="../media/image79.png"/><Relationship Id="rId4" Type="http://schemas.openxmlformats.org/officeDocument/2006/relationships/image" Target="../media/image78.png"/></Relationships>
</file>

<file path=ppt/slides/_rels/slide65.xml.rels><?xml version="1.0" encoding="UTF-8" standalone="yes"?>
<Relationships xmlns="http://schemas.openxmlformats.org/package/2006/relationships"><Relationship Id="rId3" Type="http://schemas.openxmlformats.org/officeDocument/2006/relationships/hyperlink" Target="https://youtu.be/9W6Wwf6zAbk" TargetMode="External"/><Relationship Id="rId2" Type="http://schemas.openxmlformats.org/officeDocument/2006/relationships/notesSlide" Target="../notesSlides/notesSlide63.xml"/><Relationship Id="rId1" Type="http://schemas.openxmlformats.org/officeDocument/2006/relationships/slideLayout" Target="../slideLayouts/slideLayout60.xml"/><Relationship Id="rId5" Type="http://schemas.openxmlformats.org/officeDocument/2006/relationships/image" Target="../media/image2.png"/><Relationship Id="rId4" Type="http://schemas.openxmlformats.org/officeDocument/2006/relationships/image" Target="../media/image80.png"/></Relationships>
</file>

<file path=ppt/slides/_rels/slide66.xml.rels><?xml version="1.0" encoding="UTF-8" standalone="yes"?>
<Relationships xmlns="http://schemas.openxmlformats.org/package/2006/relationships"><Relationship Id="rId3" Type="http://schemas.openxmlformats.org/officeDocument/2006/relationships/hyperlink" Target="http://gallery.hd.org/_exhibits/natural-science/ice-melting-in-water-with-thermometer-at-zero-degrees-Celsius-AJHD.jpg" TargetMode="External"/><Relationship Id="rId7"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60.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81.jpeg"/></Relationships>
</file>

<file path=ppt/slides/_rels/slide6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5.xml"/><Relationship Id="rId1" Type="http://schemas.openxmlformats.org/officeDocument/2006/relationships/slideLayout" Target="../slideLayouts/slideLayout60.xml"/><Relationship Id="rId5" Type="http://schemas.openxmlformats.org/officeDocument/2006/relationships/image" Target="../media/image2.png"/><Relationship Id="rId4" Type="http://schemas.openxmlformats.org/officeDocument/2006/relationships/image" Target="../media/image64.pn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60.xml"/><Relationship Id="rId6" Type="http://schemas.openxmlformats.org/officeDocument/2006/relationships/image" Target="../media/image71.png"/><Relationship Id="rId5" Type="http://schemas.openxmlformats.org/officeDocument/2006/relationships/image" Target="../media/image87.png"/><Relationship Id="rId4" Type="http://schemas.openxmlformats.org/officeDocument/2006/relationships/image" Target="../media/image8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60.xml"/></Relationships>
</file>

<file path=ppt/slides/_rels/slide70.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2.png"/><Relationship Id="rId2" Type="http://schemas.openxmlformats.org/officeDocument/2006/relationships/notesSlide" Target="../notesSlides/notesSlide68.xml"/><Relationship Id="rId1" Type="http://schemas.openxmlformats.org/officeDocument/2006/relationships/slideLayout" Target="../slideLayouts/slideLayout60.xml"/><Relationship Id="rId6" Type="http://schemas.openxmlformats.org/officeDocument/2006/relationships/image" Target="../media/image89.wmf"/><Relationship Id="rId5" Type="http://schemas.openxmlformats.org/officeDocument/2006/relationships/image" Target="../media/image88.wmf"/><Relationship Id="rId4" Type="http://schemas.openxmlformats.org/officeDocument/2006/relationships/image" Target="../media/image71.png"/></Relationships>
</file>

<file path=ppt/slides/_rels/slide7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9.xml"/><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6.png"/><Relationship Id="rId7" Type="http://schemas.openxmlformats.org/officeDocument/2006/relationships/image" Target="../media/image93.png"/><Relationship Id="rId2" Type="http://schemas.openxmlformats.org/officeDocument/2006/relationships/notesSlide" Target="../notesSlides/notesSlide70.xml"/><Relationship Id="rId1" Type="http://schemas.openxmlformats.org/officeDocument/2006/relationships/slideLayout" Target="../slideLayouts/slideLayout60.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71.png"/><Relationship Id="rId9"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5.jpeg"/><Relationship Id="rId1" Type="http://schemas.openxmlformats.org/officeDocument/2006/relationships/slideLayout" Target="../slideLayouts/slideLayout60.xml"/></Relationships>
</file>

<file path=ppt/slides/_rels/slide74.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18" Type="http://schemas.openxmlformats.org/officeDocument/2006/relationships/image" Target="../media/image112.png"/><Relationship Id="rId3" Type="http://schemas.openxmlformats.org/officeDocument/2006/relationships/image" Target="../media/image97.png"/><Relationship Id="rId21" Type="http://schemas.openxmlformats.org/officeDocument/2006/relationships/image" Target="../media/image115.png"/><Relationship Id="rId7" Type="http://schemas.openxmlformats.org/officeDocument/2006/relationships/image" Target="../media/image101.png"/><Relationship Id="rId12" Type="http://schemas.openxmlformats.org/officeDocument/2006/relationships/image" Target="../media/image106.png"/><Relationship Id="rId17" Type="http://schemas.openxmlformats.org/officeDocument/2006/relationships/image" Target="../media/image111.png"/><Relationship Id="rId2" Type="http://schemas.openxmlformats.org/officeDocument/2006/relationships/image" Target="../media/image96.png"/><Relationship Id="rId16" Type="http://schemas.openxmlformats.org/officeDocument/2006/relationships/image" Target="../media/image110.png"/><Relationship Id="rId20" Type="http://schemas.openxmlformats.org/officeDocument/2006/relationships/image" Target="../media/image114.png"/><Relationship Id="rId1" Type="http://schemas.openxmlformats.org/officeDocument/2006/relationships/slideLayout" Target="../slideLayouts/slideLayout60.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5" Type="http://schemas.openxmlformats.org/officeDocument/2006/relationships/image" Target="../media/image109.png"/><Relationship Id="rId10" Type="http://schemas.openxmlformats.org/officeDocument/2006/relationships/image" Target="../media/image104.png"/><Relationship Id="rId19" Type="http://schemas.openxmlformats.org/officeDocument/2006/relationships/image" Target="../media/image113.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 Id="rId22"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1.xml"/><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2.xml"/><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4.xml"/><Relationship Id="rId1" Type="http://schemas.openxmlformats.org/officeDocument/2006/relationships/slideLayout" Target="../slideLayouts/slideLayout60.xml"/><Relationship Id="rId4" Type="http://schemas.openxmlformats.org/officeDocument/2006/relationships/image" Target="../media/image118.jpeg"/></Relationships>
</file>

<file path=ppt/slides/_rels/slide7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75.xml"/><Relationship Id="rId1" Type="http://schemas.openxmlformats.org/officeDocument/2006/relationships/slideLayout" Target="../slideLayouts/slideLayout6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60.xml"/></Relationships>
</file>

<file path=ppt/slides/_rels/slide8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2.png"/><Relationship Id="rId1" Type="http://schemas.openxmlformats.org/officeDocument/2006/relationships/slideLayout" Target="../slideLayouts/slideLayout60.xml"/></Relationships>
</file>

<file path=ppt/slides/_rels/slide8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eg"/><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6.xml"/><Relationship Id="rId1" Type="http://schemas.openxmlformats.org/officeDocument/2006/relationships/slideLayout" Target="../slideLayouts/slideLayout60.xml"/><Relationship Id="rId5" Type="http://schemas.openxmlformats.org/officeDocument/2006/relationships/image" Target="../media/image2.png"/><Relationship Id="rId4" Type="http://schemas.openxmlformats.org/officeDocument/2006/relationships/image" Target="../media/image126.png"/></Relationships>
</file>

<file path=ppt/slides/_rels/slide8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7.xml"/><Relationship Id="rId1" Type="http://schemas.openxmlformats.org/officeDocument/2006/relationships/slideLayout" Target="../slideLayouts/slideLayout60.xml"/><Relationship Id="rId5" Type="http://schemas.openxmlformats.org/officeDocument/2006/relationships/image" Target="../media/image2.png"/><Relationship Id="rId4" Type="http://schemas.openxmlformats.org/officeDocument/2006/relationships/image" Target="../media/image128.png"/></Relationships>
</file>

<file path=ppt/slides/_rels/slide8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8.xml"/><Relationship Id="rId1" Type="http://schemas.openxmlformats.org/officeDocument/2006/relationships/slideLayout" Target="../slideLayouts/slideLayout60.xml"/><Relationship Id="rId6" Type="http://schemas.openxmlformats.org/officeDocument/2006/relationships/image" Target="../media/image2.png"/><Relationship Id="rId5" Type="http://schemas.openxmlformats.org/officeDocument/2006/relationships/image" Target="../media/image131.png"/><Relationship Id="rId4" Type="http://schemas.openxmlformats.org/officeDocument/2006/relationships/image" Target="../media/image130.png"/></Relationships>
</file>

<file path=ppt/slides/_rels/slide8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79.xml"/><Relationship Id="rId1" Type="http://schemas.openxmlformats.org/officeDocument/2006/relationships/slideLayout" Target="../slideLayouts/slideLayout60.xml"/><Relationship Id="rId5" Type="http://schemas.openxmlformats.org/officeDocument/2006/relationships/image" Target="../media/image2.png"/><Relationship Id="rId4" Type="http://schemas.openxmlformats.org/officeDocument/2006/relationships/image" Target="../media/image124.png"/></Relationships>
</file>

<file path=ppt/slides/_rels/slide8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80.xml"/><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1.xml"/><Relationship Id="rId1" Type="http://schemas.openxmlformats.org/officeDocument/2006/relationships/slideLayout" Target="../slideLayouts/slideLayout60.xml"/><Relationship Id="rId5" Type="http://schemas.openxmlformats.org/officeDocument/2006/relationships/image" Target="../media/image2.png"/><Relationship Id="rId4" Type="http://schemas.openxmlformats.org/officeDocument/2006/relationships/image" Target="../media/image129.png"/></Relationships>
</file>

<file path=ppt/slides/_rels/slide8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82.xml"/><Relationship Id="rId1" Type="http://schemas.openxmlformats.org/officeDocument/2006/relationships/slideLayout" Target="../slideLayouts/slideLayout60.xml"/><Relationship Id="rId5" Type="http://schemas.openxmlformats.org/officeDocument/2006/relationships/image" Target="../media/image2.png"/><Relationship Id="rId4" Type="http://schemas.openxmlformats.org/officeDocument/2006/relationships/image" Target="../media/image134.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0.xml"/><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83.xml"/><Relationship Id="rId1" Type="http://schemas.openxmlformats.org/officeDocument/2006/relationships/slideLayout" Target="../slideLayouts/slideLayout60.xml"/><Relationship Id="rId5" Type="http://schemas.openxmlformats.org/officeDocument/2006/relationships/image" Target="../media/image2.png"/><Relationship Id="rId4" Type="http://schemas.openxmlformats.org/officeDocument/2006/relationships/image" Target="../media/image134.png"/></Relationships>
</file>

<file path=ppt/slides/_rels/slide9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84.xml"/><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9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85.xml"/><Relationship Id="rId1" Type="http://schemas.openxmlformats.org/officeDocument/2006/relationships/slideLayout" Target="../slideLayouts/slideLayout60.xml"/><Relationship Id="rId5" Type="http://schemas.openxmlformats.org/officeDocument/2006/relationships/image" Target="../media/image2.png"/><Relationship Id="rId4" Type="http://schemas.openxmlformats.org/officeDocument/2006/relationships/image" Target="../media/image136.png"/></Relationships>
</file>

<file path=ppt/slides/_rels/slide93.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notesSlide" Target="../notesSlides/notesSlide86.xml"/><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89F9FD51-6CE8-F9A5-8E1C-1290E7A27E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5BEA5C-388A-5E44-51B6-E7916128870D}"/>
              </a:ext>
            </a:extLst>
          </p:cNvPr>
          <p:cNvSpPr>
            <a:spLocks noGrp="1"/>
          </p:cNvSpPr>
          <p:nvPr>
            <p:ph type="ctrTitle"/>
          </p:nvPr>
        </p:nvSpPr>
        <p:spPr>
          <a:xfrm>
            <a:off x="361950" y="3364962"/>
            <a:ext cx="9364970" cy="784830"/>
          </a:xfrm>
        </p:spPr>
        <p:txBody>
          <a:bodyPr>
            <a:normAutofit fontScale="90000"/>
          </a:bodyPr>
          <a:lstStyle/>
          <a:p>
            <a:pPr>
              <a:lnSpc>
                <a:spcPct val="90000"/>
              </a:lnSpc>
              <a:spcAft>
                <a:spcPts val="600"/>
              </a:spcAft>
            </a:pPr>
            <a:r>
              <a:rPr lang="en-US" dirty="0">
                <a:solidFill>
                  <a:srgbClr val="5080A2"/>
                </a:solidFill>
              </a:rPr>
              <a:t>Biotechnology for the classroom</a:t>
            </a:r>
          </a:p>
        </p:txBody>
      </p:sp>
      <p:sp>
        <p:nvSpPr>
          <p:cNvPr id="6" name="TextBox 1">
            <a:extLst>
              <a:ext uri="{FF2B5EF4-FFF2-40B4-BE49-F238E27FC236}">
                <a16:creationId xmlns:a16="http://schemas.microsoft.com/office/drawing/2014/main" id="{8F183C62-CD84-420C-0416-AF477D4291A7}"/>
              </a:ext>
            </a:extLst>
          </p:cNvPr>
          <p:cNvSpPr txBox="1"/>
          <p:nvPr/>
        </p:nvSpPr>
        <p:spPr>
          <a:xfrm>
            <a:off x="311150" y="3493038"/>
            <a:ext cx="7901081" cy="1050387"/>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pPr>
            <a:fld id="{803F94AE-C149-471F-BC6E-5545E378A291}" type="datetime3">
              <a:rPr lang="en-US" sz="2300" smtClean="0">
                <a:solidFill>
                  <a:srgbClr val="5080A2"/>
                </a:solidFill>
                <a:latin typeface="+mj-lt"/>
                <a:ea typeface="+mj-ea"/>
                <a:cs typeface="Arial"/>
              </a:rPr>
              <a:t>2 June 2026</a:t>
            </a:fld>
            <a:endParaRPr lang="en-US" sz="2300" kern="1200" dirty="0">
              <a:solidFill>
                <a:srgbClr val="5080A2"/>
              </a:solidFill>
              <a:latin typeface="+mj-lt"/>
              <a:ea typeface="+mj-ea"/>
              <a:cs typeface="Arial"/>
            </a:endParaRPr>
          </a:p>
        </p:txBody>
      </p:sp>
      <p:pic>
        <p:nvPicPr>
          <p:cNvPr id="8" name="Picture 7">
            <a:extLst>
              <a:ext uri="{FF2B5EF4-FFF2-40B4-BE49-F238E27FC236}">
                <a16:creationId xmlns:a16="http://schemas.microsoft.com/office/drawing/2014/main" id="{33D02A5D-8B4A-CE3A-03AA-A614BA336E05}"/>
              </a:ext>
            </a:extLst>
          </p:cNvPr>
          <p:cNvPicPr>
            <a:picLocks noChangeAspect="1"/>
          </p:cNvPicPr>
          <p:nvPr/>
        </p:nvPicPr>
        <p:blipFill>
          <a:blip r:embed="rId3"/>
          <a:srcRect r="50625"/>
          <a:stretch/>
        </p:blipFill>
        <p:spPr>
          <a:xfrm>
            <a:off x="361950" y="333369"/>
            <a:ext cx="6019800" cy="2066854"/>
          </a:xfrm>
          <a:prstGeom prst="rect">
            <a:avLst/>
          </a:prstGeom>
          <a:noFill/>
          <a:ln cap="flat">
            <a:noFill/>
          </a:ln>
        </p:spPr>
      </p:pic>
      <p:pic>
        <p:nvPicPr>
          <p:cNvPr id="1026" name="Picture 2">
            <a:extLst>
              <a:ext uri="{FF2B5EF4-FFF2-40B4-BE49-F238E27FC236}">
                <a16:creationId xmlns:a16="http://schemas.microsoft.com/office/drawing/2014/main" id="{F782D1D5-1D60-AE40-CA5B-A49050F4F0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6082" y="354992"/>
            <a:ext cx="1527593" cy="3423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D13411B-D923-7884-2218-A6DC04DDFF8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369693" y="5552275"/>
            <a:ext cx="3444482" cy="979230"/>
          </a:xfrm>
          <a:prstGeom prst="rect">
            <a:avLst/>
          </a:prstGeom>
        </p:spPr>
      </p:pic>
    </p:spTree>
    <p:extLst>
      <p:ext uri="{BB962C8B-B14F-4D97-AF65-F5344CB8AC3E}">
        <p14:creationId xmlns:p14="http://schemas.microsoft.com/office/powerpoint/2010/main" val="926182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09372" y="1682611"/>
            <a:ext cx="8878417" cy="4161717"/>
          </a:xfrm>
          <a:prstGeom prst="rect">
            <a:avLst/>
          </a:prstGeom>
          <a:noFill/>
        </p:spPr>
        <p:txBody>
          <a:bodyPr wrap="square" rtlCol="0">
            <a:spAutoFit/>
          </a:bodyPr>
          <a:lstStyle/>
          <a:p>
            <a:pPr marL="285750" indent="-285750">
              <a:lnSpc>
                <a:spcPct val="150000"/>
              </a:lnSpc>
              <a:buFont typeface="Arial" pitchFamily="34" charset="0"/>
              <a:buChar char="•"/>
            </a:pPr>
            <a:r>
              <a:rPr lang="en-GB" sz="3000" dirty="0">
                <a:solidFill>
                  <a:schemeClr val="bg1"/>
                </a:solidFill>
              </a:rPr>
              <a:t>DNA template</a:t>
            </a:r>
          </a:p>
          <a:p>
            <a:pPr marL="285750" indent="-285750">
              <a:lnSpc>
                <a:spcPct val="150000"/>
              </a:lnSpc>
              <a:buFont typeface="Arial" pitchFamily="34" charset="0"/>
              <a:buChar char="•"/>
            </a:pPr>
            <a:r>
              <a:rPr lang="en-GB" sz="3000" dirty="0">
                <a:solidFill>
                  <a:schemeClr val="bg1"/>
                </a:solidFill>
              </a:rPr>
              <a:t>Primers (forward and reverse)</a:t>
            </a:r>
          </a:p>
          <a:p>
            <a:pPr marL="285750" indent="-285750">
              <a:lnSpc>
                <a:spcPct val="150000"/>
              </a:lnSpc>
              <a:buFont typeface="Arial" pitchFamily="34" charset="0"/>
              <a:buChar char="•"/>
            </a:pPr>
            <a:r>
              <a:rPr lang="en-GB" sz="3000" dirty="0">
                <a:solidFill>
                  <a:schemeClr val="bg1"/>
                </a:solidFill>
              </a:rPr>
              <a:t>Nucleosides (</a:t>
            </a:r>
            <a:r>
              <a:rPr lang="en-GB" sz="3000" dirty="0" err="1">
                <a:solidFill>
                  <a:schemeClr val="bg1"/>
                </a:solidFill>
              </a:rPr>
              <a:t>dATP</a:t>
            </a:r>
            <a:r>
              <a:rPr lang="en-GB" sz="3000" dirty="0">
                <a:solidFill>
                  <a:schemeClr val="bg1"/>
                </a:solidFill>
              </a:rPr>
              <a:t>, </a:t>
            </a:r>
            <a:r>
              <a:rPr lang="en-GB" sz="3000" dirty="0" err="1">
                <a:solidFill>
                  <a:schemeClr val="bg1"/>
                </a:solidFill>
              </a:rPr>
              <a:t>dCTP</a:t>
            </a:r>
            <a:r>
              <a:rPr lang="en-GB" sz="3000" dirty="0">
                <a:solidFill>
                  <a:schemeClr val="bg1"/>
                </a:solidFill>
              </a:rPr>
              <a:t>, </a:t>
            </a:r>
            <a:r>
              <a:rPr lang="en-GB" sz="3000" dirty="0" err="1">
                <a:solidFill>
                  <a:schemeClr val="bg1"/>
                </a:solidFill>
              </a:rPr>
              <a:t>dGTP</a:t>
            </a:r>
            <a:r>
              <a:rPr lang="en-GB" sz="3000" dirty="0">
                <a:solidFill>
                  <a:schemeClr val="bg1"/>
                </a:solidFill>
              </a:rPr>
              <a:t>, dTTP) = dNTPs</a:t>
            </a:r>
          </a:p>
          <a:p>
            <a:pPr marL="285750" indent="-285750">
              <a:lnSpc>
                <a:spcPct val="150000"/>
              </a:lnSpc>
              <a:buFont typeface="Arial" pitchFamily="34" charset="0"/>
              <a:buChar char="•"/>
            </a:pPr>
            <a:r>
              <a:rPr lang="en-GB" sz="3000" b="1" dirty="0">
                <a:solidFill>
                  <a:schemeClr val="bg1"/>
                </a:solidFill>
              </a:rPr>
              <a:t>Magnesium chloride</a:t>
            </a:r>
          </a:p>
          <a:p>
            <a:pPr marL="285750" indent="-285750">
              <a:lnSpc>
                <a:spcPct val="150000"/>
              </a:lnSpc>
              <a:buFont typeface="Arial" pitchFamily="34" charset="0"/>
              <a:buChar char="•"/>
            </a:pPr>
            <a:r>
              <a:rPr lang="en-GB" sz="3000" b="1" dirty="0">
                <a:solidFill>
                  <a:schemeClr val="bg1"/>
                </a:solidFill>
              </a:rPr>
              <a:t>Buffer</a:t>
            </a:r>
          </a:p>
          <a:p>
            <a:pPr marL="285750" indent="-285750">
              <a:lnSpc>
                <a:spcPct val="150000"/>
              </a:lnSpc>
              <a:buFont typeface="Arial" pitchFamily="34" charset="0"/>
              <a:buChar char="•"/>
            </a:pPr>
            <a:r>
              <a:rPr lang="en-GB" sz="3000" b="1" dirty="0">
                <a:solidFill>
                  <a:schemeClr val="bg1"/>
                </a:solidFill>
              </a:rPr>
              <a:t>DNA polymerase from a </a:t>
            </a:r>
            <a:r>
              <a:rPr lang="en-GB" sz="3000" b="1" dirty="0" err="1">
                <a:solidFill>
                  <a:schemeClr val="bg1"/>
                </a:solidFill>
              </a:rPr>
              <a:t>thermophilic</a:t>
            </a:r>
            <a:r>
              <a:rPr lang="en-GB" sz="3000" b="1" dirty="0">
                <a:solidFill>
                  <a:schemeClr val="bg1"/>
                </a:solidFill>
              </a:rPr>
              <a:t> bacteria</a:t>
            </a:r>
          </a:p>
        </p:txBody>
      </p:sp>
      <p:sp>
        <p:nvSpPr>
          <p:cNvPr id="3" name="TextBox 2">
            <a:extLst>
              <a:ext uri="{FF2B5EF4-FFF2-40B4-BE49-F238E27FC236}">
                <a16:creationId xmlns:a16="http://schemas.microsoft.com/office/drawing/2014/main" id="{D8B359E4-001A-B94A-3BB3-1ECD9863D0BB}"/>
              </a:ext>
            </a:extLst>
          </p:cNvPr>
          <p:cNvSpPr txBox="1"/>
          <p:nvPr/>
        </p:nvSpPr>
        <p:spPr>
          <a:xfrm>
            <a:off x="1631505" y="188641"/>
            <a:ext cx="4705134" cy="830997"/>
          </a:xfrm>
          <a:prstGeom prst="rect">
            <a:avLst/>
          </a:prstGeom>
          <a:noFill/>
        </p:spPr>
        <p:txBody>
          <a:bodyPr wrap="none" rtlCol="0">
            <a:spAutoFit/>
          </a:bodyPr>
          <a:lstStyle/>
          <a:p>
            <a:r>
              <a:rPr lang="en-GB" sz="4800" dirty="0">
                <a:solidFill>
                  <a:schemeClr val="bg1"/>
                </a:solidFill>
                <a:latin typeface="+mj-lt"/>
              </a:rPr>
              <a:t>Introducing PCR</a:t>
            </a:r>
          </a:p>
        </p:txBody>
      </p:sp>
      <p:grpSp>
        <p:nvGrpSpPr>
          <p:cNvPr id="4" name="Group 3">
            <a:extLst>
              <a:ext uri="{FF2B5EF4-FFF2-40B4-BE49-F238E27FC236}">
                <a16:creationId xmlns:a16="http://schemas.microsoft.com/office/drawing/2014/main" id="{2217ED99-20AA-33BF-CD1C-1AAA489215BA}"/>
              </a:ext>
            </a:extLst>
          </p:cNvPr>
          <p:cNvGrpSpPr/>
          <p:nvPr/>
        </p:nvGrpSpPr>
        <p:grpSpPr>
          <a:xfrm>
            <a:off x="1709372" y="1046611"/>
            <a:ext cx="4680000" cy="77868"/>
            <a:chOff x="1253158" y="1050894"/>
            <a:chExt cx="4853893" cy="73850"/>
          </a:xfrm>
        </p:grpSpPr>
        <p:cxnSp>
          <p:nvCxnSpPr>
            <p:cNvPr id="5" name="Straight Connector 4">
              <a:extLst>
                <a:ext uri="{FF2B5EF4-FFF2-40B4-BE49-F238E27FC236}">
                  <a16:creationId xmlns:a16="http://schemas.microsoft.com/office/drawing/2014/main" id="{7F29FC2C-4FEF-8834-A8C8-F609BCC7226E}"/>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E8E64EA-5683-B5AA-BF24-0779DBA38E50}"/>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0" name="Picture 9" descr="A black and white sign with white text&#10;&#10;AI-generated content may be incorrect.">
            <a:extLst>
              <a:ext uri="{FF2B5EF4-FFF2-40B4-BE49-F238E27FC236}">
                <a16:creationId xmlns:a16="http://schemas.microsoft.com/office/drawing/2014/main" id="{13CDB681-E39C-BE15-BE50-898CD7BA58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187813"/>
            <a:ext cx="3364360" cy="830997"/>
          </a:xfrm>
          <a:prstGeom prst="rect">
            <a:avLst/>
          </a:prstGeom>
        </p:spPr>
      </p:pic>
    </p:spTree>
    <p:extLst>
      <p:ext uri="{BB962C8B-B14F-4D97-AF65-F5344CB8AC3E}">
        <p14:creationId xmlns:p14="http://schemas.microsoft.com/office/powerpoint/2010/main" val="930007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3D63D3-69D7-7FD2-EF3D-EAA202DCB798}"/>
              </a:ext>
            </a:extLst>
          </p:cNvPr>
          <p:cNvSpPr txBox="1"/>
          <p:nvPr/>
        </p:nvSpPr>
        <p:spPr>
          <a:xfrm>
            <a:off x="1343554" y="1442948"/>
            <a:ext cx="10089396" cy="4866467"/>
          </a:xfrm>
          <a:prstGeom prst="rect">
            <a:avLst/>
          </a:prstGeom>
          <a:solidFill>
            <a:schemeClr val="bg1"/>
          </a:solidFill>
        </p:spPr>
        <p:txBody>
          <a:bodyPr wrap="square" rtlCol="0">
            <a:spAutoFit/>
          </a:bodyPr>
          <a:lstStyle/>
          <a:p>
            <a:endParaRPr lang="en-GB"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8615"/>
          <a:stretch/>
        </p:blipFill>
        <p:spPr bwMode="auto">
          <a:xfrm>
            <a:off x="1637312" y="1988840"/>
            <a:ext cx="4674713"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a:extLst>
              <a:ext uri="{FF2B5EF4-FFF2-40B4-BE49-F238E27FC236}">
                <a16:creationId xmlns:a16="http://schemas.microsoft.com/office/drawing/2014/main" id="{D2D0E83A-BE72-7639-65F4-F6D4E661EB5D}"/>
              </a:ext>
            </a:extLst>
          </p:cNvPr>
          <p:cNvGrpSpPr/>
          <p:nvPr/>
        </p:nvGrpSpPr>
        <p:grpSpPr>
          <a:xfrm>
            <a:off x="1709372" y="1046611"/>
            <a:ext cx="4320000" cy="77868"/>
            <a:chOff x="1253158" y="1050894"/>
            <a:chExt cx="4853893" cy="73850"/>
          </a:xfrm>
        </p:grpSpPr>
        <p:cxnSp>
          <p:nvCxnSpPr>
            <p:cNvPr id="5" name="Straight Connector 4">
              <a:extLst>
                <a:ext uri="{FF2B5EF4-FFF2-40B4-BE49-F238E27FC236}">
                  <a16:creationId xmlns:a16="http://schemas.microsoft.com/office/drawing/2014/main" id="{7A3E9E73-DE81-3716-FA16-24B5FF23B53F}"/>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628E77B-2563-79B5-5C09-AFBB2ABAFBE6}"/>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0" name="Picture 9" descr="A black and white sign with white text&#10;&#10;AI-generated content may be incorrect.">
            <a:extLst>
              <a:ext uri="{FF2B5EF4-FFF2-40B4-BE49-F238E27FC236}">
                <a16:creationId xmlns:a16="http://schemas.microsoft.com/office/drawing/2014/main" id="{8FDC3A52-58A1-51DC-67A5-F3B9747407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0380" y="187813"/>
            <a:ext cx="3364360" cy="830997"/>
          </a:xfrm>
          <a:prstGeom prst="rect">
            <a:avLst/>
          </a:prstGeom>
        </p:spPr>
      </p:pic>
      <p:sp>
        <p:nvSpPr>
          <p:cNvPr id="11" name="TextBox 10">
            <a:extLst>
              <a:ext uri="{FF2B5EF4-FFF2-40B4-BE49-F238E27FC236}">
                <a16:creationId xmlns:a16="http://schemas.microsoft.com/office/drawing/2014/main" id="{C6453284-B234-3126-89EC-C2E34DB2BA29}"/>
              </a:ext>
            </a:extLst>
          </p:cNvPr>
          <p:cNvSpPr txBox="1"/>
          <p:nvPr/>
        </p:nvSpPr>
        <p:spPr>
          <a:xfrm>
            <a:off x="1631505" y="188641"/>
            <a:ext cx="4156010" cy="830997"/>
          </a:xfrm>
          <a:prstGeom prst="rect">
            <a:avLst/>
          </a:prstGeom>
          <a:noFill/>
        </p:spPr>
        <p:txBody>
          <a:bodyPr wrap="none" rtlCol="0">
            <a:spAutoFit/>
          </a:bodyPr>
          <a:lstStyle/>
          <a:p>
            <a:r>
              <a:rPr lang="en-GB" sz="4800" dirty="0">
                <a:solidFill>
                  <a:schemeClr val="bg1"/>
                </a:solidFill>
                <a:latin typeface="+mj-lt"/>
              </a:rPr>
              <a:t>Template DNA</a:t>
            </a:r>
          </a:p>
        </p:txBody>
      </p:sp>
    </p:spTree>
    <p:extLst>
      <p:ext uri="{BB962C8B-B14F-4D97-AF65-F5344CB8AC3E}">
        <p14:creationId xmlns:p14="http://schemas.microsoft.com/office/powerpoint/2010/main" val="1948116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DD5A9A6-933D-9D6D-0D00-A6A4D15A79F8}"/>
              </a:ext>
            </a:extLst>
          </p:cNvPr>
          <p:cNvSpPr txBox="1"/>
          <p:nvPr/>
        </p:nvSpPr>
        <p:spPr>
          <a:xfrm>
            <a:off x="1343554" y="1442948"/>
            <a:ext cx="10089396" cy="4866467"/>
          </a:xfrm>
          <a:prstGeom prst="rect">
            <a:avLst/>
          </a:prstGeom>
          <a:solidFill>
            <a:schemeClr val="bg1"/>
          </a:solidFill>
        </p:spPr>
        <p:txBody>
          <a:bodyPr wrap="square" rtlCol="0">
            <a:spAutoFit/>
          </a:bodyPr>
          <a:lstStyle/>
          <a:p>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505" y="1732168"/>
            <a:ext cx="9801445" cy="4577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76663638-CD9A-D34B-BB8F-A4798D5E458F}"/>
              </a:ext>
            </a:extLst>
          </p:cNvPr>
          <p:cNvSpPr txBox="1"/>
          <p:nvPr/>
        </p:nvSpPr>
        <p:spPr>
          <a:xfrm>
            <a:off x="1631505" y="188641"/>
            <a:ext cx="4156010" cy="830997"/>
          </a:xfrm>
          <a:prstGeom prst="rect">
            <a:avLst/>
          </a:prstGeom>
          <a:noFill/>
        </p:spPr>
        <p:txBody>
          <a:bodyPr wrap="none" rtlCol="0">
            <a:spAutoFit/>
          </a:bodyPr>
          <a:lstStyle/>
          <a:p>
            <a:r>
              <a:rPr lang="en-GB" sz="4800" dirty="0">
                <a:solidFill>
                  <a:schemeClr val="bg1"/>
                </a:solidFill>
                <a:latin typeface="+mj-lt"/>
              </a:rPr>
              <a:t>Template DNA</a:t>
            </a:r>
          </a:p>
        </p:txBody>
      </p:sp>
      <p:grpSp>
        <p:nvGrpSpPr>
          <p:cNvPr id="4" name="Group 3">
            <a:extLst>
              <a:ext uri="{FF2B5EF4-FFF2-40B4-BE49-F238E27FC236}">
                <a16:creationId xmlns:a16="http://schemas.microsoft.com/office/drawing/2014/main" id="{DC70FD7A-5CAC-4E54-430F-9E9EDB8FDD45}"/>
              </a:ext>
            </a:extLst>
          </p:cNvPr>
          <p:cNvGrpSpPr/>
          <p:nvPr/>
        </p:nvGrpSpPr>
        <p:grpSpPr>
          <a:xfrm>
            <a:off x="1709372" y="1046611"/>
            <a:ext cx="4320000" cy="77868"/>
            <a:chOff x="1253158" y="1050894"/>
            <a:chExt cx="4853893" cy="73850"/>
          </a:xfrm>
        </p:grpSpPr>
        <p:cxnSp>
          <p:nvCxnSpPr>
            <p:cNvPr id="5" name="Straight Connector 4">
              <a:extLst>
                <a:ext uri="{FF2B5EF4-FFF2-40B4-BE49-F238E27FC236}">
                  <a16:creationId xmlns:a16="http://schemas.microsoft.com/office/drawing/2014/main" id="{F24E88DA-1C43-EFE8-8F1C-454705AFF316}"/>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E72AEF1-8D7C-E04E-EC1E-D3F3A47A81CF}"/>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0" name="Picture 9" descr="A black and white sign with white text&#10;&#10;AI-generated content may be incorrect.">
            <a:extLst>
              <a:ext uri="{FF2B5EF4-FFF2-40B4-BE49-F238E27FC236}">
                <a16:creationId xmlns:a16="http://schemas.microsoft.com/office/drawing/2014/main" id="{B69A1DEF-1F54-4E20-7A87-77D0ED1908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0380" y="187813"/>
            <a:ext cx="3364360" cy="830997"/>
          </a:xfrm>
          <a:prstGeom prst="rect">
            <a:avLst/>
          </a:prstGeom>
        </p:spPr>
      </p:pic>
    </p:spTree>
    <p:extLst>
      <p:ext uri="{BB962C8B-B14F-4D97-AF65-F5344CB8AC3E}">
        <p14:creationId xmlns:p14="http://schemas.microsoft.com/office/powerpoint/2010/main" val="295070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F42581-5389-4861-20CF-F42A737A18E8}"/>
              </a:ext>
            </a:extLst>
          </p:cNvPr>
          <p:cNvSpPr txBox="1"/>
          <p:nvPr/>
        </p:nvSpPr>
        <p:spPr>
          <a:xfrm>
            <a:off x="1343554" y="1410864"/>
            <a:ext cx="9805709" cy="4866467"/>
          </a:xfrm>
          <a:prstGeom prst="rect">
            <a:avLst/>
          </a:prstGeom>
          <a:solidFill>
            <a:schemeClr val="bg1"/>
          </a:solidFill>
        </p:spPr>
        <p:txBody>
          <a:bodyPr wrap="square" rtlCol="0">
            <a:spAutoFit/>
          </a:bodyPr>
          <a:lstStyle/>
          <a:p>
            <a:endParaRPr lang="en-GB" dirty="0"/>
          </a:p>
        </p:txBody>
      </p:sp>
      <p:sp>
        <p:nvSpPr>
          <p:cNvPr id="4" name="TextBox 3">
            <a:extLst>
              <a:ext uri="{FF2B5EF4-FFF2-40B4-BE49-F238E27FC236}">
                <a16:creationId xmlns:a16="http://schemas.microsoft.com/office/drawing/2014/main" id="{34688DB3-F00B-46E6-BCF3-9F214C7DE7B9}"/>
              </a:ext>
            </a:extLst>
          </p:cNvPr>
          <p:cNvSpPr txBox="1"/>
          <p:nvPr/>
        </p:nvSpPr>
        <p:spPr>
          <a:xfrm>
            <a:off x="1631505" y="188641"/>
            <a:ext cx="4156010" cy="830997"/>
          </a:xfrm>
          <a:prstGeom prst="rect">
            <a:avLst/>
          </a:prstGeom>
          <a:noFill/>
        </p:spPr>
        <p:txBody>
          <a:bodyPr wrap="none" rtlCol="0">
            <a:spAutoFit/>
          </a:bodyPr>
          <a:lstStyle/>
          <a:p>
            <a:r>
              <a:rPr lang="en-GB" sz="4800" dirty="0">
                <a:solidFill>
                  <a:schemeClr val="bg1"/>
                </a:solidFill>
                <a:latin typeface="+mj-lt"/>
              </a:rPr>
              <a:t>Template DNA</a:t>
            </a:r>
          </a:p>
        </p:txBody>
      </p:sp>
      <p:grpSp>
        <p:nvGrpSpPr>
          <p:cNvPr id="5" name="Group 4">
            <a:extLst>
              <a:ext uri="{FF2B5EF4-FFF2-40B4-BE49-F238E27FC236}">
                <a16:creationId xmlns:a16="http://schemas.microsoft.com/office/drawing/2014/main" id="{37EB10EA-7DA4-DFF7-A285-D51CBBCD6FA2}"/>
              </a:ext>
            </a:extLst>
          </p:cNvPr>
          <p:cNvGrpSpPr/>
          <p:nvPr/>
        </p:nvGrpSpPr>
        <p:grpSpPr>
          <a:xfrm>
            <a:off x="1709372" y="1046611"/>
            <a:ext cx="4320000" cy="77868"/>
            <a:chOff x="1253158" y="1050894"/>
            <a:chExt cx="4853893" cy="73850"/>
          </a:xfrm>
        </p:grpSpPr>
        <p:cxnSp>
          <p:nvCxnSpPr>
            <p:cNvPr id="6" name="Straight Connector 5">
              <a:extLst>
                <a:ext uri="{FF2B5EF4-FFF2-40B4-BE49-F238E27FC236}">
                  <a16:creationId xmlns:a16="http://schemas.microsoft.com/office/drawing/2014/main" id="{F4CB36E1-5062-4549-692F-A6A1E9FC04F1}"/>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03434B5-3546-F8B2-FDC3-54F36C0A8220}"/>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1" name="Picture 10" descr="A black and white sign with white text&#10;&#10;AI-generated content may be incorrect.">
            <a:extLst>
              <a:ext uri="{FF2B5EF4-FFF2-40B4-BE49-F238E27FC236}">
                <a16:creationId xmlns:a16="http://schemas.microsoft.com/office/drawing/2014/main" id="{8FD92E82-C354-0AF4-C55C-AD390005DB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187813"/>
            <a:ext cx="3364360" cy="830997"/>
          </a:xfrm>
          <a:prstGeom prst="rect">
            <a:avLst/>
          </a:prstGeom>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8232" y="1628800"/>
            <a:ext cx="5381945"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3822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D5423C-709E-A2F3-AFAA-F29D1D783EE5}"/>
              </a:ext>
            </a:extLst>
          </p:cNvPr>
          <p:cNvSpPr txBox="1"/>
          <p:nvPr/>
        </p:nvSpPr>
        <p:spPr>
          <a:xfrm>
            <a:off x="1343554" y="1410864"/>
            <a:ext cx="9805709" cy="4866467"/>
          </a:xfrm>
          <a:prstGeom prst="rect">
            <a:avLst/>
          </a:prstGeom>
          <a:solidFill>
            <a:schemeClr val="bg1"/>
          </a:solidFill>
        </p:spPr>
        <p:txBody>
          <a:bodyPr wrap="square" rtlCol="0">
            <a:spAutoFit/>
          </a:bodyPr>
          <a:lstStyle/>
          <a:p>
            <a:endParaRPr lang="en-GB" dirty="0"/>
          </a:p>
        </p:txBody>
      </p:sp>
      <p:sp>
        <p:nvSpPr>
          <p:cNvPr id="4" name="TextBox 3">
            <a:extLst>
              <a:ext uri="{FF2B5EF4-FFF2-40B4-BE49-F238E27FC236}">
                <a16:creationId xmlns:a16="http://schemas.microsoft.com/office/drawing/2014/main" id="{216E84BA-38E6-42B8-706D-5E4985803F40}"/>
              </a:ext>
            </a:extLst>
          </p:cNvPr>
          <p:cNvSpPr txBox="1"/>
          <p:nvPr/>
        </p:nvSpPr>
        <p:spPr>
          <a:xfrm>
            <a:off x="1631505" y="188641"/>
            <a:ext cx="4156010" cy="830997"/>
          </a:xfrm>
          <a:prstGeom prst="rect">
            <a:avLst/>
          </a:prstGeom>
          <a:noFill/>
        </p:spPr>
        <p:txBody>
          <a:bodyPr wrap="none" rtlCol="0">
            <a:spAutoFit/>
          </a:bodyPr>
          <a:lstStyle/>
          <a:p>
            <a:r>
              <a:rPr lang="en-GB" sz="4800" dirty="0">
                <a:solidFill>
                  <a:schemeClr val="bg1"/>
                </a:solidFill>
                <a:latin typeface="+mj-lt"/>
              </a:rPr>
              <a:t>Template DNA</a:t>
            </a:r>
          </a:p>
        </p:txBody>
      </p:sp>
      <p:grpSp>
        <p:nvGrpSpPr>
          <p:cNvPr id="5" name="Group 4">
            <a:extLst>
              <a:ext uri="{FF2B5EF4-FFF2-40B4-BE49-F238E27FC236}">
                <a16:creationId xmlns:a16="http://schemas.microsoft.com/office/drawing/2014/main" id="{88D7508F-E429-2188-060B-B7147A2B81EA}"/>
              </a:ext>
            </a:extLst>
          </p:cNvPr>
          <p:cNvGrpSpPr/>
          <p:nvPr/>
        </p:nvGrpSpPr>
        <p:grpSpPr>
          <a:xfrm>
            <a:off x="1709372" y="1046611"/>
            <a:ext cx="4320000" cy="77868"/>
            <a:chOff x="1253158" y="1050894"/>
            <a:chExt cx="4853893" cy="73850"/>
          </a:xfrm>
        </p:grpSpPr>
        <p:cxnSp>
          <p:nvCxnSpPr>
            <p:cNvPr id="6" name="Straight Connector 5">
              <a:extLst>
                <a:ext uri="{FF2B5EF4-FFF2-40B4-BE49-F238E27FC236}">
                  <a16:creationId xmlns:a16="http://schemas.microsoft.com/office/drawing/2014/main" id="{848BBB2C-8F54-91DF-5828-014610FF3B02}"/>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9E0495F-5686-8E3F-200B-720A2E0540AA}"/>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9" name="Picture 8" descr="A black and white sign with white text&#10;&#10;AI-generated content may be incorrect.">
            <a:extLst>
              <a:ext uri="{FF2B5EF4-FFF2-40B4-BE49-F238E27FC236}">
                <a16:creationId xmlns:a16="http://schemas.microsoft.com/office/drawing/2014/main" id="{5ACC39AC-B7E9-DFD4-CD47-AAFEF6C8E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187813"/>
            <a:ext cx="3364360" cy="830997"/>
          </a:xfrm>
          <a:prstGeom prst="rect">
            <a:avLst/>
          </a:prstGeom>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2972" y="1828900"/>
            <a:ext cx="9103390" cy="502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284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8203D50-CBEB-D7FB-23A8-AE7801E82110}"/>
              </a:ext>
            </a:extLst>
          </p:cNvPr>
          <p:cNvSpPr txBox="1"/>
          <p:nvPr/>
        </p:nvSpPr>
        <p:spPr>
          <a:xfrm>
            <a:off x="1" y="1196752"/>
            <a:ext cx="12192000" cy="5689796"/>
          </a:xfrm>
          <a:prstGeom prst="rect">
            <a:avLst/>
          </a:prstGeom>
          <a:solidFill>
            <a:schemeClr val="bg1"/>
          </a:solidFill>
        </p:spPr>
        <p:txBody>
          <a:bodyPr wrap="square" rtlCol="0">
            <a:spAutoFit/>
          </a:bodyPr>
          <a:lstStyle/>
          <a:p>
            <a:endParaRPr lang="en-GB" dirty="0"/>
          </a:p>
        </p:txBody>
      </p:sp>
      <p:sp>
        <p:nvSpPr>
          <p:cNvPr id="10" name="TextBox 9"/>
          <p:cNvSpPr txBox="1"/>
          <p:nvPr/>
        </p:nvSpPr>
        <p:spPr>
          <a:xfrm>
            <a:off x="1631504" y="210670"/>
            <a:ext cx="3571812" cy="830997"/>
          </a:xfrm>
          <a:prstGeom prst="rect">
            <a:avLst/>
          </a:prstGeom>
          <a:noFill/>
        </p:spPr>
        <p:txBody>
          <a:bodyPr wrap="none" rtlCol="0">
            <a:spAutoFit/>
          </a:bodyPr>
          <a:lstStyle/>
          <a:p>
            <a:r>
              <a:rPr lang="en-GB" sz="4800" dirty="0">
                <a:solidFill>
                  <a:schemeClr val="bg1"/>
                </a:solidFill>
                <a:latin typeface="+mj-lt"/>
              </a:rPr>
              <a:t>PCR Set-Up</a:t>
            </a:r>
          </a:p>
        </p:txBody>
      </p:sp>
      <p:sp>
        <p:nvSpPr>
          <p:cNvPr id="6" name="TextBox 5"/>
          <p:cNvSpPr txBox="1"/>
          <p:nvPr/>
        </p:nvSpPr>
        <p:spPr>
          <a:xfrm>
            <a:off x="1787320" y="1444714"/>
            <a:ext cx="2171314" cy="923330"/>
          </a:xfrm>
          <a:prstGeom prst="rect">
            <a:avLst/>
          </a:prstGeom>
          <a:noFill/>
        </p:spPr>
        <p:txBody>
          <a:bodyPr wrap="square" rtlCol="0">
            <a:spAutoFit/>
          </a:bodyPr>
          <a:lstStyle/>
          <a:p>
            <a:r>
              <a:rPr lang="en-GB" b="1" dirty="0">
                <a:solidFill>
                  <a:schemeClr val="tx1">
                    <a:lumMod val="65000"/>
                    <a:lumOff val="35000"/>
                  </a:schemeClr>
                </a:solidFill>
              </a:rPr>
              <a:t>1. Using small PCR tubes, find one labelled PRI</a:t>
            </a:r>
          </a:p>
        </p:txBody>
      </p:sp>
      <p:sp>
        <p:nvSpPr>
          <p:cNvPr id="11" name="TextBox 10"/>
          <p:cNvSpPr txBox="1"/>
          <p:nvPr/>
        </p:nvSpPr>
        <p:spPr>
          <a:xfrm>
            <a:off x="1787320" y="3073762"/>
            <a:ext cx="2232248" cy="369332"/>
          </a:xfrm>
          <a:prstGeom prst="rect">
            <a:avLst/>
          </a:prstGeom>
          <a:noFill/>
        </p:spPr>
        <p:txBody>
          <a:bodyPr wrap="square" rtlCol="0">
            <a:spAutoFit/>
          </a:bodyPr>
          <a:lstStyle/>
          <a:p>
            <a:r>
              <a:rPr lang="en-GB" b="1" dirty="0">
                <a:solidFill>
                  <a:schemeClr val="tx1">
                    <a:lumMod val="65000"/>
                    <a:lumOff val="35000"/>
                  </a:schemeClr>
                </a:solidFill>
              </a:rPr>
              <a:t>2. Add water</a:t>
            </a:r>
          </a:p>
        </p:txBody>
      </p:sp>
      <p:sp>
        <p:nvSpPr>
          <p:cNvPr id="12" name="TextBox 11"/>
          <p:cNvSpPr txBox="1"/>
          <p:nvPr/>
        </p:nvSpPr>
        <p:spPr>
          <a:xfrm>
            <a:off x="1761906" y="4708253"/>
            <a:ext cx="1330236" cy="369332"/>
          </a:xfrm>
          <a:prstGeom prst="rect">
            <a:avLst/>
          </a:prstGeom>
          <a:noFill/>
        </p:spPr>
        <p:txBody>
          <a:bodyPr wrap="none" rtlCol="0">
            <a:spAutoFit/>
          </a:bodyPr>
          <a:lstStyle/>
          <a:p>
            <a:r>
              <a:rPr lang="en-GB" b="1" dirty="0">
                <a:solidFill>
                  <a:schemeClr val="tx1">
                    <a:lumMod val="65000"/>
                    <a:lumOff val="35000"/>
                  </a:schemeClr>
                </a:solidFill>
              </a:rPr>
              <a:t>3. Add MM</a:t>
            </a:r>
          </a:p>
        </p:txBody>
      </p:sp>
      <p:sp>
        <p:nvSpPr>
          <p:cNvPr id="13" name="TextBox 12"/>
          <p:cNvSpPr txBox="1"/>
          <p:nvPr/>
        </p:nvSpPr>
        <p:spPr>
          <a:xfrm>
            <a:off x="9055657" y="1411444"/>
            <a:ext cx="1306775" cy="923330"/>
          </a:xfrm>
          <a:prstGeom prst="rect">
            <a:avLst/>
          </a:prstGeom>
          <a:noFill/>
        </p:spPr>
        <p:txBody>
          <a:bodyPr wrap="square" rtlCol="0">
            <a:spAutoFit/>
          </a:bodyPr>
          <a:lstStyle/>
          <a:p>
            <a:pPr algn="r"/>
            <a:r>
              <a:rPr lang="en-GB" b="1" dirty="0">
                <a:solidFill>
                  <a:schemeClr val="tx1">
                    <a:lumMod val="65000"/>
                    <a:lumOff val="35000"/>
                  </a:schemeClr>
                </a:solidFill>
              </a:rPr>
              <a:t>4. Add template DNA</a:t>
            </a:r>
          </a:p>
        </p:txBody>
      </p:sp>
      <p:sp>
        <p:nvSpPr>
          <p:cNvPr id="15" name="TextBox 14"/>
          <p:cNvSpPr txBox="1"/>
          <p:nvPr/>
        </p:nvSpPr>
        <p:spPr>
          <a:xfrm>
            <a:off x="8576115" y="4782450"/>
            <a:ext cx="1832176" cy="646331"/>
          </a:xfrm>
          <a:prstGeom prst="rect">
            <a:avLst/>
          </a:prstGeom>
          <a:noFill/>
        </p:spPr>
        <p:txBody>
          <a:bodyPr wrap="square" rtlCol="0">
            <a:spAutoFit/>
          </a:bodyPr>
          <a:lstStyle/>
          <a:p>
            <a:pPr algn="r"/>
            <a:r>
              <a:rPr lang="en-GB" b="1" dirty="0">
                <a:solidFill>
                  <a:schemeClr val="tx1">
                    <a:lumMod val="65000"/>
                    <a:lumOff val="35000"/>
                  </a:schemeClr>
                </a:solidFill>
              </a:rPr>
              <a:t>6. Run thermal cycler</a:t>
            </a:r>
          </a:p>
        </p:txBody>
      </p:sp>
      <p:pic>
        <p:nvPicPr>
          <p:cNvPr id="1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66546"/>
          <a:stretch/>
        </p:blipFill>
        <p:spPr bwMode="auto">
          <a:xfrm>
            <a:off x="3526138" y="1812017"/>
            <a:ext cx="2016224" cy="5002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66730"/>
          <a:stretch/>
        </p:blipFill>
        <p:spPr bwMode="auto">
          <a:xfrm>
            <a:off x="7124088" y="1110501"/>
            <a:ext cx="2174822" cy="5689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7645300" y="3598459"/>
            <a:ext cx="1548318" cy="12902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ight Arrow 18"/>
          <p:cNvSpPr/>
          <p:nvPr/>
        </p:nvSpPr>
        <p:spPr>
          <a:xfrm rot="18080839">
            <a:off x="4419533" y="4343433"/>
            <a:ext cx="4290312" cy="223014"/>
          </a:xfrm>
          <a:prstGeom prst="rightArrow">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7662088" y="3744597"/>
            <a:ext cx="1584176" cy="646331"/>
          </a:xfrm>
          <a:prstGeom prst="rect">
            <a:avLst/>
          </a:prstGeom>
          <a:noFill/>
        </p:spPr>
        <p:txBody>
          <a:bodyPr wrap="square" rtlCol="0">
            <a:spAutoFit/>
          </a:bodyPr>
          <a:lstStyle/>
          <a:p>
            <a:pPr algn="ctr"/>
            <a:r>
              <a:rPr lang="en-GB" b="1" dirty="0">
                <a:solidFill>
                  <a:schemeClr val="tx1">
                    <a:lumMod val="65000"/>
                    <a:lumOff val="35000"/>
                  </a:schemeClr>
                </a:solidFill>
              </a:rPr>
              <a:t>5. Mix with tip</a:t>
            </a:r>
          </a:p>
        </p:txBody>
      </p:sp>
      <p:sp>
        <p:nvSpPr>
          <p:cNvPr id="3" name="Oval 2">
            <a:extLst>
              <a:ext uri="{FF2B5EF4-FFF2-40B4-BE49-F238E27FC236}">
                <a16:creationId xmlns:a16="http://schemas.microsoft.com/office/drawing/2014/main" id="{56888A31-5DDF-654B-F002-A525499F245E}"/>
              </a:ext>
            </a:extLst>
          </p:cNvPr>
          <p:cNvSpPr/>
          <p:nvPr/>
        </p:nvSpPr>
        <p:spPr>
          <a:xfrm>
            <a:off x="7167735" y="1461941"/>
            <a:ext cx="360039" cy="3600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t>DNA</a:t>
            </a:r>
          </a:p>
        </p:txBody>
      </p:sp>
      <p:sp>
        <p:nvSpPr>
          <p:cNvPr id="4" name="Oval 3">
            <a:extLst>
              <a:ext uri="{FF2B5EF4-FFF2-40B4-BE49-F238E27FC236}">
                <a16:creationId xmlns:a16="http://schemas.microsoft.com/office/drawing/2014/main" id="{BA37CBA1-03C4-C1C3-2050-10FAD7829DB6}"/>
              </a:ext>
            </a:extLst>
          </p:cNvPr>
          <p:cNvSpPr/>
          <p:nvPr/>
        </p:nvSpPr>
        <p:spPr>
          <a:xfrm>
            <a:off x="3551516" y="5301208"/>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MM</a:t>
            </a:r>
          </a:p>
        </p:txBody>
      </p:sp>
      <p:sp>
        <p:nvSpPr>
          <p:cNvPr id="7" name="Oval 6">
            <a:extLst>
              <a:ext uri="{FF2B5EF4-FFF2-40B4-BE49-F238E27FC236}">
                <a16:creationId xmlns:a16="http://schemas.microsoft.com/office/drawing/2014/main" id="{2B27C1F0-FEE4-24F2-E5F3-1D458F0CE0E2}"/>
              </a:ext>
            </a:extLst>
          </p:cNvPr>
          <p:cNvSpPr/>
          <p:nvPr/>
        </p:nvSpPr>
        <p:spPr>
          <a:xfrm>
            <a:off x="4285068" y="1450468"/>
            <a:ext cx="529922" cy="4561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t>PRI</a:t>
            </a:r>
          </a:p>
        </p:txBody>
      </p:sp>
      <p:sp>
        <p:nvSpPr>
          <p:cNvPr id="5" name="Oval 4">
            <a:extLst>
              <a:ext uri="{FF2B5EF4-FFF2-40B4-BE49-F238E27FC236}">
                <a16:creationId xmlns:a16="http://schemas.microsoft.com/office/drawing/2014/main" id="{33109934-4DE5-BEB2-E33C-D19D3F63CD9E}"/>
              </a:ext>
            </a:extLst>
          </p:cNvPr>
          <p:cNvSpPr/>
          <p:nvPr/>
        </p:nvSpPr>
        <p:spPr>
          <a:xfrm>
            <a:off x="3557633" y="3396790"/>
            <a:ext cx="347806" cy="3478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t>H2O</a:t>
            </a:r>
          </a:p>
        </p:txBody>
      </p:sp>
      <p:grpSp>
        <p:nvGrpSpPr>
          <p:cNvPr id="18" name="Group 17">
            <a:extLst>
              <a:ext uri="{FF2B5EF4-FFF2-40B4-BE49-F238E27FC236}">
                <a16:creationId xmlns:a16="http://schemas.microsoft.com/office/drawing/2014/main" id="{CA5EE716-C3AA-E692-FF7C-C359962FC8D4}"/>
              </a:ext>
            </a:extLst>
          </p:cNvPr>
          <p:cNvGrpSpPr/>
          <p:nvPr/>
        </p:nvGrpSpPr>
        <p:grpSpPr>
          <a:xfrm>
            <a:off x="1709372" y="1046611"/>
            <a:ext cx="4320000" cy="77868"/>
            <a:chOff x="1253158" y="1050894"/>
            <a:chExt cx="4853893" cy="73850"/>
          </a:xfrm>
        </p:grpSpPr>
        <p:cxnSp>
          <p:nvCxnSpPr>
            <p:cNvPr id="22" name="Straight Connector 21">
              <a:extLst>
                <a:ext uri="{FF2B5EF4-FFF2-40B4-BE49-F238E27FC236}">
                  <a16:creationId xmlns:a16="http://schemas.microsoft.com/office/drawing/2014/main" id="{3B19331C-8D66-C646-D35E-75DAC8CA7B35}"/>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3A96E85-8977-E684-F128-33A8E1214485}"/>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24" name="Picture 23" descr="A black and white sign with white text&#10;&#10;AI-generated content may be incorrect.">
            <a:extLst>
              <a:ext uri="{FF2B5EF4-FFF2-40B4-BE49-F238E27FC236}">
                <a16:creationId xmlns:a16="http://schemas.microsoft.com/office/drawing/2014/main" id="{0046F960-8EC7-7DDA-206C-D662686743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0380" y="187813"/>
            <a:ext cx="3364360" cy="830997"/>
          </a:xfrm>
          <a:prstGeom prst="rect">
            <a:avLst/>
          </a:prstGeom>
        </p:spPr>
      </p:pic>
    </p:spTree>
    <p:extLst>
      <p:ext uri="{BB962C8B-B14F-4D97-AF65-F5344CB8AC3E}">
        <p14:creationId xmlns:p14="http://schemas.microsoft.com/office/powerpoint/2010/main" val="26791910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FCD10A5-A2C5-A5E0-95CC-829C6A7AC1E7}"/>
              </a:ext>
            </a:extLst>
          </p:cNvPr>
          <p:cNvSpPr txBox="1"/>
          <p:nvPr/>
        </p:nvSpPr>
        <p:spPr>
          <a:xfrm>
            <a:off x="0" y="1473002"/>
            <a:ext cx="12192000" cy="5400000"/>
          </a:xfrm>
          <a:prstGeom prst="rect">
            <a:avLst/>
          </a:prstGeom>
          <a:solidFill>
            <a:schemeClr val="bg1"/>
          </a:solidFill>
        </p:spPr>
        <p:txBody>
          <a:bodyPr wrap="square" rtlCol="0">
            <a:spAutoFit/>
          </a:bodyPr>
          <a:lstStyle/>
          <a:p>
            <a:endParaRPr lang="en-GB" dirty="0"/>
          </a:p>
        </p:txBody>
      </p:sp>
      <p:sp>
        <p:nvSpPr>
          <p:cNvPr id="10" name="TextBox 9"/>
          <p:cNvSpPr txBox="1"/>
          <p:nvPr/>
        </p:nvSpPr>
        <p:spPr>
          <a:xfrm>
            <a:off x="1631504" y="188641"/>
            <a:ext cx="4738798" cy="830997"/>
          </a:xfrm>
          <a:prstGeom prst="rect">
            <a:avLst/>
          </a:prstGeom>
          <a:noFill/>
        </p:spPr>
        <p:txBody>
          <a:bodyPr wrap="none" rtlCol="0">
            <a:spAutoFit/>
          </a:bodyPr>
          <a:lstStyle/>
          <a:p>
            <a:r>
              <a:rPr lang="en-GB" sz="4800" dirty="0">
                <a:solidFill>
                  <a:schemeClr val="bg1"/>
                </a:solidFill>
                <a:latin typeface="+mj-lt"/>
              </a:rPr>
              <a:t>Setting up PCRs</a:t>
            </a:r>
          </a:p>
        </p:txBody>
      </p:sp>
      <p:graphicFrame>
        <p:nvGraphicFramePr>
          <p:cNvPr id="2" name="Table 1"/>
          <p:cNvGraphicFramePr>
            <a:graphicFrameLocks noGrp="1"/>
          </p:cNvGraphicFramePr>
          <p:nvPr>
            <p:extLst>
              <p:ext uri="{D42A27DB-BD31-4B8C-83A1-F6EECF244321}">
                <p14:modId xmlns:p14="http://schemas.microsoft.com/office/powerpoint/2010/main" val="2207332109"/>
              </p:ext>
            </p:extLst>
          </p:nvPr>
        </p:nvGraphicFramePr>
        <p:xfrm>
          <a:off x="1279447" y="1789501"/>
          <a:ext cx="9629185" cy="4212978"/>
        </p:xfrm>
        <a:graphic>
          <a:graphicData uri="http://schemas.openxmlformats.org/drawingml/2006/table">
            <a:tbl>
              <a:tblPr firstRow="1" firstCol="1" bandRow="1">
                <a:tableStyleId>{1E171933-4619-4E11-9A3F-F7608DF75F80}</a:tableStyleId>
              </a:tblPr>
              <a:tblGrid>
                <a:gridCol w="3523410">
                  <a:extLst>
                    <a:ext uri="{9D8B030D-6E8A-4147-A177-3AD203B41FA5}">
                      <a16:colId xmlns:a16="http://schemas.microsoft.com/office/drawing/2014/main" val="20000"/>
                    </a:ext>
                  </a:extLst>
                </a:gridCol>
                <a:gridCol w="1174470">
                  <a:extLst>
                    <a:ext uri="{9D8B030D-6E8A-4147-A177-3AD203B41FA5}">
                      <a16:colId xmlns:a16="http://schemas.microsoft.com/office/drawing/2014/main" val="20001"/>
                    </a:ext>
                  </a:extLst>
                </a:gridCol>
                <a:gridCol w="1036296">
                  <a:extLst>
                    <a:ext uri="{9D8B030D-6E8A-4147-A177-3AD203B41FA5}">
                      <a16:colId xmlns:a16="http://schemas.microsoft.com/office/drawing/2014/main" val="20002"/>
                    </a:ext>
                  </a:extLst>
                </a:gridCol>
                <a:gridCol w="1340392">
                  <a:extLst>
                    <a:ext uri="{9D8B030D-6E8A-4147-A177-3AD203B41FA5}">
                      <a16:colId xmlns:a16="http://schemas.microsoft.com/office/drawing/2014/main" val="20003"/>
                    </a:ext>
                  </a:extLst>
                </a:gridCol>
                <a:gridCol w="1299411">
                  <a:extLst>
                    <a:ext uri="{9D8B030D-6E8A-4147-A177-3AD203B41FA5}">
                      <a16:colId xmlns:a16="http://schemas.microsoft.com/office/drawing/2014/main" val="20004"/>
                    </a:ext>
                  </a:extLst>
                </a:gridCol>
                <a:gridCol w="1255206">
                  <a:extLst>
                    <a:ext uri="{9D8B030D-6E8A-4147-A177-3AD203B41FA5}">
                      <a16:colId xmlns:a16="http://schemas.microsoft.com/office/drawing/2014/main" val="20005"/>
                    </a:ext>
                  </a:extLst>
                </a:gridCol>
              </a:tblGrid>
              <a:tr h="882315">
                <a:tc>
                  <a:txBody>
                    <a:bodyPr/>
                    <a:lstStyle/>
                    <a:p>
                      <a:pPr>
                        <a:lnSpc>
                          <a:spcPct val="100000"/>
                        </a:lnSpc>
                        <a:spcBef>
                          <a:spcPts val="200"/>
                        </a:spcBef>
                        <a:spcAft>
                          <a:spcPts val="200"/>
                        </a:spcAft>
                      </a:pPr>
                      <a:r>
                        <a:rPr lang="en-GB" sz="2400" dirty="0">
                          <a:solidFill>
                            <a:schemeClr val="bg1"/>
                          </a:solidFill>
                          <a:effectLst/>
                        </a:rPr>
                        <a:t>Reagent</a:t>
                      </a:r>
                      <a:endParaRPr lang="en-GB" sz="2400" dirty="0">
                        <a:solidFill>
                          <a:schemeClr val="bg1"/>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tc>
                  <a:txBody>
                    <a:bodyPr/>
                    <a:lstStyle/>
                    <a:p>
                      <a:pPr>
                        <a:lnSpc>
                          <a:spcPct val="100000"/>
                        </a:lnSpc>
                        <a:spcBef>
                          <a:spcPts val="200"/>
                        </a:spcBef>
                        <a:spcAft>
                          <a:spcPts val="200"/>
                        </a:spcAft>
                      </a:pPr>
                      <a:r>
                        <a:rPr lang="en-GB" sz="2400" dirty="0">
                          <a:solidFill>
                            <a:schemeClr val="bg1"/>
                          </a:solidFill>
                          <a:effectLst/>
                        </a:rPr>
                        <a:t>NEG PCR</a:t>
                      </a:r>
                      <a:endParaRPr lang="en-GB" sz="2400" dirty="0">
                        <a:solidFill>
                          <a:schemeClr val="bg1"/>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tc>
                  <a:txBody>
                    <a:bodyPr/>
                    <a:lstStyle/>
                    <a:p>
                      <a:pPr>
                        <a:lnSpc>
                          <a:spcPct val="100000"/>
                        </a:lnSpc>
                        <a:spcBef>
                          <a:spcPts val="200"/>
                        </a:spcBef>
                        <a:spcAft>
                          <a:spcPts val="200"/>
                        </a:spcAft>
                      </a:pPr>
                      <a:r>
                        <a:rPr lang="en-GB" sz="2400" dirty="0" err="1">
                          <a:solidFill>
                            <a:schemeClr val="bg1"/>
                          </a:solidFill>
                          <a:effectLst/>
                        </a:rPr>
                        <a:t>pARA</a:t>
                      </a:r>
                      <a:r>
                        <a:rPr lang="en-GB" sz="2400" dirty="0">
                          <a:solidFill>
                            <a:schemeClr val="bg1"/>
                          </a:solidFill>
                          <a:effectLst/>
                        </a:rPr>
                        <a:t> PCR</a:t>
                      </a:r>
                      <a:endParaRPr lang="en-GB" sz="2400" dirty="0">
                        <a:solidFill>
                          <a:schemeClr val="bg1"/>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tc>
                  <a:txBody>
                    <a:bodyPr/>
                    <a:lstStyle/>
                    <a:p>
                      <a:pPr>
                        <a:lnSpc>
                          <a:spcPct val="100000"/>
                        </a:lnSpc>
                        <a:spcBef>
                          <a:spcPts val="200"/>
                        </a:spcBef>
                        <a:spcAft>
                          <a:spcPts val="200"/>
                        </a:spcAft>
                      </a:pPr>
                      <a:r>
                        <a:rPr lang="en-GB" sz="2400" dirty="0" err="1">
                          <a:solidFill>
                            <a:schemeClr val="bg1"/>
                          </a:solidFill>
                          <a:effectLst/>
                        </a:rPr>
                        <a:t>pARA</a:t>
                      </a:r>
                      <a:r>
                        <a:rPr lang="en-GB" sz="2400" dirty="0">
                          <a:solidFill>
                            <a:schemeClr val="bg1"/>
                          </a:solidFill>
                          <a:effectLst/>
                        </a:rPr>
                        <a:t>-R PCR</a:t>
                      </a:r>
                      <a:endParaRPr lang="en-GB" sz="2400" dirty="0">
                        <a:solidFill>
                          <a:schemeClr val="bg1"/>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tc>
                  <a:txBody>
                    <a:bodyPr/>
                    <a:lstStyle/>
                    <a:p>
                      <a:pPr>
                        <a:lnSpc>
                          <a:spcPct val="100000"/>
                        </a:lnSpc>
                        <a:spcBef>
                          <a:spcPts val="200"/>
                        </a:spcBef>
                        <a:spcAft>
                          <a:spcPts val="200"/>
                        </a:spcAft>
                      </a:pPr>
                      <a:r>
                        <a:rPr lang="en-GB" sz="2200" dirty="0">
                          <a:solidFill>
                            <a:schemeClr val="bg1"/>
                          </a:solidFill>
                          <a:effectLst/>
                        </a:rPr>
                        <a:t>Ligation</a:t>
                      </a:r>
                      <a:r>
                        <a:rPr lang="en-GB" sz="2400" dirty="0">
                          <a:solidFill>
                            <a:schemeClr val="bg1"/>
                          </a:solidFill>
                          <a:effectLst/>
                        </a:rPr>
                        <a:t> PCR</a:t>
                      </a:r>
                      <a:endParaRPr lang="en-GB" sz="2400" dirty="0">
                        <a:solidFill>
                          <a:schemeClr val="bg1"/>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tc>
                  <a:txBody>
                    <a:bodyPr/>
                    <a:lstStyle/>
                    <a:p>
                      <a:pPr>
                        <a:lnSpc>
                          <a:spcPct val="100000"/>
                        </a:lnSpc>
                        <a:spcBef>
                          <a:spcPts val="200"/>
                        </a:spcBef>
                        <a:spcAft>
                          <a:spcPts val="200"/>
                        </a:spcAft>
                      </a:pPr>
                      <a:r>
                        <a:rPr lang="en-GB" sz="2400" dirty="0">
                          <a:solidFill>
                            <a:schemeClr val="bg1"/>
                          </a:solidFill>
                          <a:effectLst/>
                        </a:rPr>
                        <a:t>Colony PCR (s)</a:t>
                      </a:r>
                      <a:endParaRPr lang="en-GB" sz="2400" dirty="0">
                        <a:solidFill>
                          <a:schemeClr val="bg1"/>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0"/>
                  </a:ext>
                </a:extLst>
              </a:tr>
              <a:tr h="475809">
                <a:tc>
                  <a:txBody>
                    <a:bodyPr/>
                    <a:lstStyle/>
                    <a:p>
                      <a:pPr>
                        <a:lnSpc>
                          <a:spcPct val="150000"/>
                        </a:lnSpc>
                        <a:spcBef>
                          <a:spcPts val="200"/>
                        </a:spcBef>
                        <a:spcAft>
                          <a:spcPts val="200"/>
                        </a:spcAft>
                      </a:pPr>
                      <a:r>
                        <a:rPr lang="en-GB" sz="2000" b="0" dirty="0">
                          <a:solidFill>
                            <a:schemeClr val="tx1"/>
                          </a:solidFill>
                          <a:effectLst/>
                        </a:rPr>
                        <a:t>Combined primers (PRI) *</a:t>
                      </a:r>
                      <a:endParaRPr lang="en-GB" sz="2000" b="0" dirty="0">
                        <a:solidFill>
                          <a:schemeClr val="tx1"/>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000" dirty="0">
                          <a:solidFill>
                            <a:schemeClr val="tx1"/>
                          </a:solidFill>
                          <a:effectLst/>
                        </a:rPr>
                        <a:t>2.0 </a:t>
                      </a:r>
                      <a:r>
                        <a:rPr lang="en-GB" sz="2000" dirty="0" err="1">
                          <a:solidFill>
                            <a:schemeClr val="tx1"/>
                          </a:solidFill>
                          <a:effectLst/>
                        </a:rPr>
                        <a:t>μl</a:t>
                      </a:r>
                      <a:endParaRPr lang="en-GB" sz="2000" dirty="0">
                        <a:solidFill>
                          <a:schemeClr val="tx1"/>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000" dirty="0">
                          <a:solidFill>
                            <a:schemeClr val="tx1"/>
                          </a:solidFill>
                          <a:effectLst/>
                        </a:rPr>
                        <a:t>2.0 </a:t>
                      </a:r>
                      <a:r>
                        <a:rPr lang="en-GB" sz="2000" dirty="0" err="1">
                          <a:solidFill>
                            <a:schemeClr val="tx1"/>
                          </a:solidFill>
                          <a:effectLst/>
                        </a:rPr>
                        <a:t>μl</a:t>
                      </a:r>
                      <a:endParaRPr lang="en-GB" sz="2000" dirty="0">
                        <a:solidFill>
                          <a:schemeClr val="tx1"/>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000" dirty="0">
                          <a:solidFill>
                            <a:schemeClr val="tx1"/>
                          </a:solidFill>
                          <a:effectLst/>
                        </a:rPr>
                        <a:t>2.0 </a:t>
                      </a:r>
                      <a:r>
                        <a:rPr lang="en-GB" sz="2000" dirty="0" err="1">
                          <a:solidFill>
                            <a:schemeClr val="tx1"/>
                          </a:solidFill>
                          <a:effectLst/>
                        </a:rPr>
                        <a:t>μl</a:t>
                      </a:r>
                      <a:endParaRPr lang="en-GB" sz="2000" dirty="0">
                        <a:solidFill>
                          <a:schemeClr val="tx1"/>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000" dirty="0">
                          <a:solidFill>
                            <a:schemeClr val="tx1"/>
                          </a:solidFill>
                          <a:effectLst/>
                        </a:rPr>
                        <a:t>2.0 </a:t>
                      </a:r>
                      <a:r>
                        <a:rPr lang="en-GB" sz="2000" dirty="0" err="1">
                          <a:solidFill>
                            <a:schemeClr val="tx1"/>
                          </a:solidFill>
                          <a:effectLst/>
                        </a:rPr>
                        <a:t>μl</a:t>
                      </a:r>
                      <a:endParaRPr lang="en-GB" sz="2000" dirty="0">
                        <a:solidFill>
                          <a:schemeClr val="tx1"/>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000" dirty="0">
                          <a:solidFill>
                            <a:schemeClr val="tx1"/>
                          </a:solidFill>
                          <a:effectLst/>
                        </a:rPr>
                        <a:t>2.0 </a:t>
                      </a:r>
                      <a:r>
                        <a:rPr lang="en-GB" sz="2000" dirty="0" err="1">
                          <a:solidFill>
                            <a:schemeClr val="tx1"/>
                          </a:solidFill>
                          <a:effectLst/>
                        </a:rPr>
                        <a:t>μl</a:t>
                      </a:r>
                      <a:endParaRPr lang="en-GB" sz="2000" dirty="0">
                        <a:solidFill>
                          <a:schemeClr val="tx1"/>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475809">
                <a:tc>
                  <a:txBody>
                    <a:bodyPr/>
                    <a:lstStyle/>
                    <a:p>
                      <a:pPr>
                        <a:lnSpc>
                          <a:spcPct val="150000"/>
                        </a:lnSpc>
                        <a:spcBef>
                          <a:spcPts val="200"/>
                        </a:spcBef>
                        <a:spcAft>
                          <a:spcPts val="200"/>
                        </a:spcAft>
                      </a:pPr>
                      <a:r>
                        <a:rPr lang="en-GB" sz="2000" b="0" dirty="0">
                          <a:solidFill>
                            <a:schemeClr val="tx1"/>
                          </a:solidFill>
                          <a:effectLst/>
                        </a:rPr>
                        <a:t>Nuclease-free water (H</a:t>
                      </a:r>
                      <a:r>
                        <a:rPr lang="en-GB" sz="2000" b="0" baseline="-25000" dirty="0">
                          <a:solidFill>
                            <a:schemeClr val="tx1"/>
                          </a:solidFill>
                          <a:effectLst/>
                        </a:rPr>
                        <a:t>2</a:t>
                      </a:r>
                      <a:r>
                        <a:rPr lang="en-GB" sz="2000" b="0" dirty="0">
                          <a:solidFill>
                            <a:schemeClr val="tx1"/>
                          </a:solidFill>
                          <a:effectLst/>
                        </a:rPr>
                        <a:t>O)</a:t>
                      </a:r>
                      <a:endParaRPr lang="en-GB" sz="2000" b="0" dirty="0">
                        <a:solidFill>
                          <a:schemeClr val="tx1"/>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000" dirty="0">
                          <a:solidFill>
                            <a:schemeClr val="tx1"/>
                          </a:solidFill>
                          <a:effectLst/>
                        </a:rPr>
                        <a:t>10.5 </a:t>
                      </a:r>
                      <a:r>
                        <a:rPr lang="en-GB" sz="2000" dirty="0" err="1">
                          <a:solidFill>
                            <a:schemeClr val="tx1"/>
                          </a:solidFill>
                          <a:effectLst/>
                        </a:rPr>
                        <a:t>μl</a:t>
                      </a:r>
                      <a:endParaRPr lang="en-GB" sz="2000" dirty="0">
                        <a:solidFill>
                          <a:schemeClr val="tx1"/>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000" dirty="0">
                          <a:solidFill>
                            <a:schemeClr val="tx1"/>
                          </a:solidFill>
                          <a:effectLst/>
                        </a:rPr>
                        <a:t>8.5 </a:t>
                      </a:r>
                      <a:r>
                        <a:rPr lang="en-GB" sz="2000" dirty="0" err="1">
                          <a:solidFill>
                            <a:schemeClr val="tx1"/>
                          </a:solidFill>
                          <a:effectLst/>
                        </a:rPr>
                        <a:t>μl</a:t>
                      </a:r>
                      <a:endParaRPr lang="en-GB" sz="2000" dirty="0">
                        <a:solidFill>
                          <a:schemeClr val="tx1"/>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000" dirty="0">
                          <a:solidFill>
                            <a:schemeClr val="tx1"/>
                          </a:solidFill>
                          <a:effectLst/>
                        </a:rPr>
                        <a:t>8.5 </a:t>
                      </a:r>
                      <a:r>
                        <a:rPr lang="en-GB" sz="2000" dirty="0" err="1">
                          <a:solidFill>
                            <a:schemeClr val="tx1"/>
                          </a:solidFill>
                          <a:effectLst/>
                        </a:rPr>
                        <a:t>μl</a:t>
                      </a:r>
                      <a:endParaRPr lang="en-GB" sz="2000" dirty="0">
                        <a:solidFill>
                          <a:schemeClr val="tx1"/>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000" dirty="0">
                          <a:solidFill>
                            <a:schemeClr val="tx1"/>
                          </a:solidFill>
                          <a:effectLst/>
                        </a:rPr>
                        <a:t>5.5 </a:t>
                      </a:r>
                      <a:r>
                        <a:rPr lang="en-GB" sz="2000" dirty="0" err="1">
                          <a:solidFill>
                            <a:schemeClr val="tx1"/>
                          </a:solidFill>
                          <a:effectLst/>
                        </a:rPr>
                        <a:t>μl</a:t>
                      </a:r>
                      <a:endParaRPr lang="en-GB" sz="2000" dirty="0">
                        <a:solidFill>
                          <a:schemeClr val="tx1"/>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000" dirty="0">
                          <a:solidFill>
                            <a:schemeClr val="tx1"/>
                          </a:solidFill>
                          <a:effectLst/>
                        </a:rPr>
                        <a:t>9.5 </a:t>
                      </a:r>
                      <a:r>
                        <a:rPr lang="en-GB" sz="2000" dirty="0" err="1">
                          <a:solidFill>
                            <a:schemeClr val="tx1"/>
                          </a:solidFill>
                          <a:effectLst/>
                        </a:rPr>
                        <a:t>μl</a:t>
                      </a:r>
                      <a:endParaRPr lang="en-GB" sz="2000" dirty="0">
                        <a:solidFill>
                          <a:schemeClr val="tx1"/>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475809">
                <a:tc>
                  <a:txBody>
                    <a:bodyPr/>
                    <a:lstStyle/>
                    <a:p>
                      <a:pPr>
                        <a:lnSpc>
                          <a:spcPct val="150000"/>
                        </a:lnSpc>
                        <a:spcBef>
                          <a:spcPts val="200"/>
                        </a:spcBef>
                        <a:spcAft>
                          <a:spcPts val="200"/>
                        </a:spcAft>
                      </a:pPr>
                      <a:r>
                        <a:rPr lang="en-GB" sz="2000" b="0" dirty="0">
                          <a:solidFill>
                            <a:schemeClr val="tx1"/>
                          </a:solidFill>
                          <a:effectLst/>
                        </a:rPr>
                        <a:t>Master Mix (MM)</a:t>
                      </a:r>
                      <a:endParaRPr lang="en-GB" sz="2000" b="0" dirty="0">
                        <a:solidFill>
                          <a:schemeClr val="tx1"/>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000" dirty="0">
                          <a:solidFill>
                            <a:schemeClr val="tx1"/>
                          </a:solidFill>
                          <a:effectLst/>
                        </a:rPr>
                        <a:t>12.5 </a:t>
                      </a:r>
                      <a:r>
                        <a:rPr lang="en-GB" sz="2000" dirty="0" err="1">
                          <a:solidFill>
                            <a:schemeClr val="tx1"/>
                          </a:solidFill>
                          <a:effectLst/>
                        </a:rPr>
                        <a:t>μl</a:t>
                      </a:r>
                      <a:endParaRPr lang="en-GB" sz="2000" dirty="0">
                        <a:solidFill>
                          <a:schemeClr val="tx1"/>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000" dirty="0">
                          <a:solidFill>
                            <a:schemeClr val="tx1"/>
                          </a:solidFill>
                          <a:effectLst/>
                        </a:rPr>
                        <a:t>12.5 </a:t>
                      </a:r>
                      <a:r>
                        <a:rPr lang="en-GB" sz="2000" dirty="0" err="1">
                          <a:solidFill>
                            <a:schemeClr val="tx1"/>
                          </a:solidFill>
                          <a:effectLst/>
                        </a:rPr>
                        <a:t>μl</a:t>
                      </a:r>
                      <a:endParaRPr lang="en-GB" sz="2000" dirty="0">
                        <a:solidFill>
                          <a:schemeClr val="tx1"/>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000" dirty="0">
                          <a:solidFill>
                            <a:schemeClr val="tx1"/>
                          </a:solidFill>
                          <a:effectLst/>
                        </a:rPr>
                        <a:t>12.5 </a:t>
                      </a:r>
                      <a:r>
                        <a:rPr lang="en-GB" sz="2000" dirty="0" err="1">
                          <a:solidFill>
                            <a:schemeClr val="tx1"/>
                          </a:solidFill>
                          <a:effectLst/>
                        </a:rPr>
                        <a:t>μl</a:t>
                      </a:r>
                      <a:endParaRPr lang="en-GB" sz="2000" dirty="0">
                        <a:solidFill>
                          <a:schemeClr val="tx1"/>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000" dirty="0">
                          <a:solidFill>
                            <a:schemeClr val="tx1"/>
                          </a:solidFill>
                          <a:effectLst/>
                        </a:rPr>
                        <a:t>12.5 </a:t>
                      </a:r>
                      <a:r>
                        <a:rPr lang="en-GB" sz="2000" dirty="0" err="1">
                          <a:solidFill>
                            <a:schemeClr val="tx1"/>
                          </a:solidFill>
                          <a:effectLst/>
                        </a:rPr>
                        <a:t>μl</a:t>
                      </a:r>
                      <a:endParaRPr lang="en-GB" sz="2000" dirty="0">
                        <a:solidFill>
                          <a:schemeClr val="tx1"/>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000" dirty="0">
                          <a:solidFill>
                            <a:schemeClr val="tx1"/>
                          </a:solidFill>
                          <a:effectLst/>
                        </a:rPr>
                        <a:t>12.5 </a:t>
                      </a:r>
                      <a:r>
                        <a:rPr lang="en-GB" sz="2000" dirty="0" err="1">
                          <a:solidFill>
                            <a:schemeClr val="tx1"/>
                          </a:solidFill>
                          <a:effectLst/>
                        </a:rPr>
                        <a:t>μl</a:t>
                      </a:r>
                      <a:endParaRPr lang="en-GB" sz="2000" dirty="0">
                        <a:solidFill>
                          <a:schemeClr val="tx1"/>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475809">
                <a:tc>
                  <a:txBody>
                    <a:bodyPr/>
                    <a:lstStyle/>
                    <a:p>
                      <a:pPr>
                        <a:lnSpc>
                          <a:spcPct val="150000"/>
                        </a:lnSpc>
                        <a:spcBef>
                          <a:spcPts val="200"/>
                        </a:spcBef>
                        <a:spcAft>
                          <a:spcPts val="200"/>
                        </a:spcAft>
                      </a:pPr>
                      <a:r>
                        <a:rPr lang="en-GB" sz="2000" b="0" dirty="0" err="1">
                          <a:solidFill>
                            <a:schemeClr val="tx1"/>
                          </a:solidFill>
                          <a:effectLst/>
                        </a:rPr>
                        <a:t>pARA</a:t>
                      </a:r>
                      <a:r>
                        <a:rPr lang="en-GB" sz="2000" b="0" dirty="0">
                          <a:solidFill>
                            <a:schemeClr val="tx1"/>
                          </a:solidFill>
                          <a:effectLst/>
                        </a:rPr>
                        <a:t> plasmid (A)</a:t>
                      </a:r>
                      <a:endParaRPr lang="en-GB" sz="2000" b="0" dirty="0">
                        <a:solidFill>
                          <a:schemeClr val="tx1"/>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endParaRPr lang="en-GB" sz="2000" dirty="0">
                        <a:solidFill>
                          <a:schemeClr val="tx1"/>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000" dirty="0">
                          <a:solidFill>
                            <a:schemeClr val="tx1"/>
                          </a:solidFill>
                          <a:effectLst/>
                        </a:rPr>
                        <a:t>2.0 </a:t>
                      </a:r>
                      <a:r>
                        <a:rPr lang="en-GB" sz="2000" dirty="0" err="1">
                          <a:solidFill>
                            <a:schemeClr val="tx1"/>
                          </a:solidFill>
                          <a:effectLst/>
                        </a:rPr>
                        <a:t>μl</a:t>
                      </a:r>
                      <a:endParaRPr lang="en-GB" sz="2000" dirty="0">
                        <a:solidFill>
                          <a:schemeClr val="tx1"/>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000" dirty="0">
                          <a:solidFill>
                            <a:schemeClr val="tx1"/>
                          </a:solidFill>
                          <a:effectLst/>
                        </a:rPr>
                        <a:t> </a:t>
                      </a:r>
                      <a:endParaRPr lang="en-GB" sz="2000" dirty="0">
                        <a:solidFill>
                          <a:schemeClr val="tx1"/>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endParaRPr lang="en-GB" sz="2000" dirty="0">
                        <a:solidFill>
                          <a:schemeClr val="tx1"/>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endParaRPr lang="en-GB" sz="2000" dirty="0">
                        <a:solidFill>
                          <a:schemeClr val="tx1"/>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r h="475809">
                <a:tc>
                  <a:txBody>
                    <a:bodyPr/>
                    <a:lstStyle/>
                    <a:p>
                      <a:pPr>
                        <a:lnSpc>
                          <a:spcPct val="150000"/>
                        </a:lnSpc>
                        <a:spcBef>
                          <a:spcPts val="200"/>
                        </a:spcBef>
                        <a:spcAft>
                          <a:spcPts val="200"/>
                        </a:spcAft>
                      </a:pPr>
                      <a:r>
                        <a:rPr lang="en-GB" sz="2000" b="0" dirty="0" err="1">
                          <a:solidFill>
                            <a:schemeClr val="tx1"/>
                          </a:solidFill>
                          <a:effectLst/>
                        </a:rPr>
                        <a:t>pARA</a:t>
                      </a:r>
                      <a:r>
                        <a:rPr lang="en-GB" sz="2000" b="0" dirty="0">
                          <a:solidFill>
                            <a:schemeClr val="tx1"/>
                          </a:solidFill>
                          <a:effectLst/>
                        </a:rPr>
                        <a:t>-R plasmid</a:t>
                      </a:r>
                      <a:r>
                        <a:rPr lang="en-GB" sz="2000" b="0" baseline="0" dirty="0">
                          <a:solidFill>
                            <a:schemeClr val="tx1"/>
                          </a:solidFill>
                          <a:effectLst/>
                        </a:rPr>
                        <a:t> (R)</a:t>
                      </a:r>
                      <a:endParaRPr lang="en-GB" sz="2000" b="0" dirty="0">
                        <a:solidFill>
                          <a:schemeClr val="tx1"/>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endParaRPr lang="en-GB" sz="2000" dirty="0">
                        <a:solidFill>
                          <a:schemeClr val="tx1"/>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endParaRPr lang="en-GB" sz="2000" dirty="0">
                        <a:solidFill>
                          <a:schemeClr val="tx1"/>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200"/>
                        </a:spcBef>
                        <a:spcAft>
                          <a:spcPts val="200"/>
                        </a:spcAft>
                        <a:buClrTx/>
                        <a:buSzTx/>
                        <a:buFontTx/>
                        <a:buNone/>
                        <a:tabLst/>
                        <a:defRPr/>
                      </a:pPr>
                      <a:r>
                        <a:rPr lang="en-GB" sz="2000" dirty="0">
                          <a:solidFill>
                            <a:schemeClr val="tx1"/>
                          </a:solidFill>
                          <a:effectLst/>
                        </a:rPr>
                        <a:t>2.0 </a:t>
                      </a:r>
                      <a:r>
                        <a:rPr lang="en-GB" sz="2000" dirty="0" err="1">
                          <a:solidFill>
                            <a:schemeClr val="tx1"/>
                          </a:solidFill>
                          <a:effectLst/>
                        </a:rPr>
                        <a:t>μl</a:t>
                      </a:r>
                      <a:endParaRPr lang="en-GB" sz="2000" dirty="0">
                        <a:solidFill>
                          <a:schemeClr val="tx1"/>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200"/>
                        </a:spcBef>
                        <a:spcAft>
                          <a:spcPts val="200"/>
                        </a:spcAft>
                        <a:buClrTx/>
                        <a:buSzTx/>
                        <a:buFontTx/>
                        <a:buNone/>
                        <a:tabLst/>
                        <a:defRPr/>
                      </a:pPr>
                      <a:endParaRPr lang="en-GB" sz="2000" dirty="0">
                        <a:solidFill>
                          <a:schemeClr val="tx1"/>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endParaRPr lang="en-GB" sz="2000" dirty="0">
                        <a:solidFill>
                          <a:schemeClr val="tx1"/>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5"/>
                  </a:ext>
                </a:extLst>
              </a:tr>
              <a:tr h="475809">
                <a:tc>
                  <a:txBody>
                    <a:bodyPr/>
                    <a:lstStyle/>
                    <a:p>
                      <a:pPr>
                        <a:lnSpc>
                          <a:spcPct val="150000"/>
                        </a:lnSpc>
                        <a:spcBef>
                          <a:spcPts val="200"/>
                        </a:spcBef>
                        <a:spcAft>
                          <a:spcPts val="200"/>
                        </a:spcAft>
                      </a:pPr>
                      <a:r>
                        <a:rPr lang="en-GB" sz="2000" b="0" dirty="0">
                          <a:solidFill>
                            <a:schemeClr val="tx1"/>
                          </a:solidFill>
                          <a:effectLst/>
                        </a:rPr>
                        <a:t>Ligation (LIG)</a:t>
                      </a:r>
                      <a:endParaRPr lang="en-GB" sz="2000" b="0" dirty="0">
                        <a:solidFill>
                          <a:schemeClr val="tx1"/>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endParaRPr lang="en-GB" sz="2000" dirty="0">
                        <a:solidFill>
                          <a:schemeClr val="tx1"/>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endParaRPr lang="en-GB" sz="2000" dirty="0">
                        <a:solidFill>
                          <a:schemeClr val="tx1"/>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200"/>
                        </a:spcBef>
                        <a:spcAft>
                          <a:spcPts val="200"/>
                        </a:spcAft>
                        <a:buClrTx/>
                        <a:buSzTx/>
                        <a:buFontTx/>
                        <a:buNone/>
                        <a:tabLst/>
                        <a:defRPr/>
                      </a:pPr>
                      <a:endParaRPr lang="en-GB" sz="2000" dirty="0">
                        <a:solidFill>
                          <a:schemeClr val="tx1"/>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200"/>
                        </a:spcBef>
                        <a:spcAft>
                          <a:spcPts val="200"/>
                        </a:spcAft>
                        <a:buClrTx/>
                        <a:buSzTx/>
                        <a:buFontTx/>
                        <a:buNone/>
                        <a:tabLst/>
                        <a:defRPr/>
                      </a:pPr>
                      <a:r>
                        <a:rPr lang="en-GB" sz="2000" dirty="0">
                          <a:solidFill>
                            <a:schemeClr val="tx1"/>
                          </a:solidFill>
                          <a:effectLst/>
                        </a:rPr>
                        <a:t>5.0 </a:t>
                      </a:r>
                      <a:r>
                        <a:rPr lang="en-GB" sz="2000" dirty="0" err="1">
                          <a:solidFill>
                            <a:schemeClr val="tx1"/>
                          </a:solidFill>
                          <a:effectLst/>
                        </a:rPr>
                        <a:t>μL</a:t>
                      </a:r>
                      <a:r>
                        <a:rPr lang="en-GB" sz="2000" dirty="0">
                          <a:solidFill>
                            <a:schemeClr val="tx1"/>
                          </a:solidFill>
                          <a:effectLst/>
                        </a:rPr>
                        <a:t> </a:t>
                      </a:r>
                      <a:endParaRPr lang="en-GB" sz="2000" dirty="0">
                        <a:solidFill>
                          <a:schemeClr val="tx1"/>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endParaRPr lang="en-GB" sz="2000" dirty="0">
                        <a:solidFill>
                          <a:schemeClr val="tx1"/>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6"/>
                  </a:ext>
                </a:extLst>
              </a:tr>
              <a:tr h="475809">
                <a:tc>
                  <a:txBody>
                    <a:bodyPr/>
                    <a:lstStyle/>
                    <a:p>
                      <a:pPr>
                        <a:lnSpc>
                          <a:spcPct val="150000"/>
                        </a:lnSpc>
                        <a:spcBef>
                          <a:spcPts val="200"/>
                        </a:spcBef>
                        <a:spcAft>
                          <a:spcPts val="200"/>
                        </a:spcAft>
                      </a:pPr>
                      <a:r>
                        <a:rPr lang="en-GB" sz="2000" b="0" dirty="0">
                          <a:solidFill>
                            <a:schemeClr val="tx1"/>
                          </a:solidFill>
                          <a:effectLst/>
                        </a:rPr>
                        <a:t>Colony </a:t>
                      </a:r>
                      <a:endParaRPr lang="en-GB" sz="2000" b="0" dirty="0">
                        <a:solidFill>
                          <a:schemeClr val="tx1"/>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endParaRPr lang="en-GB" sz="2000" dirty="0">
                        <a:solidFill>
                          <a:schemeClr val="tx1"/>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000">
                          <a:solidFill>
                            <a:schemeClr val="tx1"/>
                          </a:solidFill>
                          <a:effectLst/>
                        </a:rPr>
                        <a:t> </a:t>
                      </a:r>
                      <a:endParaRPr lang="en-GB" sz="2000">
                        <a:solidFill>
                          <a:schemeClr val="tx1"/>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endParaRPr lang="en-GB" sz="2000" dirty="0">
                        <a:solidFill>
                          <a:schemeClr val="tx1"/>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endParaRPr lang="en-GB" sz="2000" dirty="0">
                        <a:solidFill>
                          <a:schemeClr val="tx1"/>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200"/>
                        </a:spcBef>
                        <a:spcAft>
                          <a:spcPts val="200"/>
                        </a:spcAft>
                        <a:buClrTx/>
                        <a:buSzTx/>
                        <a:buFontTx/>
                        <a:buNone/>
                        <a:tabLst/>
                        <a:defRPr/>
                      </a:pPr>
                      <a:r>
                        <a:rPr lang="en-GB" sz="2000" dirty="0">
                          <a:solidFill>
                            <a:schemeClr val="tx1"/>
                          </a:solidFill>
                          <a:effectLst/>
                        </a:rPr>
                        <a:t>~1 </a:t>
                      </a:r>
                      <a:r>
                        <a:rPr lang="en-GB" sz="2000" dirty="0" err="1">
                          <a:solidFill>
                            <a:schemeClr val="tx1"/>
                          </a:solidFill>
                          <a:effectLst/>
                        </a:rPr>
                        <a:t>μl</a:t>
                      </a:r>
                      <a:endParaRPr lang="en-GB" sz="2000" dirty="0">
                        <a:solidFill>
                          <a:schemeClr val="tx1"/>
                        </a:solidFill>
                        <a:effectLst/>
                        <a:latin typeface="+mn-lt"/>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4" name="TextBox 3">
            <a:extLst>
              <a:ext uri="{FF2B5EF4-FFF2-40B4-BE49-F238E27FC236}">
                <a16:creationId xmlns:a16="http://schemas.microsoft.com/office/drawing/2014/main" id="{563E0263-DE07-286A-C4DA-B430EBDF23A4}"/>
              </a:ext>
            </a:extLst>
          </p:cNvPr>
          <p:cNvSpPr txBox="1"/>
          <p:nvPr/>
        </p:nvSpPr>
        <p:spPr>
          <a:xfrm>
            <a:off x="1279447" y="6351062"/>
            <a:ext cx="8568955" cy="338554"/>
          </a:xfrm>
          <a:prstGeom prst="rect">
            <a:avLst/>
          </a:prstGeom>
          <a:noFill/>
        </p:spPr>
        <p:txBody>
          <a:bodyPr wrap="square" rtlCol="0">
            <a:spAutoFit/>
          </a:bodyPr>
          <a:lstStyle/>
          <a:p>
            <a:r>
              <a:rPr lang="en-GB" sz="1600" dirty="0"/>
              <a:t>* Combined primers are already aliquoted into mini-tubes. Total vol for all reactions, 25.0 </a:t>
            </a:r>
            <a:r>
              <a:rPr lang="en-GB" sz="1600" dirty="0" err="1">
                <a:solidFill>
                  <a:schemeClr val="tx1">
                    <a:lumMod val="65000"/>
                    <a:lumOff val="35000"/>
                  </a:schemeClr>
                </a:solidFill>
              </a:rPr>
              <a:t>μl</a:t>
            </a:r>
            <a:endParaRPr lang="en-GB" sz="1600" dirty="0"/>
          </a:p>
        </p:txBody>
      </p:sp>
      <p:grpSp>
        <p:nvGrpSpPr>
          <p:cNvPr id="6" name="Group 5">
            <a:extLst>
              <a:ext uri="{FF2B5EF4-FFF2-40B4-BE49-F238E27FC236}">
                <a16:creationId xmlns:a16="http://schemas.microsoft.com/office/drawing/2014/main" id="{3DDD37DA-477C-E2DA-7BC4-FAE84BD78433}"/>
              </a:ext>
            </a:extLst>
          </p:cNvPr>
          <p:cNvGrpSpPr/>
          <p:nvPr/>
        </p:nvGrpSpPr>
        <p:grpSpPr>
          <a:xfrm>
            <a:off x="1709372" y="1046611"/>
            <a:ext cx="4680000" cy="77868"/>
            <a:chOff x="1253158" y="1050894"/>
            <a:chExt cx="4853893" cy="73850"/>
          </a:xfrm>
        </p:grpSpPr>
        <p:cxnSp>
          <p:nvCxnSpPr>
            <p:cNvPr id="7" name="Straight Connector 6">
              <a:extLst>
                <a:ext uri="{FF2B5EF4-FFF2-40B4-BE49-F238E27FC236}">
                  <a16:creationId xmlns:a16="http://schemas.microsoft.com/office/drawing/2014/main" id="{53A28059-BA4A-7F1F-B411-3A51F8E4C273}"/>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B6BCD21-6A55-ABC4-276C-4B06F6C8C4E6}"/>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2" name="Picture 11" descr="A black and white sign with white text&#10;&#10;AI-generated content may be incorrect.">
            <a:extLst>
              <a:ext uri="{FF2B5EF4-FFF2-40B4-BE49-F238E27FC236}">
                <a16:creationId xmlns:a16="http://schemas.microsoft.com/office/drawing/2014/main" id="{DCB31547-BF44-B3F9-1422-7E88C8688A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187813"/>
            <a:ext cx="3364360" cy="830997"/>
          </a:xfrm>
          <a:prstGeom prst="rect">
            <a:avLst/>
          </a:prstGeom>
        </p:spPr>
      </p:pic>
    </p:spTree>
    <p:extLst>
      <p:ext uri="{BB962C8B-B14F-4D97-AF65-F5344CB8AC3E}">
        <p14:creationId xmlns:p14="http://schemas.microsoft.com/office/powerpoint/2010/main" val="2326780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25FE3F-6590-DB2F-2EAF-ADE563BAFCEC}"/>
              </a:ext>
            </a:extLst>
          </p:cNvPr>
          <p:cNvSpPr txBox="1"/>
          <p:nvPr/>
        </p:nvSpPr>
        <p:spPr>
          <a:xfrm>
            <a:off x="1" y="1469466"/>
            <a:ext cx="12192000" cy="5400000"/>
          </a:xfrm>
          <a:prstGeom prst="rect">
            <a:avLst/>
          </a:prstGeom>
          <a:solidFill>
            <a:schemeClr val="bg1"/>
          </a:solidFill>
        </p:spPr>
        <p:txBody>
          <a:bodyPr wrap="square" rtlCol="0">
            <a:spAutoFit/>
          </a:bodyPr>
          <a:lstStyle/>
          <a:p>
            <a:endParaRPr lang="en-GB" dirty="0"/>
          </a:p>
        </p:txBody>
      </p:sp>
      <p:sp>
        <p:nvSpPr>
          <p:cNvPr id="10" name="TextBox 9"/>
          <p:cNvSpPr txBox="1"/>
          <p:nvPr/>
        </p:nvSpPr>
        <p:spPr>
          <a:xfrm>
            <a:off x="1631504" y="188641"/>
            <a:ext cx="4257897" cy="830997"/>
          </a:xfrm>
          <a:prstGeom prst="rect">
            <a:avLst/>
          </a:prstGeom>
          <a:noFill/>
        </p:spPr>
        <p:txBody>
          <a:bodyPr wrap="none" rtlCol="0">
            <a:spAutoFit/>
          </a:bodyPr>
          <a:lstStyle/>
          <a:p>
            <a:r>
              <a:rPr lang="en-GB" sz="4800" dirty="0">
                <a:solidFill>
                  <a:schemeClr val="bg1"/>
                </a:solidFill>
                <a:latin typeface="+mj-lt"/>
                <a:ea typeface="Calibri" panose="020F0502020204030204" pitchFamily="34" charset="0"/>
                <a:cs typeface="Calibri" panose="020F0502020204030204" pitchFamily="34" charset="0"/>
              </a:rPr>
              <a:t>Running PCRs</a:t>
            </a:r>
          </a:p>
        </p:txBody>
      </p:sp>
      <p:graphicFrame>
        <p:nvGraphicFramePr>
          <p:cNvPr id="2" name="Table 1"/>
          <p:cNvGraphicFramePr>
            <a:graphicFrameLocks noGrp="1"/>
          </p:cNvGraphicFramePr>
          <p:nvPr>
            <p:extLst>
              <p:ext uri="{D42A27DB-BD31-4B8C-83A1-F6EECF244321}">
                <p14:modId xmlns:p14="http://schemas.microsoft.com/office/powerpoint/2010/main" val="3437710637"/>
              </p:ext>
            </p:extLst>
          </p:nvPr>
        </p:nvGraphicFramePr>
        <p:xfrm>
          <a:off x="1433373" y="2011554"/>
          <a:ext cx="9325254" cy="4060192"/>
        </p:xfrm>
        <a:graphic>
          <a:graphicData uri="http://schemas.openxmlformats.org/drawingml/2006/table">
            <a:tbl>
              <a:tblPr firstRow="1" firstCol="1" bandRow="1">
                <a:tableStyleId>{1E171933-4619-4E11-9A3F-F7608DF75F80}</a:tableStyleId>
              </a:tblPr>
              <a:tblGrid>
                <a:gridCol w="5270279">
                  <a:extLst>
                    <a:ext uri="{9D8B030D-6E8A-4147-A177-3AD203B41FA5}">
                      <a16:colId xmlns:a16="http://schemas.microsoft.com/office/drawing/2014/main" val="20000"/>
                    </a:ext>
                  </a:extLst>
                </a:gridCol>
                <a:gridCol w="1916709">
                  <a:extLst>
                    <a:ext uri="{9D8B030D-6E8A-4147-A177-3AD203B41FA5}">
                      <a16:colId xmlns:a16="http://schemas.microsoft.com/office/drawing/2014/main" val="20001"/>
                    </a:ext>
                  </a:extLst>
                </a:gridCol>
                <a:gridCol w="2138266">
                  <a:extLst>
                    <a:ext uri="{9D8B030D-6E8A-4147-A177-3AD203B41FA5}">
                      <a16:colId xmlns:a16="http://schemas.microsoft.com/office/drawing/2014/main" val="20002"/>
                    </a:ext>
                  </a:extLst>
                </a:gridCol>
              </a:tblGrid>
              <a:tr h="0">
                <a:tc>
                  <a:txBody>
                    <a:bodyPr/>
                    <a:lstStyle/>
                    <a:p>
                      <a:pPr>
                        <a:spcBef>
                          <a:spcPts val="200"/>
                        </a:spcBef>
                        <a:spcAft>
                          <a:spcPts val="200"/>
                        </a:spcAft>
                      </a:pPr>
                      <a:r>
                        <a:rPr lang="en-GB" sz="2800" dirty="0">
                          <a:solidFill>
                            <a:schemeClr val="bg1"/>
                          </a:solidFill>
                          <a:effectLst/>
                        </a:rPr>
                        <a:t>Reagent</a:t>
                      </a:r>
                      <a:endParaRPr lang="en-GB" sz="2800" dirty="0">
                        <a:solidFill>
                          <a:schemeClr val="bg1"/>
                        </a:solidFill>
                        <a:effectLst/>
                        <a:latin typeface="Times New Roman"/>
                        <a:ea typeface="Times New Roman"/>
                      </a:endParaRPr>
                    </a:p>
                  </a:txBody>
                  <a:tcPr marL="68580" marR="68580" marT="0" marB="0">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tc>
                  <a:txBody>
                    <a:bodyPr/>
                    <a:lstStyle/>
                    <a:p>
                      <a:pPr>
                        <a:spcBef>
                          <a:spcPts val="200"/>
                        </a:spcBef>
                        <a:spcAft>
                          <a:spcPts val="200"/>
                        </a:spcAft>
                      </a:pPr>
                      <a:r>
                        <a:rPr lang="en-GB" sz="2800" dirty="0">
                          <a:solidFill>
                            <a:schemeClr val="bg1"/>
                          </a:solidFill>
                          <a:effectLst/>
                        </a:rPr>
                        <a:t>Temp. (°C)</a:t>
                      </a:r>
                      <a:endParaRPr lang="en-GB" sz="2800" dirty="0">
                        <a:solidFill>
                          <a:schemeClr val="bg1"/>
                        </a:solidFill>
                        <a:effectLst/>
                        <a:latin typeface="Times New Roman"/>
                        <a:ea typeface="Times New Roman"/>
                      </a:endParaRPr>
                    </a:p>
                  </a:txBody>
                  <a:tcPr marL="68580" marR="68580" marT="0" marB="0">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tc>
                  <a:txBody>
                    <a:bodyPr/>
                    <a:lstStyle/>
                    <a:p>
                      <a:pPr>
                        <a:spcBef>
                          <a:spcPts val="200"/>
                        </a:spcBef>
                        <a:spcAft>
                          <a:spcPts val="200"/>
                        </a:spcAft>
                      </a:pPr>
                      <a:r>
                        <a:rPr lang="en-GB" sz="2800" dirty="0">
                          <a:solidFill>
                            <a:schemeClr val="bg1"/>
                          </a:solidFill>
                          <a:effectLst/>
                        </a:rPr>
                        <a:t>Time (sec)</a:t>
                      </a:r>
                      <a:endParaRPr lang="en-GB" sz="2800" dirty="0">
                        <a:solidFill>
                          <a:schemeClr val="bg1"/>
                        </a:solidFill>
                        <a:effectLst/>
                        <a:latin typeface="Times New Roman"/>
                        <a:ea typeface="Times New Roman"/>
                      </a:endParaRPr>
                    </a:p>
                  </a:txBody>
                  <a:tcPr marL="68580" marR="68580" marT="0" marB="0">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0"/>
                  </a:ext>
                </a:extLst>
              </a:tr>
              <a:tr h="0">
                <a:tc>
                  <a:txBody>
                    <a:bodyPr/>
                    <a:lstStyle/>
                    <a:p>
                      <a:pPr>
                        <a:lnSpc>
                          <a:spcPct val="150000"/>
                        </a:lnSpc>
                        <a:spcBef>
                          <a:spcPts val="200"/>
                        </a:spcBef>
                        <a:spcAft>
                          <a:spcPts val="200"/>
                        </a:spcAft>
                      </a:pPr>
                      <a:r>
                        <a:rPr lang="en-GB" sz="2800" dirty="0">
                          <a:solidFill>
                            <a:srgbClr val="5080A2"/>
                          </a:solidFill>
                          <a:effectLst/>
                        </a:rPr>
                        <a:t>Initial denaturation</a:t>
                      </a:r>
                      <a:endParaRPr lang="en-GB" sz="2800" dirty="0">
                        <a:solidFill>
                          <a:srgbClr val="5080A2"/>
                        </a:solidFill>
                        <a:effectLst/>
                        <a:latin typeface="Times New Roman"/>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800" dirty="0">
                          <a:solidFill>
                            <a:srgbClr val="5080A2"/>
                          </a:solidFill>
                          <a:effectLst/>
                        </a:rPr>
                        <a:t>95</a:t>
                      </a:r>
                      <a:endParaRPr lang="en-GB" sz="2800" dirty="0">
                        <a:solidFill>
                          <a:srgbClr val="5080A2"/>
                        </a:solidFill>
                        <a:effectLst/>
                        <a:latin typeface="Times New Roman"/>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800" dirty="0">
                          <a:solidFill>
                            <a:srgbClr val="5080A2"/>
                          </a:solidFill>
                          <a:effectLst/>
                        </a:rPr>
                        <a:t>200</a:t>
                      </a:r>
                      <a:endParaRPr lang="en-GB" sz="2800" dirty="0">
                        <a:solidFill>
                          <a:srgbClr val="5080A2"/>
                        </a:solidFill>
                        <a:effectLst/>
                        <a:latin typeface="Times New Roman"/>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50000"/>
                        </a:lnSpc>
                        <a:spcBef>
                          <a:spcPts val="200"/>
                        </a:spcBef>
                        <a:spcAft>
                          <a:spcPts val="200"/>
                        </a:spcAft>
                      </a:pPr>
                      <a:r>
                        <a:rPr lang="en-GB" sz="2800" dirty="0">
                          <a:solidFill>
                            <a:srgbClr val="5080A2"/>
                          </a:solidFill>
                          <a:effectLst/>
                        </a:rPr>
                        <a:t>                           Denaturation</a:t>
                      </a:r>
                    </a:p>
                    <a:p>
                      <a:pPr>
                        <a:lnSpc>
                          <a:spcPct val="150000"/>
                        </a:lnSpc>
                        <a:spcBef>
                          <a:spcPts val="200"/>
                        </a:spcBef>
                        <a:spcAft>
                          <a:spcPts val="200"/>
                        </a:spcAft>
                      </a:pPr>
                      <a:r>
                        <a:rPr lang="en-GB" sz="2800" dirty="0">
                          <a:solidFill>
                            <a:srgbClr val="5080A2"/>
                          </a:solidFill>
                          <a:effectLst/>
                        </a:rPr>
                        <a:t>30 cycles of       Annealing</a:t>
                      </a:r>
                    </a:p>
                    <a:p>
                      <a:pPr>
                        <a:lnSpc>
                          <a:spcPct val="150000"/>
                        </a:lnSpc>
                        <a:spcBef>
                          <a:spcPts val="200"/>
                        </a:spcBef>
                        <a:spcAft>
                          <a:spcPts val="200"/>
                        </a:spcAft>
                      </a:pPr>
                      <a:r>
                        <a:rPr lang="en-GB" sz="2800" dirty="0">
                          <a:solidFill>
                            <a:srgbClr val="5080A2"/>
                          </a:solidFill>
                          <a:effectLst/>
                        </a:rPr>
                        <a:t>                           Extension</a:t>
                      </a:r>
                      <a:endParaRPr lang="en-GB" sz="2800" dirty="0">
                        <a:solidFill>
                          <a:srgbClr val="5080A2"/>
                        </a:solidFill>
                        <a:effectLst/>
                        <a:latin typeface="Times New Roman"/>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800" dirty="0">
                          <a:solidFill>
                            <a:srgbClr val="5080A2"/>
                          </a:solidFill>
                          <a:effectLst/>
                        </a:rPr>
                        <a:t>95</a:t>
                      </a:r>
                    </a:p>
                    <a:p>
                      <a:pPr algn="ctr">
                        <a:lnSpc>
                          <a:spcPct val="150000"/>
                        </a:lnSpc>
                        <a:spcBef>
                          <a:spcPts val="200"/>
                        </a:spcBef>
                        <a:spcAft>
                          <a:spcPts val="200"/>
                        </a:spcAft>
                      </a:pPr>
                      <a:r>
                        <a:rPr lang="en-GB" sz="2800" dirty="0">
                          <a:solidFill>
                            <a:srgbClr val="5080A2"/>
                          </a:solidFill>
                          <a:effectLst/>
                        </a:rPr>
                        <a:t>53</a:t>
                      </a:r>
                    </a:p>
                    <a:p>
                      <a:pPr algn="ctr">
                        <a:lnSpc>
                          <a:spcPct val="150000"/>
                        </a:lnSpc>
                        <a:spcBef>
                          <a:spcPts val="200"/>
                        </a:spcBef>
                        <a:spcAft>
                          <a:spcPts val="200"/>
                        </a:spcAft>
                      </a:pPr>
                      <a:r>
                        <a:rPr lang="en-GB" sz="2800" dirty="0">
                          <a:solidFill>
                            <a:srgbClr val="5080A2"/>
                          </a:solidFill>
                          <a:effectLst/>
                        </a:rPr>
                        <a:t>68</a:t>
                      </a:r>
                      <a:endParaRPr lang="en-GB" sz="2800" dirty="0">
                        <a:solidFill>
                          <a:srgbClr val="5080A2"/>
                        </a:solidFill>
                        <a:effectLst/>
                        <a:latin typeface="Times New Roman"/>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800" dirty="0">
                          <a:solidFill>
                            <a:srgbClr val="5080A2"/>
                          </a:solidFill>
                          <a:effectLst/>
                        </a:rPr>
                        <a:t>30</a:t>
                      </a:r>
                    </a:p>
                    <a:p>
                      <a:pPr algn="ctr">
                        <a:lnSpc>
                          <a:spcPct val="150000"/>
                        </a:lnSpc>
                        <a:spcBef>
                          <a:spcPts val="200"/>
                        </a:spcBef>
                        <a:spcAft>
                          <a:spcPts val="200"/>
                        </a:spcAft>
                      </a:pPr>
                      <a:r>
                        <a:rPr lang="en-GB" sz="2800" dirty="0">
                          <a:solidFill>
                            <a:srgbClr val="5080A2"/>
                          </a:solidFill>
                          <a:effectLst/>
                        </a:rPr>
                        <a:t>30</a:t>
                      </a:r>
                    </a:p>
                    <a:p>
                      <a:pPr algn="ctr">
                        <a:lnSpc>
                          <a:spcPct val="150000"/>
                        </a:lnSpc>
                        <a:spcBef>
                          <a:spcPts val="200"/>
                        </a:spcBef>
                        <a:spcAft>
                          <a:spcPts val="200"/>
                        </a:spcAft>
                      </a:pPr>
                      <a:r>
                        <a:rPr lang="en-GB" sz="2800" dirty="0">
                          <a:solidFill>
                            <a:srgbClr val="5080A2"/>
                          </a:solidFill>
                          <a:effectLst/>
                        </a:rPr>
                        <a:t>30</a:t>
                      </a:r>
                      <a:endParaRPr lang="en-GB" sz="2800" dirty="0">
                        <a:solidFill>
                          <a:srgbClr val="5080A2"/>
                        </a:solidFill>
                        <a:effectLst/>
                        <a:latin typeface="Times New Roman"/>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nSpc>
                          <a:spcPct val="150000"/>
                        </a:lnSpc>
                        <a:spcBef>
                          <a:spcPts val="200"/>
                        </a:spcBef>
                        <a:spcAft>
                          <a:spcPts val="200"/>
                        </a:spcAft>
                      </a:pPr>
                      <a:r>
                        <a:rPr lang="en-GB" sz="2800" dirty="0">
                          <a:solidFill>
                            <a:srgbClr val="5080A2"/>
                          </a:solidFill>
                          <a:effectLst/>
                        </a:rPr>
                        <a:t>Final extension</a:t>
                      </a:r>
                      <a:endParaRPr lang="en-GB" sz="2800" dirty="0">
                        <a:solidFill>
                          <a:srgbClr val="5080A2"/>
                        </a:solidFill>
                        <a:effectLst/>
                        <a:latin typeface="Times New Roman"/>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800" dirty="0">
                          <a:solidFill>
                            <a:srgbClr val="5080A2"/>
                          </a:solidFill>
                          <a:effectLst/>
                        </a:rPr>
                        <a:t>68</a:t>
                      </a:r>
                      <a:endParaRPr lang="en-GB" sz="2800" dirty="0">
                        <a:solidFill>
                          <a:srgbClr val="5080A2"/>
                        </a:solidFill>
                        <a:effectLst/>
                        <a:latin typeface="Times New Roman"/>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800" dirty="0">
                          <a:solidFill>
                            <a:srgbClr val="5080A2"/>
                          </a:solidFill>
                          <a:effectLst/>
                        </a:rPr>
                        <a:t>300</a:t>
                      </a:r>
                      <a:endParaRPr lang="en-GB" sz="2800" dirty="0">
                        <a:solidFill>
                          <a:srgbClr val="5080A2"/>
                        </a:solidFill>
                        <a:effectLst/>
                        <a:latin typeface="Times New Roman"/>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nSpc>
                          <a:spcPct val="150000"/>
                        </a:lnSpc>
                        <a:spcBef>
                          <a:spcPts val="200"/>
                        </a:spcBef>
                        <a:spcAft>
                          <a:spcPts val="200"/>
                        </a:spcAft>
                      </a:pPr>
                      <a:r>
                        <a:rPr lang="en-GB" sz="2800" dirty="0">
                          <a:solidFill>
                            <a:srgbClr val="5080A2"/>
                          </a:solidFill>
                          <a:effectLst/>
                        </a:rPr>
                        <a:t>Hold</a:t>
                      </a:r>
                      <a:endParaRPr lang="en-GB" sz="2800" dirty="0">
                        <a:solidFill>
                          <a:srgbClr val="5080A2"/>
                        </a:solidFill>
                        <a:effectLst/>
                        <a:latin typeface="Times New Roman"/>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800" dirty="0">
                          <a:solidFill>
                            <a:srgbClr val="5080A2"/>
                          </a:solidFill>
                          <a:effectLst/>
                        </a:rPr>
                        <a:t>4</a:t>
                      </a:r>
                      <a:endParaRPr lang="en-GB" sz="2800" dirty="0">
                        <a:solidFill>
                          <a:srgbClr val="5080A2"/>
                        </a:solidFill>
                        <a:effectLst/>
                        <a:latin typeface="Times New Roman"/>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50000"/>
                        </a:lnSpc>
                        <a:spcBef>
                          <a:spcPts val="200"/>
                        </a:spcBef>
                        <a:spcAft>
                          <a:spcPts val="200"/>
                        </a:spcAft>
                      </a:pPr>
                      <a:r>
                        <a:rPr lang="en-GB" sz="2800" dirty="0">
                          <a:solidFill>
                            <a:srgbClr val="5080A2"/>
                          </a:solidFill>
                          <a:effectLst/>
                        </a:rPr>
                        <a:t>Indefinite </a:t>
                      </a:r>
                      <a:endParaRPr lang="en-GB" sz="2800" dirty="0">
                        <a:solidFill>
                          <a:srgbClr val="5080A2"/>
                        </a:solidFill>
                        <a:effectLst/>
                        <a:latin typeface="Times New Roman"/>
                        <a:ea typeface="Times New Roman"/>
                      </a:endParaRPr>
                    </a:p>
                  </a:txBody>
                  <a:tcPr marL="68580" marR="68580"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Left Brace 2"/>
          <p:cNvSpPr/>
          <p:nvPr/>
        </p:nvSpPr>
        <p:spPr>
          <a:xfrm>
            <a:off x="3789941" y="3113354"/>
            <a:ext cx="221740" cy="172819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6" name="Group 5">
            <a:extLst>
              <a:ext uri="{FF2B5EF4-FFF2-40B4-BE49-F238E27FC236}">
                <a16:creationId xmlns:a16="http://schemas.microsoft.com/office/drawing/2014/main" id="{06978337-2165-21CC-AAEE-006F5358A4B5}"/>
              </a:ext>
            </a:extLst>
          </p:cNvPr>
          <p:cNvGrpSpPr/>
          <p:nvPr/>
        </p:nvGrpSpPr>
        <p:grpSpPr>
          <a:xfrm>
            <a:off x="1709372" y="1046611"/>
            <a:ext cx="4320000" cy="77868"/>
            <a:chOff x="1253158" y="1050894"/>
            <a:chExt cx="4853893" cy="73850"/>
          </a:xfrm>
        </p:grpSpPr>
        <p:cxnSp>
          <p:nvCxnSpPr>
            <p:cNvPr id="7" name="Straight Connector 6">
              <a:extLst>
                <a:ext uri="{FF2B5EF4-FFF2-40B4-BE49-F238E27FC236}">
                  <a16:creationId xmlns:a16="http://schemas.microsoft.com/office/drawing/2014/main" id="{35541381-F501-7D81-F8FA-C4A4ABBA4219}"/>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1ED66EA-AB29-1CD2-72B7-9428BDDD3795}"/>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2" name="Picture 11" descr="A black and white sign with white text&#10;&#10;AI-generated content may be incorrect.">
            <a:extLst>
              <a:ext uri="{FF2B5EF4-FFF2-40B4-BE49-F238E27FC236}">
                <a16:creationId xmlns:a16="http://schemas.microsoft.com/office/drawing/2014/main" id="{EB77B2C3-78AF-A9BF-79AF-71AEDAC6E6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187813"/>
            <a:ext cx="3364360" cy="830997"/>
          </a:xfrm>
          <a:prstGeom prst="rect">
            <a:avLst/>
          </a:prstGeom>
        </p:spPr>
      </p:pic>
    </p:spTree>
    <p:extLst>
      <p:ext uri="{BB962C8B-B14F-4D97-AF65-F5344CB8AC3E}">
        <p14:creationId xmlns:p14="http://schemas.microsoft.com/office/powerpoint/2010/main" val="1016451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D2E9CDF-E4FC-4A49-DD5D-3F31F387B5E9}"/>
              </a:ext>
            </a:extLst>
          </p:cNvPr>
          <p:cNvSpPr txBox="1"/>
          <p:nvPr/>
        </p:nvSpPr>
        <p:spPr>
          <a:xfrm>
            <a:off x="1" y="1469466"/>
            <a:ext cx="12192000" cy="5400000"/>
          </a:xfrm>
          <a:prstGeom prst="rect">
            <a:avLst/>
          </a:prstGeom>
          <a:solidFill>
            <a:schemeClr val="bg1"/>
          </a:solidFill>
        </p:spPr>
        <p:txBody>
          <a:bodyPr wrap="square" rtlCol="0">
            <a:spAutoFit/>
          </a:bodyPr>
          <a:lstStyle/>
          <a:p>
            <a:endParaRPr lang="en-GB" dirty="0"/>
          </a:p>
        </p:txBody>
      </p:sp>
      <p:sp>
        <p:nvSpPr>
          <p:cNvPr id="10" name="TextBox 9"/>
          <p:cNvSpPr txBox="1"/>
          <p:nvPr/>
        </p:nvSpPr>
        <p:spPr>
          <a:xfrm>
            <a:off x="1631504" y="188641"/>
            <a:ext cx="4473917" cy="830997"/>
          </a:xfrm>
          <a:prstGeom prst="rect">
            <a:avLst/>
          </a:prstGeom>
          <a:noFill/>
        </p:spPr>
        <p:txBody>
          <a:bodyPr wrap="none" rtlCol="0">
            <a:spAutoFit/>
          </a:bodyPr>
          <a:lstStyle/>
          <a:p>
            <a:r>
              <a:rPr lang="en-GB" sz="4800" dirty="0">
                <a:solidFill>
                  <a:schemeClr val="bg1"/>
                </a:solidFill>
                <a:latin typeface="+mj-lt"/>
              </a:rPr>
              <a:t>Timing of PCRs</a:t>
            </a:r>
          </a:p>
        </p:txBody>
      </p:sp>
      <p:graphicFrame>
        <p:nvGraphicFramePr>
          <p:cNvPr id="2" name="Table 1"/>
          <p:cNvGraphicFramePr>
            <a:graphicFrameLocks noGrp="1"/>
          </p:cNvGraphicFramePr>
          <p:nvPr>
            <p:extLst>
              <p:ext uri="{D42A27DB-BD31-4B8C-83A1-F6EECF244321}">
                <p14:modId xmlns:p14="http://schemas.microsoft.com/office/powerpoint/2010/main" val="2017626162"/>
              </p:ext>
            </p:extLst>
          </p:nvPr>
        </p:nvGraphicFramePr>
        <p:xfrm>
          <a:off x="2423591" y="1471091"/>
          <a:ext cx="7884368" cy="4373014"/>
        </p:xfrm>
        <a:graphic>
          <a:graphicData uri="http://schemas.openxmlformats.org/drawingml/2006/table">
            <a:tbl>
              <a:tblPr firstRow="1" firstCol="1" bandRow="1">
                <a:tableStyleId>{1E171933-4619-4E11-9A3F-F7608DF75F80}</a:tableStyleId>
              </a:tblPr>
              <a:tblGrid>
                <a:gridCol w="798465">
                  <a:extLst>
                    <a:ext uri="{9D8B030D-6E8A-4147-A177-3AD203B41FA5}">
                      <a16:colId xmlns:a16="http://schemas.microsoft.com/office/drawing/2014/main" val="20000"/>
                    </a:ext>
                  </a:extLst>
                </a:gridCol>
                <a:gridCol w="5323097">
                  <a:extLst>
                    <a:ext uri="{9D8B030D-6E8A-4147-A177-3AD203B41FA5}">
                      <a16:colId xmlns:a16="http://schemas.microsoft.com/office/drawing/2014/main" val="20001"/>
                    </a:ext>
                  </a:extLst>
                </a:gridCol>
                <a:gridCol w="1762806">
                  <a:extLst>
                    <a:ext uri="{9D8B030D-6E8A-4147-A177-3AD203B41FA5}">
                      <a16:colId xmlns:a16="http://schemas.microsoft.com/office/drawing/2014/main" val="20002"/>
                    </a:ext>
                  </a:extLst>
                </a:gridCol>
              </a:tblGrid>
              <a:tr h="435559">
                <a:tc>
                  <a:txBody>
                    <a:bodyPr/>
                    <a:lstStyle/>
                    <a:p>
                      <a:pPr>
                        <a:lnSpc>
                          <a:spcPct val="130000"/>
                        </a:lnSpc>
                        <a:spcBef>
                          <a:spcPts val="200"/>
                        </a:spcBef>
                        <a:spcAft>
                          <a:spcPts val="200"/>
                        </a:spcAft>
                      </a:pPr>
                      <a:r>
                        <a:rPr lang="en-GB" sz="2400" dirty="0">
                          <a:solidFill>
                            <a:schemeClr val="bg1"/>
                          </a:solidFill>
                          <a:effectLst/>
                        </a:rPr>
                        <a:t>Lab</a:t>
                      </a:r>
                      <a:endParaRPr lang="en-GB" sz="2400" dirty="0">
                        <a:solidFill>
                          <a:schemeClr val="bg1"/>
                        </a:solidFill>
                        <a:effectLst/>
                        <a:latin typeface="Times New Roman"/>
                        <a:ea typeface="Times New Roman"/>
                      </a:endParaRPr>
                    </a:p>
                  </a:txBody>
                  <a:tcPr marL="63371" marR="63371" marT="0" marB="0">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tc>
                  <a:txBody>
                    <a:bodyPr/>
                    <a:lstStyle/>
                    <a:p>
                      <a:pPr>
                        <a:lnSpc>
                          <a:spcPct val="130000"/>
                        </a:lnSpc>
                        <a:spcBef>
                          <a:spcPts val="200"/>
                        </a:spcBef>
                        <a:spcAft>
                          <a:spcPts val="200"/>
                        </a:spcAft>
                      </a:pPr>
                      <a:r>
                        <a:rPr lang="en-GB" sz="2400" dirty="0">
                          <a:solidFill>
                            <a:schemeClr val="bg1"/>
                          </a:solidFill>
                          <a:effectLst/>
                        </a:rPr>
                        <a:t>Activity</a:t>
                      </a:r>
                      <a:endParaRPr lang="en-GB" sz="2400" dirty="0">
                        <a:solidFill>
                          <a:schemeClr val="bg1"/>
                        </a:solidFill>
                        <a:effectLst/>
                        <a:latin typeface="Times New Roman"/>
                        <a:ea typeface="Times New Roman"/>
                      </a:endParaRPr>
                    </a:p>
                  </a:txBody>
                  <a:tcPr marL="63371" marR="63371" marT="0" marB="0">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tc>
                  <a:txBody>
                    <a:bodyPr/>
                    <a:lstStyle/>
                    <a:p>
                      <a:pPr>
                        <a:lnSpc>
                          <a:spcPct val="130000"/>
                        </a:lnSpc>
                        <a:spcBef>
                          <a:spcPts val="200"/>
                        </a:spcBef>
                        <a:spcAft>
                          <a:spcPts val="200"/>
                        </a:spcAft>
                      </a:pPr>
                      <a:r>
                        <a:rPr lang="en-GB" sz="2400" dirty="0">
                          <a:solidFill>
                            <a:schemeClr val="bg1"/>
                          </a:solidFill>
                          <a:effectLst/>
                        </a:rPr>
                        <a:t>Time (min)</a:t>
                      </a:r>
                      <a:endParaRPr lang="en-GB" sz="2400" dirty="0">
                        <a:solidFill>
                          <a:schemeClr val="bg1"/>
                        </a:solidFill>
                        <a:effectLst/>
                        <a:latin typeface="Times New Roman"/>
                        <a:ea typeface="Times New Roman"/>
                      </a:endParaRPr>
                    </a:p>
                  </a:txBody>
                  <a:tcPr marL="63371" marR="63371" marT="0" marB="0">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0"/>
                  </a:ext>
                </a:extLst>
              </a:tr>
              <a:tr h="437495">
                <a:tc>
                  <a:txBody>
                    <a:bodyPr/>
                    <a:lstStyle/>
                    <a:p>
                      <a:pPr algn="l">
                        <a:lnSpc>
                          <a:spcPct val="130000"/>
                        </a:lnSpc>
                        <a:spcBef>
                          <a:spcPts val="200"/>
                        </a:spcBef>
                        <a:spcAft>
                          <a:spcPts val="200"/>
                        </a:spcAft>
                      </a:pPr>
                      <a:r>
                        <a:rPr lang="en-GB" sz="2400" dirty="0">
                          <a:solidFill>
                            <a:srgbClr val="5080A2"/>
                          </a:solidFill>
                          <a:effectLst/>
                        </a:rPr>
                        <a:t>4</a:t>
                      </a:r>
                      <a:endParaRPr lang="en-GB" sz="2400" dirty="0">
                        <a:solidFill>
                          <a:srgbClr val="5080A2"/>
                        </a:solidFill>
                        <a:effectLst/>
                        <a:latin typeface="+mn-lt"/>
                        <a:ea typeface="Times New Roman"/>
                      </a:endParaRPr>
                    </a:p>
                  </a:txBody>
                  <a:tcPr marL="63371" marR="63371"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l">
                        <a:lnSpc>
                          <a:spcPct val="130000"/>
                        </a:lnSpc>
                        <a:spcBef>
                          <a:spcPts val="200"/>
                        </a:spcBef>
                        <a:spcAft>
                          <a:spcPts val="200"/>
                        </a:spcAft>
                      </a:pPr>
                      <a:r>
                        <a:rPr lang="en-GB" sz="2400" dirty="0">
                          <a:solidFill>
                            <a:srgbClr val="5080A2"/>
                          </a:solidFill>
                          <a:effectLst/>
                        </a:rPr>
                        <a:t>PCR of recombinant plasmids</a:t>
                      </a:r>
                      <a:endParaRPr lang="en-GB" sz="2400" dirty="0">
                        <a:solidFill>
                          <a:srgbClr val="5080A2"/>
                        </a:solidFill>
                        <a:effectLst/>
                        <a:latin typeface="+mn-lt"/>
                        <a:ea typeface="Times New Roman"/>
                      </a:endParaRPr>
                    </a:p>
                  </a:txBody>
                  <a:tcPr marL="63371" marR="63371"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l">
                        <a:lnSpc>
                          <a:spcPct val="130000"/>
                        </a:lnSpc>
                        <a:spcBef>
                          <a:spcPts val="200"/>
                        </a:spcBef>
                        <a:spcAft>
                          <a:spcPts val="200"/>
                        </a:spcAft>
                      </a:pPr>
                      <a:r>
                        <a:rPr lang="en-GB" sz="2400" dirty="0">
                          <a:solidFill>
                            <a:srgbClr val="5080A2"/>
                          </a:solidFill>
                          <a:effectLst/>
                        </a:rPr>
                        <a:t>15-30</a:t>
                      </a:r>
                      <a:endParaRPr lang="en-GB" sz="2400" dirty="0">
                        <a:solidFill>
                          <a:srgbClr val="5080A2"/>
                        </a:solidFill>
                        <a:effectLst/>
                        <a:latin typeface="+mn-lt"/>
                        <a:ea typeface="Times New Roman"/>
                      </a:endParaRPr>
                    </a:p>
                  </a:txBody>
                  <a:tcPr marL="63371" marR="63371"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437495">
                <a:tc>
                  <a:txBody>
                    <a:bodyPr/>
                    <a:lstStyle/>
                    <a:p>
                      <a:pPr algn="l">
                        <a:lnSpc>
                          <a:spcPct val="130000"/>
                        </a:lnSpc>
                        <a:spcBef>
                          <a:spcPts val="200"/>
                        </a:spcBef>
                        <a:spcAft>
                          <a:spcPts val="200"/>
                        </a:spcAft>
                      </a:pPr>
                      <a:endParaRPr lang="en-GB" sz="2400" dirty="0">
                        <a:solidFill>
                          <a:srgbClr val="5080A2"/>
                        </a:solidFill>
                        <a:effectLst/>
                        <a:latin typeface="+mn-lt"/>
                        <a:ea typeface="Times New Roman"/>
                      </a:endParaRPr>
                    </a:p>
                  </a:txBody>
                  <a:tcPr marL="63371" marR="63371"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l">
                        <a:lnSpc>
                          <a:spcPct val="130000"/>
                        </a:lnSpc>
                        <a:spcBef>
                          <a:spcPts val="200"/>
                        </a:spcBef>
                        <a:spcAft>
                          <a:spcPts val="200"/>
                        </a:spcAft>
                      </a:pPr>
                      <a:r>
                        <a:rPr lang="en-GB" sz="2400" dirty="0">
                          <a:solidFill>
                            <a:srgbClr val="5080A2"/>
                          </a:solidFill>
                          <a:effectLst/>
                        </a:rPr>
                        <a:t>Wait time (PCR)</a:t>
                      </a:r>
                      <a:endParaRPr lang="en-GB" sz="2400" dirty="0">
                        <a:solidFill>
                          <a:srgbClr val="5080A2"/>
                        </a:solidFill>
                        <a:effectLst/>
                        <a:latin typeface="+mn-lt"/>
                        <a:ea typeface="Times New Roman"/>
                      </a:endParaRPr>
                    </a:p>
                  </a:txBody>
                  <a:tcPr marL="63371" marR="63371"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l">
                        <a:lnSpc>
                          <a:spcPct val="130000"/>
                        </a:lnSpc>
                        <a:spcBef>
                          <a:spcPts val="200"/>
                        </a:spcBef>
                        <a:spcAft>
                          <a:spcPts val="200"/>
                        </a:spcAft>
                      </a:pPr>
                      <a:r>
                        <a:rPr lang="en-GB" sz="2400" dirty="0">
                          <a:solidFill>
                            <a:srgbClr val="5080A2"/>
                          </a:solidFill>
                          <a:effectLst/>
                        </a:rPr>
                        <a:t>90</a:t>
                      </a:r>
                      <a:endParaRPr lang="en-GB" sz="2400" dirty="0">
                        <a:solidFill>
                          <a:srgbClr val="5080A2"/>
                        </a:solidFill>
                        <a:effectLst/>
                        <a:latin typeface="+mn-lt"/>
                        <a:ea typeface="Times New Roman"/>
                      </a:endParaRPr>
                    </a:p>
                  </a:txBody>
                  <a:tcPr marL="63371" marR="63371"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437495">
                <a:tc>
                  <a:txBody>
                    <a:bodyPr/>
                    <a:lstStyle/>
                    <a:p>
                      <a:pPr algn="l">
                        <a:lnSpc>
                          <a:spcPct val="130000"/>
                        </a:lnSpc>
                        <a:spcBef>
                          <a:spcPts val="200"/>
                        </a:spcBef>
                        <a:spcAft>
                          <a:spcPts val="200"/>
                        </a:spcAft>
                      </a:pPr>
                      <a:r>
                        <a:rPr lang="en-GB" sz="2400" dirty="0">
                          <a:solidFill>
                            <a:srgbClr val="5080A2"/>
                          </a:solidFill>
                          <a:effectLst/>
                        </a:rPr>
                        <a:t>7.1</a:t>
                      </a:r>
                      <a:endParaRPr lang="en-GB" sz="2400" dirty="0">
                        <a:solidFill>
                          <a:srgbClr val="5080A2"/>
                        </a:solidFill>
                        <a:effectLst/>
                        <a:latin typeface="+mn-lt"/>
                        <a:ea typeface="Times New Roman"/>
                      </a:endParaRPr>
                    </a:p>
                  </a:txBody>
                  <a:tcPr marL="63371" marR="63371"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l">
                        <a:lnSpc>
                          <a:spcPct val="130000"/>
                        </a:lnSpc>
                        <a:spcBef>
                          <a:spcPts val="200"/>
                        </a:spcBef>
                        <a:spcAft>
                          <a:spcPts val="200"/>
                        </a:spcAft>
                      </a:pPr>
                      <a:r>
                        <a:rPr lang="en-GB" sz="2400" dirty="0">
                          <a:solidFill>
                            <a:srgbClr val="5080A2"/>
                          </a:solidFill>
                          <a:effectLst/>
                        </a:rPr>
                        <a:t>Colony PCR</a:t>
                      </a:r>
                      <a:endParaRPr lang="en-GB" sz="2400" dirty="0">
                        <a:solidFill>
                          <a:srgbClr val="5080A2"/>
                        </a:solidFill>
                        <a:effectLst/>
                        <a:latin typeface="+mn-lt"/>
                        <a:ea typeface="Times New Roman"/>
                      </a:endParaRPr>
                    </a:p>
                  </a:txBody>
                  <a:tcPr marL="63371" marR="63371"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l">
                        <a:lnSpc>
                          <a:spcPct val="130000"/>
                        </a:lnSpc>
                        <a:spcBef>
                          <a:spcPts val="200"/>
                        </a:spcBef>
                        <a:spcAft>
                          <a:spcPts val="200"/>
                        </a:spcAft>
                      </a:pPr>
                      <a:r>
                        <a:rPr lang="en-GB" sz="2400" dirty="0">
                          <a:solidFill>
                            <a:srgbClr val="5080A2"/>
                          </a:solidFill>
                          <a:effectLst/>
                        </a:rPr>
                        <a:t>15-30</a:t>
                      </a:r>
                      <a:endParaRPr lang="en-GB" sz="2400" dirty="0">
                        <a:solidFill>
                          <a:srgbClr val="5080A2"/>
                        </a:solidFill>
                        <a:effectLst/>
                        <a:latin typeface="+mn-lt"/>
                        <a:ea typeface="Times New Roman"/>
                      </a:endParaRPr>
                    </a:p>
                  </a:txBody>
                  <a:tcPr marL="63371" marR="63371"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437495">
                <a:tc>
                  <a:txBody>
                    <a:bodyPr/>
                    <a:lstStyle/>
                    <a:p>
                      <a:pPr algn="l">
                        <a:lnSpc>
                          <a:spcPct val="130000"/>
                        </a:lnSpc>
                        <a:spcBef>
                          <a:spcPts val="200"/>
                        </a:spcBef>
                        <a:spcAft>
                          <a:spcPts val="200"/>
                        </a:spcAft>
                      </a:pPr>
                      <a:endParaRPr lang="en-GB" sz="2400" dirty="0">
                        <a:solidFill>
                          <a:srgbClr val="5080A2"/>
                        </a:solidFill>
                        <a:effectLst/>
                        <a:latin typeface="+mn-lt"/>
                        <a:ea typeface="Times New Roman"/>
                      </a:endParaRPr>
                    </a:p>
                  </a:txBody>
                  <a:tcPr marL="63371" marR="63371"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l">
                        <a:lnSpc>
                          <a:spcPct val="130000"/>
                        </a:lnSpc>
                        <a:spcBef>
                          <a:spcPts val="200"/>
                        </a:spcBef>
                        <a:spcAft>
                          <a:spcPts val="200"/>
                        </a:spcAft>
                      </a:pPr>
                      <a:r>
                        <a:rPr lang="en-GB" sz="2400" dirty="0">
                          <a:solidFill>
                            <a:srgbClr val="5080A2"/>
                          </a:solidFill>
                          <a:effectLst/>
                        </a:rPr>
                        <a:t>Wait time (PCR)</a:t>
                      </a:r>
                      <a:endParaRPr lang="en-GB" sz="2400" dirty="0">
                        <a:solidFill>
                          <a:srgbClr val="5080A2"/>
                        </a:solidFill>
                        <a:effectLst/>
                        <a:latin typeface="+mn-lt"/>
                        <a:ea typeface="Times New Roman"/>
                      </a:endParaRPr>
                    </a:p>
                  </a:txBody>
                  <a:tcPr marL="63371" marR="63371"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l">
                        <a:lnSpc>
                          <a:spcPct val="130000"/>
                        </a:lnSpc>
                        <a:spcBef>
                          <a:spcPts val="200"/>
                        </a:spcBef>
                        <a:spcAft>
                          <a:spcPts val="200"/>
                        </a:spcAft>
                      </a:pPr>
                      <a:r>
                        <a:rPr lang="en-GB" sz="2400" dirty="0">
                          <a:solidFill>
                            <a:srgbClr val="5080A2"/>
                          </a:solidFill>
                          <a:effectLst/>
                        </a:rPr>
                        <a:t>90</a:t>
                      </a:r>
                      <a:endParaRPr lang="en-GB" sz="2400" dirty="0">
                        <a:solidFill>
                          <a:srgbClr val="5080A2"/>
                        </a:solidFill>
                        <a:effectLst/>
                        <a:latin typeface="+mn-lt"/>
                        <a:ea typeface="Times New Roman"/>
                      </a:endParaRPr>
                    </a:p>
                  </a:txBody>
                  <a:tcPr marL="63371" marR="63371"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r h="437495">
                <a:tc>
                  <a:txBody>
                    <a:bodyPr/>
                    <a:lstStyle/>
                    <a:p>
                      <a:pPr algn="l">
                        <a:lnSpc>
                          <a:spcPct val="130000"/>
                        </a:lnSpc>
                        <a:spcBef>
                          <a:spcPts val="200"/>
                        </a:spcBef>
                        <a:spcAft>
                          <a:spcPts val="200"/>
                        </a:spcAft>
                      </a:pPr>
                      <a:r>
                        <a:rPr lang="en-GB" sz="2400" dirty="0">
                          <a:solidFill>
                            <a:srgbClr val="5080A2"/>
                          </a:solidFill>
                          <a:effectLst/>
                        </a:rPr>
                        <a:t>7.2</a:t>
                      </a:r>
                      <a:endParaRPr lang="en-GB" sz="2400" dirty="0">
                        <a:solidFill>
                          <a:srgbClr val="5080A2"/>
                        </a:solidFill>
                        <a:effectLst/>
                        <a:latin typeface="+mn-lt"/>
                        <a:ea typeface="Times New Roman"/>
                      </a:endParaRPr>
                    </a:p>
                  </a:txBody>
                  <a:tcPr marL="63371" marR="63371"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l">
                        <a:lnSpc>
                          <a:spcPct val="130000"/>
                        </a:lnSpc>
                        <a:spcBef>
                          <a:spcPts val="200"/>
                        </a:spcBef>
                        <a:spcAft>
                          <a:spcPts val="200"/>
                        </a:spcAft>
                      </a:pPr>
                      <a:r>
                        <a:rPr lang="en-GB" sz="2400" dirty="0">
                          <a:solidFill>
                            <a:srgbClr val="5080A2"/>
                          </a:solidFill>
                          <a:effectLst/>
                        </a:rPr>
                        <a:t>Gel loading</a:t>
                      </a:r>
                      <a:endParaRPr lang="en-GB" sz="2400" dirty="0">
                        <a:solidFill>
                          <a:srgbClr val="5080A2"/>
                        </a:solidFill>
                        <a:effectLst/>
                        <a:latin typeface="+mn-lt"/>
                        <a:ea typeface="Times New Roman"/>
                      </a:endParaRPr>
                    </a:p>
                  </a:txBody>
                  <a:tcPr marL="63371" marR="63371"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l">
                        <a:lnSpc>
                          <a:spcPct val="130000"/>
                        </a:lnSpc>
                        <a:spcBef>
                          <a:spcPts val="200"/>
                        </a:spcBef>
                        <a:spcAft>
                          <a:spcPts val="200"/>
                        </a:spcAft>
                      </a:pPr>
                      <a:r>
                        <a:rPr lang="en-GB" sz="2400" dirty="0">
                          <a:solidFill>
                            <a:srgbClr val="5080A2"/>
                          </a:solidFill>
                          <a:effectLst/>
                        </a:rPr>
                        <a:t>15-30</a:t>
                      </a:r>
                      <a:endParaRPr lang="en-GB" sz="2400" dirty="0">
                        <a:solidFill>
                          <a:srgbClr val="5080A2"/>
                        </a:solidFill>
                        <a:effectLst/>
                        <a:latin typeface="+mn-lt"/>
                        <a:ea typeface="Times New Roman"/>
                      </a:endParaRPr>
                    </a:p>
                  </a:txBody>
                  <a:tcPr marL="63371" marR="63371"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5"/>
                  </a:ext>
                </a:extLst>
              </a:tr>
              <a:tr h="437495">
                <a:tc>
                  <a:txBody>
                    <a:bodyPr/>
                    <a:lstStyle/>
                    <a:p>
                      <a:pPr algn="l">
                        <a:lnSpc>
                          <a:spcPct val="130000"/>
                        </a:lnSpc>
                        <a:spcBef>
                          <a:spcPts val="200"/>
                        </a:spcBef>
                        <a:spcAft>
                          <a:spcPts val="200"/>
                        </a:spcAft>
                      </a:pPr>
                      <a:endParaRPr lang="en-GB" sz="2400" dirty="0">
                        <a:solidFill>
                          <a:srgbClr val="5080A2"/>
                        </a:solidFill>
                        <a:effectLst/>
                        <a:latin typeface="+mn-lt"/>
                        <a:ea typeface="Times New Roman"/>
                      </a:endParaRPr>
                    </a:p>
                  </a:txBody>
                  <a:tcPr marL="63371" marR="63371"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l">
                        <a:lnSpc>
                          <a:spcPct val="130000"/>
                        </a:lnSpc>
                        <a:spcBef>
                          <a:spcPts val="200"/>
                        </a:spcBef>
                        <a:spcAft>
                          <a:spcPts val="200"/>
                        </a:spcAft>
                      </a:pPr>
                      <a:r>
                        <a:rPr lang="en-GB" sz="2400" dirty="0">
                          <a:solidFill>
                            <a:srgbClr val="5080A2"/>
                          </a:solidFill>
                          <a:effectLst/>
                        </a:rPr>
                        <a:t>Wait time (electrophoresis)</a:t>
                      </a:r>
                      <a:endParaRPr lang="en-GB" sz="2400" dirty="0">
                        <a:solidFill>
                          <a:srgbClr val="5080A2"/>
                        </a:solidFill>
                        <a:effectLst/>
                        <a:latin typeface="+mn-lt"/>
                        <a:ea typeface="Times New Roman"/>
                      </a:endParaRPr>
                    </a:p>
                  </a:txBody>
                  <a:tcPr marL="63371" marR="63371"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l">
                        <a:lnSpc>
                          <a:spcPct val="130000"/>
                        </a:lnSpc>
                        <a:spcBef>
                          <a:spcPts val="200"/>
                        </a:spcBef>
                        <a:spcAft>
                          <a:spcPts val="200"/>
                        </a:spcAft>
                      </a:pPr>
                      <a:r>
                        <a:rPr lang="en-GB" sz="2400" dirty="0">
                          <a:solidFill>
                            <a:srgbClr val="5080A2"/>
                          </a:solidFill>
                          <a:effectLst/>
                        </a:rPr>
                        <a:t>45</a:t>
                      </a:r>
                      <a:endParaRPr lang="en-GB" sz="2400" dirty="0">
                        <a:solidFill>
                          <a:srgbClr val="5080A2"/>
                        </a:solidFill>
                        <a:effectLst/>
                        <a:latin typeface="+mn-lt"/>
                        <a:ea typeface="Times New Roman"/>
                      </a:endParaRPr>
                    </a:p>
                  </a:txBody>
                  <a:tcPr marL="63371" marR="63371"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6"/>
                  </a:ext>
                </a:extLst>
              </a:tr>
              <a:tr h="437495">
                <a:tc>
                  <a:txBody>
                    <a:bodyPr/>
                    <a:lstStyle/>
                    <a:p>
                      <a:pPr algn="l">
                        <a:lnSpc>
                          <a:spcPct val="130000"/>
                        </a:lnSpc>
                        <a:spcBef>
                          <a:spcPts val="200"/>
                        </a:spcBef>
                        <a:spcAft>
                          <a:spcPts val="200"/>
                        </a:spcAft>
                      </a:pPr>
                      <a:endParaRPr lang="en-GB" sz="2400" dirty="0">
                        <a:solidFill>
                          <a:srgbClr val="5080A2"/>
                        </a:solidFill>
                        <a:effectLst/>
                        <a:latin typeface="+mn-lt"/>
                        <a:ea typeface="Times New Roman"/>
                      </a:endParaRPr>
                    </a:p>
                  </a:txBody>
                  <a:tcPr marL="63371" marR="63371"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l">
                        <a:lnSpc>
                          <a:spcPct val="130000"/>
                        </a:lnSpc>
                        <a:spcBef>
                          <a:spcPts val="200"/>
                        </a:spcBef>
                        <a:spcAft>
                          <a:spcPts val="200"/>
                        </a:spcAft>
                      </a:pPr>
                      <a:r>
                        <a:rPr lang="en-GB" sz="2400" dirty="0">
                          <a:solidFill>
                            <a:srgbClr val="5080A2"/>
                          </a:solidFill>
                          <a:effectLst/>
                        </a:rPr>
                        <a:t>Gel staining</a:t>
                      </a:r>
                      <a:endParaRPr lang="en-GB" sz="2400" dirty="0">
                        <a:solidFill>
                          <a:srgbClr val="5080A2"/>
                        </a:solidFill>
                        <a:effectLst/>
                        <a:latin typeface="+mn-lt"/>
                        <a:ea typeface="Times New Roman"/>
                      </a:endParaRPr>
                    </a:p>
                  </a:txBody>
                  <a:tcPr marL="63371" marR="63371"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l">
                        <a:lnSpc>
                          <a:spcPct val="130000"/>
                        </a:lnSpc>
                        <a:spcBef>
                          <a:spcPts val="200"/>
                        </a:spcBef>
                        <a:spcAft>
                          <a:spcPts val="200"/>
                        </a:spcAft>
                      </a:pPr>
                      <a:r>
                        <a:rPr lang="en-GB" sz="2400" dirty="0">
                          <a:solidFill>
                            <a:srgbClr val="5080A2"/>
                          </a:solidFill>
                          <a:effectLst/>
                        </a:rPr>
                        <a:t>5</a:t>
                      </a:r>
                      <a:endParaRPr lang="en-GB" sz="2400" dirty="0">
                        <a:solidFill>
                          <a:srgbClr val="5080A2"/>
                        </a:solidFill>
                        <a:effectLst/>
                        <a:latin typeface="+mn-lt"/>
                        <a:ea typeface="Times New Roman"/>
                      </a:endParaRPr>
                    </a:p>
                  </a:txBody>
                  <a:tcPr marL="63371" marR="63371"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7"/>
                  </a:ext>
                </a:extLst>
              </a:tr>
              <a:tr h="437495">
                <a:tc>
                  <a:txBody>
                    <a:bodyPr/>
                    <a:lstStyle/>
                    <a:p>
                      <a:pPr algn="l">
                        <a:lnSpc>
                          <a:spcPct val="130000"/>
                        </a:lnSpc>
                        <a:spcBef>
                          <a:spcPts val="200"/>
                        </a:spcBef>
                        <a:spcAft>
                          <a:spcPts val="200"/>
                        </a:spcAft>
                      </a:pPr>
                      <a:endParaRPr lang="en-GB" sz="2400" dirty="0">
                        <a:solidFill>
                          <a:srgbClr val="5080A2"/>
                        </a:solidFill>
                        <a:effectLst/>
                        <a:latin typeface="+mn-lt"/>
                        <a:ea typeface="Times New Roman"/>
                      </a:endParaRPr>
                    </a:p>
                  </a:txBody>
                  <a:tcPr marL="63371" marR="63371"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l">
                        <a:lnSpc>
                          <a:spcPct val="130000"/>
                        </a:lnSpc>
                        <a:spcBef>
                          <a:spcPts val="200"/>
                        </a:spcBef>
                        <a:spcAft>
                          <a:spcPts val="200"/>
                        </a:spcAft>
                      </a:pPr>
                      <a:r>
                        <a:rPr lang="en-GB" sz="2400" dirty="0">
                          <a:solidFill>
                            <a:srgbClr val="5080A2"/>
                          </a:solidFill>
                          <a:effectLst/>
                        </a:rPr>
                        <a:t>Wait time (staining)</a:t>
                      </a:r>
                      <a:endParaRPr lang="en-GB" sz="2400" dirty="0">
                        <a:solidFill>
                          <a:srgbClr val="5080A2"/>
                        </a:solidFill>
                        <a:effectLst/>
                        <a:latin typeface="+mn-lt"/>
                        <a:ea typeface="Times New Roman"/>
                      </a:endParaRPr>
                    </a:p>
                  </a:txBody>
                  <a:tcPr marL="63371" marR="63371"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l">
                        <a:lnSpc>
                          <a:spcPct val="130000"/>
                        </a:lnSpc>
                        <a:spcBef>
                          <a:spcPts val="200"/>
                        </a:spcBef>
                        <a:spcAft>
                          <a:spcPts val="200"/>
                        </a:spcAft>
                      </a:pPr>
                      <a:r>
                        <a:rPr lang="en-GB" sz="2400" dirty="0">
                          <a:solidFill>
                            <a:srgbClr val="5080A2"/>
                          </a:solidFill>
                          <a:effectLst/>
                        </a:rPr>
                        <a:t>30</a:t>
                      </a:r>
                      <a:endParaRPr lang="en-GB" sz="2400" dirty="0">
                        <a:solidFill>
                          <a:srgbClr val="5080A2"/>
                        </a:solidFill>
                        <a:effectLst/>
                        <a:latin typeface="+mn-lt"/>
                        <a:ea typeface="Times New Roman"/>
                      </a:endParaRPr>
                    </a:p>
                  </a:txBody>
                  <a:tcPr marL="63371" marR="63371"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8"/>
                  </a:ext>
                </a:extLst>
              </a:tr>
              <a:tr h="437495">
                <a:tc>
                  <a:txBody>
                    <a:bodyPr/>
                    <a:lstStyle/>
                    <a:p>
                      <a:pPr algn="l">
                        <a:lnSpc>
                          <a:spcPct val="130000"/>
                        </a:lnSpc>
                        <a:spcBef>
                          <a:spcPts val="200"/>
                        </a:spcBef>
                        <a:spcAft>
                          <a:spcPts val="200"/>
                        </a:spcAft>
                      </a:pPr>
                      <a:endParaRPr lang="en-GB" sz="2400" dirty="0">
                        <a:solidFill>
                          <a:srgbClr val="5080A2"/>
                        </a:solidFill>
                        <a:effectLst/>
                        <a:latin typeface="+mn-lt"/>
                        <a:ea typeface="Times New Roman"/>
                      </a:endParaRPr>
                    </a:p>
                  </a:txBody>
                  <a:tcPr marL="63371" marR="63371"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l">
                        <a:lnSpc>
                          <a:spcPct val="130000"/>
                        </a:lnSpc>
                        <a:spcBef>
                          <a:spcPts val="200"/>
                        </a:spcBef>
                        <a:spcAft>
                          <a:spcPts val="200"/>
                        </a:spcAft>
                      </a:pPr>
                      <a:r>
                        <a:rPr lang="en-GB" sz="2400" dirty="0">
                          <a:solidFill>
                            <a:srgbClr val="5080A2"/>
                          </a:solidFill>
                          <a:effectLst/>
                        </a:rPr>
                        <a:t>Gel visualisation</a:t>
                      </a:r>
                      <a:endParaRPr lang="en-GB" sz="2400" dirty="0">
                        <a:solidFill>
                          <a:srgbClr val="5080A2"/>
                        </a:solidFill>
                        <a:effectLst/>
                        <a:latin typeface="+mn-lt"/>
                        <a:ea typeface="Times New Roman"/>
                      </a:endParaRPr>
                    </a:p>
                  </a:txBody>
                  <a:tcPr marL="63371" marR="63371"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l">
                        <a:lnSpc>
                          <a:spcPct val="130000"/>
                        </a:lnSpc>
                        <a:spcBef>
                          <a:spcPts val="200"/>
                        </a:spcBef>
                        <a:spcAft>
                          <a:spcPts val="200"/>
                        </a:spcAft>
                      </a:pPr>
                      <a:r>
                        <a:rPr lang="en-GB" sz="2400" dirty="0">
                          <a:solidFill>
                            <a:srgbClr val="5080A2"/>
                          </a:solidFill>
                          <a:effectLst/>
                        </a:rPr>
                        <a:t>30</a:t>
                      </a:r>
                      <a:endParaRPr lang="en-GB" sz="2400" dirty="0">
                        <a:solidFill>
                          <a:srgbClr val="5080A2"/>
                        </a:solidFill>
                        <a:effectLst/>
                        <a:latin typeface="+mn-lt"/>
                        <a:ea typeface="Times New Roman"/>
                      </a:endParaRPr>
                    </a:p>
                  </a:txBody>
                  <a:tcPr marL="63371" marR="63371"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4" name="TextBox 3">
            <a:extLst>
              <a:ext uri="{FF2B5EF4-FFF2-40B4-BE49-F238E27FC236}">
                <a16:creationId xmlns:a16="http://schemas.microsoft.com/office/drawing/2014/main" id="{27C887A0-8542-2724-295B-FA9D11FC2B3F}"/>
              </a:ext>
            </a:extLst>
          </p:cNvPr>
          <p:cNvSpPr txBox="1"/>
          <p:nvPr/>
        </p:nvSpPr>
        <p:spPr>
          <a:xfrm>
            <a:off x="2115393" y="6017980"/>
            <a:ext cx="8500763" cy="646331"/>
          </a:xfrm>
          <a:prstGeom prst="rect">
            <a:avLst/>
          </a:prstGeom>
          <a:noFill/>
        </p:spPr>
        <p:txBody>
          <a:bodyPr wrap="square" rtlCol="0">
            <a:spAutoFit/>
          </a:bodyPr>
          <a:lstStyle/>
          <a:p>
            <a:r>
              <a:rPr lang="en-GB" b="1" dirty="0"/>
              <a:t>Timings refer to the traditional use of electrophoresis followed by staining.</a:t>
            </a:r>
            <a:br>
              <a:rPr lang="en-GB" b="1" dirty="0"/>
            </a:br>
            <a:r>
              <a:rPr lang="en-GB" b="1" dirty="0" err="1"/>
              <a:t>MiniOne</a:t>
            </a:r>
            <a:r>
              <a:rPr lang="en-GB" b="1" dirty="0"/>
              <a:t> does make this process quicker</a:t>
            </a:r>
          </a:p>
        </p:txBody>
      </p:sp>
      <p:grpSp>
        <p:nvGrpSpPr>
          <p:cNvPr id="6" name="Group 5">
            <a:extLst>
              <a:ext uri="{FF2B5EF4-FFF2-40B4-BE49-F238E27FC236}">
                <a16:creationId xmlns:a16="http://schemas.microsoft.com/office/drawing/2014/main" id="{2F27C9CD-7A24-0329-DD34-A4BEF0F5F1A3}"/>
              </a:ext>
            </a:extLst>
          </p:cNvPr>
          <p:cNvGrpSpPr/>
          <p:nvPr/>
        </p:nvGrpSpPr>
        <p:grpSpPr>
          <a:xfrm>
            <a:off x="1709372" y="1046611"/>
            <a:ext cx="4320000" cy="77868"/>
            <a:chOff x="1253158" y="1050894"/>
            <a:chExt cx="4853893" cy="73850"/>
          </a:xfrm>
        </p:grpSpPr>
        <p:cxnSp>
          <p:nvCxnSpPr>
            <p:cNvPr id="7" name="Straight Connector 6">
              <a:extLst>
                <a:ext uri="{FF2B5EF4-FFF2-40B4-BE49-F238E27FC236}">
                  <a16:creationId xmlns:a16="http://schemas.microsoft.com/office/drawing/2014/main" id="{8BFAC330-C1BD-12DD-B3F2-0B169001B38C}"/>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2EA23BD-F295-DA72-651D-81410DE0C8B9}"/>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2" name="Picture 11" descr="A black and white sign with white text&#10;&#10;AI-generated content may be incorrect.">
            <a:extLst>
              <a:ext uri="{FF2B5EF4-FFF2-40B4-BE49-F238E27FC236}">
                <a16:creationId xmlns:a16="http://schemas.microsoft.com/office/drawing/2014/main" id="{591A223D-28B6-40A0-D4D2-A14C1E09AB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187813"/>
            <a:ext cx="3364360" cy="830997"/>
          </a:xfrm>
          <a:prstGeom prst="rect">
            <a:avLst/>
          </a:prstGeom>
        </p:spPr>
      </p:pic>
    </p:spTree>
    <p:extLst>
      <p:ext uri="{BB962C8B-B14F-4D97-AF65-F5344CB8AC3E}">
        <p14:creationId xmlns:p14="http://schemas.microsoft.com/office/powerpoint/2010/main" val="1733896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D8DC4-58B5-5FC4-9919-890DDA821F4B}"/>
            </a:ext>
          </a:extLst>
        </p:cNvPr>
        <p:cNvGrpSpPr/>
        <p:nvPr/>
      </p:nvGrpSpPr>
      <p:grpSpPr>
        <a:xfrm>
          <a:off x="0" y="0"/>
          <a:ext cx="0" cy="0"/>
          <a:chOff x="0" y="0"/>
          <a:chExt cx="0" cy="0"/>
        </a:xfrm>
      </p:grpSpPr>
      <p:pic>
        <p:nvPicPr>
          <p:cNvPr id="25" name="Picture 24" descr="A black and white sign with white text&#10;&#10;AI-generated content may be incorrect.">
            <a:extLst>
              <a:ext uri="{FF2B5EF4-FFF2-40B4-BE49-F238E27FC236}">
                <a16:creationId xmlns:a16="http://schemas.microsoft.com/office/drawing/2014/main" id="{4FEFFD5F-3910-EC6B-4409-80B9A60219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0857" y="2234438"/>
            <a:ext cx="9290287" cy="2294701"/>
          </a:xfrm>
          <a:prstGeom prst="rect">
            <a:avLst/>
          </a:prstGeom>
        </p:spPr>
      </p:pic>
    </p:spTree>
    <p:extLst>
      <p:ext uri="{BB962C8B-B14F-4D97-AF65-F5344CB8AC3E}">
        <p14:creationId xmlns:p14="http://schemas.microsoft.com/office/powerpoint/2010/main" val="3402812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631505" y="210670"/>
            <a:ext cx="4225837" cy="830997"/>
          </a:xfrm>
          <a:prstGeom prst="rect">
            <a:avLst/>
          </a:prstGeom>
          <a:noFill/>
        </p:spPr>
        <p:txBody>
          <a:bodyPr wrap="none" rtlCol="0">
            <a:spAutoFit/>
          </a:bodyPr>
          <a:lstStyle/>
          <a:p>
            <a:r>
              <a:rPr lang="en-GB" sz="4800" dirty="0">
                <a:solidFill>
                  <a:schemeClr val="bg1"/>
                </a:solidFill>
                <a:latin typeface="+mj-lt"/>
              </a:rPr>
              <a:t>Micro-pipetting</a:t>
            </a:r>
          </a:p>
        </p:txBody>
      </p:sp>
      <p:sp>
        <p:nvSpPr>
          <p:cNvPr id="2" name="TextBox 1"/>
          <p:cNvSpPr txBox="1"/>
          <p:nvPr/>
        </p:nvSpPr>
        <p:spPr>
          <a:xfrm>
            <a:off x="1631503" y="1628801"/>
            <a:ext cx="9758391" cy="1184940"/>
          </a:xfrm>
          <a:prstGeom prst="rect">
            <a:avLst/>
          </a:prstGeom>
          <a:noFill/>
        </p:spPr>
        <p:txBody>
          <a:bodyPr wrap="square" rtlCol="0">
            <a:spAutoFit/>
          </a:bodyPr>
          <a:lstStyle/>
          <a:p>
            <a:pPr>
              <a:spcAft>
                <a:spcPts val="1800"/>
              </a:spcAft>
            </a:pPr>
            <a:r>
              <a:rPr lang="en-GB" sz="2800" dirty="0">
                <a:solidFill>
                  <a:schemeClr val="bg1"/>
                </a:solidFill>
              </a:rPr>
              <a:t>P20 – used in Y1 – max. volume 20ul</a:t>
            </a:r>
          </a:p>
          <a:p>
            <a:pPr>
              <a:spcAft>
                <a:spcPts val="1800"/>
              </a:spcAft>
            </a:pPr>
            <a:r>
              <a:rPr lang="en-GB" sz="2800" dirty="0">
                <a:solidFill>
                  <a:schemeClr val="bg1"/>
                </a:solidFill>
              </a:rPr>
              <a:t>P200 – used with P20 in Y2 – for vols between 20 and 200ul</a:t>
            </a:r>
          </a:p>
        </p:txBody>
      </p:sp>
      <p:pic>
        <p:nvPicPr>
          <p:cNvPr id="5" name="Picture 3">
            <a:extLst>
              <a:ext uri="{FF2B5EF4-FFF2-40B4-BE49-F238E27FC236}">
                <a16:creationId xmlns:a16="http://schemas.microsoft.com/office/drawing/2014/main" id="{A4E7EFAC-6221-FABF-19A8-65ED80562773}"/>
              </a:ext>
            </a:extLst>
          </p:cNvPr>
          <p:cNvPicPr>
            <a:picLocks noChangeAspect="1"/>
          </p:cNvPicPr>
          <p:nvPr/>
        </p:nvPicPr>
        <p:blipFill rotWithShape="1">
          <a:blip r:embed="rId3">
            <a:extLst>
              <a:ext uri="{28A0092B-C50C-407E-A947-70E740481C1C}">
                <a14:useLocalDpi xmlns:a14="http://schemas.microsoft.com/office/drawing/2010/main" val="0"/>
              </a:ext>
            </a:extLst>
          </a:blip>
          <a:srcRect l="31501" r="9860"/>
          <a:stretch/>
        </p:blipFill>
        <p:spPr bwMode="auto">
          <a:xfrm>
            <a:off x="6528049" y="3237969"/>
            <a:ext cx="3024859" cy="3001238"/>
          </a:xfrm>
          <a:prstGeom prst="rect">
            <a:avLst/>
          </a:prstGeom>
          <a:noFill/>
          <a:ln w="6350" cmpd="sng">
            <a:solidFill>
              <a:schemeClr val="tx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descr="HPIM5948">
            <a:extLst>
              <a:ext uri="{FF2B5EF4-FFF2-40B4-BE49-F238E27FC236}">
                <a16:creationId xmlns:a16="http://schemas.microsoft.com/office/drawing/2014/main" id="{19CE5297-7BD0-9C25-C8D4-D676D54B50E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220" t="15222" r="8220"/>
          <a:stretch/>
        </p:blipFill>
        <p:spPr bwMode="auto">
          <a:xfrm>
            <a:off x="2279577" y="3245787"/>
            <a:ext cx="3960813" cy="3001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1829DE10-A44F-9085-9C6D-75D18CB4FBBD}"/>
              </a:ext>
            </a:extLst>
          </p:cNvPr>
          <p:cNvGrpSpPr/>
          <p:nvPr/>
        </p:nvGrpSpPr>
        <p:grpSpPr>
          <a:xfrm>
            <a:off x="1693330" y="1078695"/>
            <a:ext cx="4320000" cy="77868"/>
            <a:chOff x="1253158" y="1050894"/>
            <a:chExt cx="4853893" cy="73850"/>
          </a:xfrm>
        </p:grpSpPr>
        <p:cxnSp>
          <p:nvCxnSpPr>
            <p:cNvPr id="7" name="Straight Connector 6">
              <a:extLst>
                <a:ext uri="{FF2B5EF4-FFF2-40B4-BE49-F238E27FC236}">
                  <a16:creationId xmlns:a16="http://schemas.microsoft.com/office/drawing/2014/main" id="{F38EAD92-523B-E6B1-DD25-B475A566208B}"/>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9982CA4-C901-3896-BE50-1C59824F566A}"/>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2" name="Picture 11" descr="A black and white sign with white text&#10;&#10;AI-generated content may be incorrect.">
            <a:extLst>
              <a:ext uri="{FF2B5EF4-FFF2-40B4-BE49-F238E27FC236}">
                <a16:creationId xmlns:a16="http://schemas.microsoft.com/office/drawing/2014/main" id="{A90F6E33-E498-C496-EC10-2F6D5C5207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spTree>
    <p:extLst>
      <p:ext uri="{BB962C8B-B14F-4D97-AF65-F5344CB8AC3E}">
        <p14:creationId xmlns:p14="http://schemas.microsoft.com/office/powerpoint/2010/main" val="3280794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631504" y="210670"/>
            <a:ext cx="5423280" cy="830997"/>
          </a:xfrm>
          <a:prstGeom prst="rect">
            <a:avLst/>
          </a:prstGeom>
          <a:noFill/>
        </p:spPr>
        <p:txBody>
          <a:bodyPr wrap="none" rtlCol="0">
            <a:spAutoFit/>
          </a:bodyPr>
          <a:lstStyle/>
          <a:p>
            <a:r>
              <a:rPr lang="en-GB" sz="4800" dirty="0">
                <a:solidFill>
                  <a:schemeClr val="bg1"/>
                </a:solidFill>
                <a:latin typeface="+mj-lt"/>
              </a:rPr>
              <a:t>Assembly resource</a:t>
            </a:r>
          </a:p>
        </p:txBody>
      </p:sp>
      <p:pic>
        <p:nvPicPr>
          <p:cNvPr id="2" name="Picture 1"/>
          <p:cNvPicPr>
            <a:picLocks noChangeAspect="1"/>
          </p:cNvPicPr>
          <p:nvPr/>
        </p:nvPicPr>
        <p:blipFill rotWithShape="1">
          <a:blip r:embed="rId3"/>
          <a:srcRect l="12641" r="12642"/>
          <a:stretch/>
        </p:blipFill>
        <p:spPr>
          <a:xfrm>
            <a:off x="7491663" y="1275568"/>
            <a:ext cx="3714292" cy="2794913"/>
          </a:xfrm>
          <a:prstGeom prst="rect">
            <a:avLst/>
          </a:prstGeom>
          <a:ln>
            <a:solidFill>
              <a:schemeClr val="bg1">
                <a:lumMod val="50000"/>
              </a:schemeClr>
            </a:solidFill>
          </a:ln>
        </p:spPr>
      </p:pic>
      <p:pic>
        <p:nvPicPr>
          <p:cNvPr id="3" name="Picture 2"/>
          <p:cNvPicPr>
            <a:picLocks noChangeAspect="1"/>
          </p:cNvPicPr>
          <p:nvPr/>
        </p:nvPicPr>
        <p:blipFill>
          <a:blip r:embed="rId4"/>
          <a:stretch>
            <a:fillRect/>
          </a:stretch>
        </p:blipFill>
        <p:spPr>
          <a:xfrm>
            <a:off x="7491663" y="4154747"/>
            <a:ext cx="3714292" cy="2424607"/>
          </a:xfrm>
          <a:prstGeom prst="rect">
            <a:avLst/>
          </a:prstGeom>
          <a:ln>
            <a:solidFill>
              <a:schemeClr val="bg1">
                <a:lumMod val="50000"/>
              </a:schemeClr>
            </a:solidFill>
          </a:ln>
        </p:spPr>
      </p:pic>
      <p:sp>
        <p:nvSpPr>
          <p:cNvPr id="4" name="TextBox 3"/>
          <p:cNvSpPr txBox="1"/>
          <p:nvPr/>
        </p:nvSpPr>
        <p:spPr>
          <a:xfrm>
            <a:off x="1295579" y="1452031"/>
            <a:ext cx="5836968" cy="5001369"/>
          </a:xfrm>
          <a:prstGeom prst="rect">
            <a:avLst/>
          </a:prstGeom>
          <a:noFill/>
        </p:spPr>
        <p:txBody>
          <a:bodyPr wrap="square" rtlCol="0">
            <a:spAutoFit/>
          </a:bodyPr>
          <a:lstStyle/>
          <a:p>
            <a:r>
              <a:rPr lang="en-GB" sz="2900" dirty="0">
                <a:solidFill>
                  <a:schemeClr val="bg1"/>
                </a:solidFill>
              </a:rPr>
              <a:t>AVAILABLE:</a:t>
            </a:r>
          </a:p>
          <a:p>
            <a:pPr marL="457200" indent="-457200">
              <a:buFont typeface="Arial" panose="020B0604020202020204" pitchFamily="34" charset="0"/>
              <a:buChar char="•"/>
            </a:pPr>
            <a:r>
              <a:rPr lang="en-GB" sz="2900" dirty="0">
                <a:solidFill>
                  <a:schemeClr val="bg1"/>
                </a:solidFill>
              </a:rPr>
              <a:t>Introductory pictures</a:t>
            </a:r>
          </a:p>
          <a:p>
            <a:pPr marL="457200" indent="-457200">
              <a:buFont typeface="Arial" panose="020B0604020202020204" pitchFamily="34" charset="0"/>
              <a:buChar char="•"/>
            </a:pPr>
            <a:r>
              <a:rPr lang="en-GB" sz="2900" dirty="0">
                <a:solidFill>
                  <a:schemeClr val="bg1"/>
                </a:solidFill>
              </a:rPr>
              <a:t>Assembly slides with notes</a:t>
            </a:r>
          </a:p>
          <a:p>
            <a:endParaRPr lang="en-GB" sz="2900" dirty="0">
              <a:solidFill>
                <a:schemeClr val="bg1"/>
              </a:solidFill>
            </a:endParaRPr>
          </a:p>
          <a:p>
            <a:r>
              <a:rPr lang="en-GB" sz="2900" dirty="0">
                <a:solidFill>
                  <a:schemeClr val="bg1"/>
                </a:solidFill>
              </a:rPr>
              <a:t>AIM:</a:t>
            </a:r>
          </a:p>
          <a:p>
            <a:pPr marL="457200" indent="-457200">
              <a:buFont typeface="Arial" panose="020B0604020202020204" pitchFamily="34" charset="0"/>
              <a:buChar char="•"/>
            </a:pPr>
            <a:r>
              <a:rPr lang="en-GB" sz="2900" dirty="0">
                <a:solidFill>
                  <a:schemeClr val="bg1"/>
                </a:solidFill>
              </a:rPr>
              <a:t>Increase profile of Science</a:t>
            </a:r>
          </a:p>
          <a:p>
            <a:pPr marL="457200" indent="-457200">
              <a:buFont typeface="Arial" panose="020B0604020202020204" pitchFamily="34" charset="0"/>
              <a:buChar char="•"/>
            </a:pPr>
            <a:r>
              <a:rPr lang="en-GB" sz="2900" dirty="0">
                <a:solidFill>
                  <a:schemeClr val="bg1"/>
                </a:solidFill>
              </a:rPr>
              <a:t>Introduce students to Molecular Biology</a:t>
            </a:r>
          </a:p>
          <a:p>
            <a:pPr marL="457200" indent="-457200">
              <a:buFont typeface="Arial" panose="020B0604020202020204" pitchFamily="34" charset="0"/>
              <a:buChar char="•"/>
            </a:pPr>
            <a:r>
              <a:rPr lang="en-GB" sz="2900" dirty="0">
                <a:solidFill>
                  <a:schemeClr val="bg1"/>
                </a:solidFill>
              </a:rPr>
              <a:t>Link to ABE program in your school – increasing awareness among staff and students</a:t>
            </a:r>
          </a:p>
        </p:txBody>
      </p:sp>
      <p:pic>
        <p:nvPicPr>
          <p:cNvPr id="6" name="Picture 5" descr="A black and white sign with white text&#10;&#10;AI-generated content may be incorrect.">
            <a:extLst>
              <a:ext uri="{FF2B5EF4-FFF2-40B4-BE49-F238E27FC236}">
                <a16:creationId xmlns:a16="http://schemas.microsoft.com/office/drawing/2014/main" id="{9F68F010-980E-DB25-CFC5-C373BC1DFD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grpSp>
        <p:nvGrpSpPr>
          <p:cNvPr id="7" name="Group 6">
            <a:extLst>
              <a:ext uri="{FF2B5EF4-FFF2-40B4-BE49-F238E27FC236}">
                <a16:creationId xmlns:a16="http://schemas.microsoft.com/office/drawing/2014/main" id="{7692B828-FD66-49BC-D247-F8A115C96A2A}"/>
              </a:ext>
            </a:extLst>
          </p:cNvPr>
          <p:cNvGrpSpPr/>
          <p:nvPr/>
        </p:nvGrpSpPr>
        <p:grpSpPr>
          <a:xfrm>
            <a:off x="1732547" y="970803"/>
            <a:ext cx="5400000" cy="104019"/>
            <a:chOff x="1253158" y="1050894"/>
            <a:chExt cx="4853893" cy="73850"/>
          </a:xfrm>
        </p:grpSpPr>
        <p:cxnSp>
          <p:nvCxnSpPr>
            <p:cNvPr id="8" name="Straight Connector 7">
              <a:extLst>
                <a:ext uri="{FF2B5EF4-FFF2-40B4-BE49-F238E27FC236}">
                  <a16:creationId xmlns:a16="http://schemas.microsoft.com/office/drawing/2014/main" id="{8E4BE52F-3E1B-658A-B355-AE23529F2628}"/>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C1F3389-A8F7-3D82-8A7C-9573941F8B5D}"/>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3697447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0B8DDA3-DB2F-3D98-D88A-A07476A820B8}"/>
              </a:ext>
            </a:extLst>
          </p:cNvPr>
          <p:cNvSpPr txBox="1"/>
          <p:nvPr/>
        </p:nvSpPr>
        <p:spPr>
          <a:xfrm>
            <a:off x="1" y="1469466"/>
            <a:ext cx="12192000" cy="5400000"/>
          </a:xfrm>
          <a:prstGeom prst="rect">
            <a:avLst/>
          </a:prstGeom>
          <a:solidFill>
            <a:schemeClr val="bg1"/>
          </a:solidFill>
        </p:spPr>
        <p:txBody>
          <a:bodyPr wrap="square" rtlCol="0">
            <a:spAutoFit/>
          </a:bodyPr>
          <a:lstStyle/>
          <a:p>
            <a:endParaRPr lang="en-GB" dirty="0"/>
          </a:p>
        </p:txBody>
      </p:sp>
      <p:pic>
        <p:nvPicPr>
          <p:cNvPr id="4" name="Picture 3"/>
          <p:cNvPicPr>
            <a:picLocks noChangeAspect="1"/>
          </p:cNvPicPr>
          <p:nvPr/>
        </p:nvPicPr>
        <p:blipFill>
          <a:blip r:embed="rId3"/>
          <a:stretch>
            <a:fillRect/>
          </a:stretch>
        </p:blipFill>
        <p:spPr>
          <a:xfrm>
            <a:off x="706124" y="1607805"/>
            <a:ext cx="10833829" cy="1286109"/>
          </a:xfrm>
          <a:prstGeom prst="rect">
            <a:avLst/>
          </a:prstGeom>
        </p:spPr>
      </p:pic>
      <p:grpSp>
        <p:nvGrpSpPr>
          <p:cNvPr id="13" name="Group 12"/>
          <p:cNvGrpSpPr/>
          <p:nvPr/>
        </p:nvGrpSpPr>
        <p:grpSpPr>
          <a:xfrm>
            <a:off x="1181600" y="3153231"/>
            <a:ext cx="9882875" cy="3325617"/>
            <a:chOff x="339891" y="3327991"/>
            <a:chExt cx="11489738" cy="3240961"/>
          </a:xfrm>
        </p:grpSpPr>
        <p:pic>
          <p:nvPicPr>
            <p:cNvPr id="3" name="Picture 2"/>
            <p:cNvPicPr>
              <a:picLocks noChangeAspect="1"/>
            </p:cNvPicPr>
            <p:nvPr/>
          </p:nvPicPr>
          <p:blipFill>
            <a:blip r:embed="rId4"/>
            <a:stretch>
              <a:fillRect/>
            </a:stretch>
          </p:blipFill>
          <p:spPr>
            <a:xfrm>
              <a:off x="339891" y="3328419"/>
              <a:ext cx="4313995" cy="3230319"/>
            </a:xfrm>
            <a:prstGeom prst="rect">
              <a:avLst/>
            </a:prstGeom>
          </p:spPr>
        </p:pic>
        <p:pic>
          <p:nvPicPr>
            <p:cNvPr id="5" name="Picture 4"/>
            <p:cNvPicPr>
              <a:picLocks noChangeAspect="1"/>
            </p:cNvPicPr>
            <p:nvPr/>
          </p:nvPicPr>
          <p:blipFill>
            <a:blip r:embed="rId5"/>
            <a:stretch>
              <a:fillRect/>
            </a:stretch>
          </p:blipFill>
          <p:spPr>
            <a:xfrm>
              <a:off x="7614506" y="3327991"/>
              <a:ext cx="4215123" cy="3240961"/>
            </a:xfrm>
            <a:prstGeom prst="rect">
              <a:avLst/>
            </a:prstGeom>
          </p:spPr>
        </p:pic>
      </p:grpSp>
      <p:pic>
        <p:nvPicPr>
          <p:cNvPr id="12" name="Picture 11"/>
          <p:cNvPicPr>
            <a:picLocks noChangeAspect="1"/>
          </p:cNvPicPr>
          <p:nvPr/>
        </p:nvPicPr>
        <p:blipFill>
          <a:blip r:embed="rId6"/>
          <a:stretch>
            <a:fillRect/>
          </a:stretch>
        </p:blipFill>
        <p:spPr>
          <a:xfrm>
            <a:off x="5380720" y="3464528"/>
            <a:ext cx="1484639" cy="2069183"/>
          </a:xfrm>
          <a:prstGeom prst="rect">
            <a:avLst/>
          </a:prstGeom>
        </p:spPr>
      </p:pic>
      <p:sp>
        <p:nvSpPr>
          <p:cNvPr id="16" name="TextBox 15"/>
          <p:cNvSpPr txBox="1"/>
          <p:nvPr/>
        </p:nvSpPr>
        <p:spPr>
          <a:xfrm>
            <a:off x="1631504" y="179138"/>
            <a:ext cx="5217775" cy="830997"/>
          </a:xfrm>
          <a:prstGeom prst="rect">
            <a:avLst/>
          </a:prstGeom>
          <a:noFill/>
        </p:spPr>
        <p:txBody>
          <a:bodyPr wrap="none" rtlCol="0">
            <a:spAutoFit/>
          </a:bodyPr>
          <a:lstStyle/>
          <a:p>
            <a:r>
              <a:rPr lang="en-GB" sz="4800" dirty="0">
                <a:solidFill>
                  <a:schemeClr val="bg1"/>
                </a:solidFill>
                <a:latin typeface="+mj-lt"/>
              </a:rPr>
              <a:t>DNA identifies you</a:t>
            </a:r>
          </a:p>
        </p:txBody>
      </p:sp>
      <p:pic>
        <p:nvPicPr>
          <p:cNvPr id="7" name="Picture 6" descr="A black and white sign with white text&#10;&#10;AI-generated content may be incorrect.">
            <a:extLst>
              <a:ext uri="{FF2B5EF4-FFF2-40B4-BE49-F238E27FC236}">
                <a16:creationId xmlns:a16="http://schemas.microsoft.com/office/drawing/2014/main" id="{47AB98FE-2170-AC79-39A7-F43C641CE2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grpSp>
        <p:nvGrpSpPr>
          <p:cNvPr id="8" name="Group 7">
            <a:extLst>
              <a:ext uri="{FF2B5EF4-FFF2-40B4-BE49-F238E27FC236}">
                <a16:creationId xmlns:a16="http://schemas.microsoft.com/office/drawing/2014/main" id="{9530639B-EF45-F3CF-B936-F838110EF51D}"/>
              </a:ext>
            </a:extLst>
          </p:cNvPr>
          <p:cNvGrpSpPr/>
          <p:nvPr/>
        </p:nvGrpSpPr>
        <p:grpSpPr>
          <a:xfrm>
            <a:off x="1732547" y="970803"/>
            <a:ext cx="5400000" cy="104019"/>
            <a:chOff x="1253158" y="1050894"/>
            <a:chExt cx="4853893" cy="73850"/>
          </a:xfrm>
        </p:grpSpPr>
        <p:cxnSp>
          <p:nvCxnSpPr>
            <p:cNvPr id="9" name="Straight Connector 8">
              <a:extLst>
                <a:ext uri="{FF2B5EF4-FFF2-40B4-BE49-F238E27FC236}">
                  <a16:creationId xmlns:a16="http://schemas.microsoft.com/office/drawing/2014/main" id="{778E6915-D4F4-84E2-0424-FE2142161E42}"/>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5EEC48-0A7E-80F2-B35C-9AB440B7D9FE}"/>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33100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930441" y="2193378"/>
            <a:ext cx="5632171" cy="3691083"/>
          </a:xfrm>
          <a:prstGeom prst="rect">
            <a:avLst/>
          </a:prstGeom>
        </p:spPr>
      </p:pic>
      <p:pic>
        <p:nvPicPr>
          <p:cNvPr id="10" name="Picture 9"/>
          <p:cNvPicPr>
            <a:picLocks noChangeAspect="1"/>
          </p:cNvPicPr>
          <p:nvPr/>
        </p:nvPicPr>
        <p:blipFill rotWithShape="1">
          <a:blip r:embed="rId4"/>
          <a:srcRect l="7024" r="11302"/>
          <a:stretch/>
        </p:blipFill>
        <p:spPr>
          <a:xfrm>
            <a:off x="6863393" y="2193377"/>
            <a:ext cx="4622754" cy="3691083"/>
          </a:xfrm>
          <a:prstGeom prst="rect">
            <a:avLst/>
          </a:prstGeom>
        </p:spPr>
      </p:pic>
      <p:sp>
        <p:nvSpPr>
          <p:cNvPr id="13" name="TextBox 12"/>
          <p:cNvSpPr txBox="1"/>
          <p:nvPr/>
        </p:nvSpPr>
        <p:spPr>
          <a:xfrm>
            <a:off x="1631505" y="179138"/>
            <a:ext cx="3700180" cy="830997"/>
          </a:xfrm>
          <a:prstGeom prst="rect">
            <a:avLst/>
          </a:prstGeom>
          <a:noFill/>
        </p:spPr>
        <p:txBody>
          <a:bodyPr wrap="none" rtlCol="0">
            <a:spAutoFit/>
          </a:bodyPr>
          <a:lstStyle/>
          <a:p>
            <a:r>
              <a:rPr lang="en-GB" sz="4800" dirty="0">
                <a:solidFill>
                  <a:schemeClr val="bg1"/>
                </a:solidFill>
                <a:latin typeface="+mj-lt"/>
              </a:rPr>
              <a:t>Alec </a:t>
            </a:r>
            <a:r>
              <a:rPr lang="en-GB" sz="4800" dirty="0" err="1">
                <a:solidFill>
                  <a:schemeClr val="bg1"/>
                </a:solidFill>
                <a:latin typeface="+mj-lt"/>
              </a:rPr>
              <a:t>Jeffreys</a:t>
            </a:r>
            <a:endParaRPr lang="en-GB" sz="4800" dirty="0">
              <a:solidFill>
                <a:schemeClr val="bg1"/>
              </a:solidFill>
              <a:latin typeface="+mj-lt"/>
            </a:endParaRPr>
          </a:p>
        </p:txBody>
      </p:sp>
      <p:pic>
        <p:nvPicPr>
          <p:cNvPr id="3" name="Picture 2" descr="A black and white sign with white text&#10;&#10;AI-generated content may be incorrect.">
            <a:extLst>
              <a:ext uri="{FF2B5EF4-FFF2-40B4-BE49-F238E27FC236}">
                <a16:creationId xmlns:a16="http://schemas.microsoft.com/office/drawing/2014/main" id="{B4B9BB33-FC2F-BE3A-2A98-B23B147018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grpSp>
        <p:nvGrpSpPr>
          <p:cNvPr id="4" name="Group 3">
            <a:extLst>
              <a:ext uri="{FF2B5EF4-FFF2-40B4-BE49-F238E27FC236}">
                <a16:creationId xmlns:a16="http://schemas.microsoft.com/office/drawing/2014/main" id="{04095C9C-9E3A-71DD-D0F1-45B41FABA3A9}"/>
              </a:ext>
            </a:extLst>
          </p:cNvPr>
          <p:cNvGrpSpPr/>
          <p:nvPr/>
        </p:nvGrpSpPr>
        <p:grpSpPr>
          <a:xfrm>
            <a:off x="1732547" y="970803"/>
            <a:ext cx="3960000" cy="104019"/>
            <a:chOff x="1253158" y="1050894"/>
            <a:chExt cx="4853893" cy="73850"/>
          </a:xfrm>
        </p:grpSpPr>
        <p:cxnSp>
          <p:nvCxnSpPr>
            <p:cNvPr id="5" name="Straight Connector 4">
              <a:extLst>
                <a:ext uri="{FF2B5EF4-FFF2-40B4-BE49-F238E27FC236}">
                  <a16:creationId xmlns:a16="http://schemas.microsoft.com/office/drawing/2014/main" id="{3603C30B-38FF-9FDA-5E26-4A372892ADE6}"/>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56110CF-6ED4-91A2-5BD4-9C4DA42D50D5}"/>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219987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661593" y="1908659"/>
            <a:ext cx="3686293" cy="1167384"/>
          </a:xfrm>
          <a:prstGeom prst="rect">
            <a:avLst/>
          </a:prstGeom>
        </p:spPr>
      </p:pic>
      <p:pic>
        <p:nvPicPr>
          <p:cNvPr id="4" name="Picture 3"/>
          <p:cNvPicPr>
            <a:picLocks noChangeAspect="1"/>
          </p:cNvPicPr>
          <p:nvPr/>
        </p:nvPicPr>
        <p:blipFill>
          <a:blip r:embed="rId4"/>
          <a:stretch>
            <a:fillRect/>
          </a:stretch>
        </p:blipFill>
        <p:spPr>
          <a:xfrm>
            <a:off x="5284822" y="2167286"/>
            <a:ext cx="5167155" cy="3875368"/>
          </a:xfrm>
          <a:prstGeom prst="rect">
            <a:avLst/>
          </a:prstGeom>
        </p:spPr>
      </p:pic>
      <p:grpSp>
        <p:nvGrpSpPr>
          <p:cNvPr id="7" name="Group 6"/>
          <p:cNvGrpSpPr/>
          <p:nvPr/>
        </p:nvGrpSpPr>
        <p:grpSpPr>
          <a:xfrm>
            <a:off x="1760483" y="3042746"/>
            <a:ext cx="3328582" cy="2999909"/>
            <a:chOff x="1466193" y="3038394"/>
            <a:chExt cx="3287226" cy="3125923"/>
          </a:xfrm>
        </p:grpSpPr>
        <p:pic>
          <p:nvPicPr>
            <p:cNvPr id="3" name="Picture 2"/>
            <p:cNvPicPr>
              <a:picLocks noChangeAspect="1"/>
            </p:cNvPicPr>
            <p:nvPr/>
          </p:nvPicPr>
          <p:blipFill>
            <a:blip r:embed="rId5"/>
            <a:stretch>
              <a:fillRect/>
            </a:stretch>
          </p:blipFill>
          <p:spPr>
            <a:xfrm>
              <a:off x="1466193" y="3038394"/>
              <a:ext cx="3287226" cy="3125923"/>
            </a:xfrm>
            <a:prstGeom prst="rect">
              <a:avLst/>
            </a:prstGeom>
          </p:spPr>
        </p:pic>
        <p:sp>
          <p:nvSpPr>
            <p:cNvPr id="6" name="TextBox 5"/>
            <p:cNvSpPr txBox="1"/>
            <p:nvPr/>
          </p:nvSpPr>
          <p:spPr>
            <a:xfrm>
              <a:off x="1657325" y="3095181"/>
              <a:ext cx="2196058" cy="336740"/>
            </a:xfrm>
            <a:prstGeom prst="rect">
              <a:avLst/>
            </a:prstGeom>
            <a:noFill/>
          </p:spPr>
          <p:txBody>
            <a:bodyPr wrap="none" rtlCol="0">
              <a:spAutoFit/>
            </a:bodyPr>
            <a:lstStyle/>
            <a:p>
              <a:r>
                <a:rPr lang="en-GB" sz="1500" b="1" dirty="0">
                  <a:solidFill>
                    <a:schemeClr val="bg1"/>
                  </a:solidFill>
                  <a:latin typeface="Verdana" panose="020B0604030504040204" pitchFamily="34" charset="0"/>
                  <a:ea typeface="Verdana" panose="020B0604030504040204" pitchFamily="34" charset="0"/>
                  <a:cs typeface="Verdana" panose="020B0604030504040204" pitchFamily="34" charset="0"/>
                </a:rPr>
                <a:t>DNA fingerprinting</a:t>
              </a:r>
            </a:p>
          </p:txBody>
        </p:sp>
      </p:grpSp>
      <p:sp>
        <p:nvSpPr>
          <p:cNvPr id="8" name="TextBox 7">
            <a:extLst>
              <a:ext uri="{FF2B5EF4-FFF2-40B4-BE49-F238E27FC236}">
                <a16:creationId xmlns:a16="http://schemas.microsoft.com/office/drawing/2014/main" id="{369984EB-C0ED-7008-01DD-4651161A68E5}"/>
              </a:ext>
            </a:extLst>
          </p:cNvPr>
          <p:cNvSpPr txBox="1"/>
          <p:nvPr/>
        </p:nvSpPr>
        <p:spPr>
          <a:xfrm>
            <a:off x="1631505" y="179138"/>
            <a:ext cx="3700180" cy="830997"/>
          </a:xfrm>
          <a:prstGeom prst="rect">
            <a:avLst/>
          </a:prstGeom>
          <a:noFill/>
        </p:spPr>
        <p:txBody>
          <a:bodyPr wrap="none" rtlCol="0">
            <a:spAutoFit/>
          </a:bodyPr>
          <a:lstStyle/>
          <a:p>
            <a:r>
              <a:rPr lang="en-GB" sz="4800" dirty="0">
                <a:solidFill>
                  <a:schemeClr val="bg1"/>
                </a:solidFill>
                <a:latin typeface="+mj-lt"/>
              </a:rPr>
              <a:t>Alec </a:t>
            </a:r>
            <a:r>
              <a:rPr lang="en-GB" sz="4800" dirty="0" err="1">
                <a:solidFill>
                  <a:schemeClr val="bg1"/>
                </a:solidFill>
                <a:latin typeface="+mj-lt"/>
              </a:rPr>
              <a:t>Jeffreys</a:t>
            </a:r>
            <a:endParaRPr lang="en-GB" sz="4800" dirty="0">
              <a:solidFill>
                <a:schemeClr val="bg1"/>
              </a:solidFill>
              <a:latin typeface="+mj-lt"/>
            </a:endParaRPr>
          </a:p>
        </p:txBody>
      </p:sp>
      <p:pic>
        <p:nvPicPr>
          <p:cNvPr id="9" name="Picture 8" descr="A black and white sign with white text&#10;&#10;AI-generated content may be incorrect.">
            <a:extLst>
              <a:ext uri="{FF2B5EF4-FFF2-40B4-BE49-F238E27FC236}">
                <a16:creationId xmlns:a16="http://schemas.microsoft.com/office/drawing/2014/main" id="{C9C050D0-B233-D53C-F953-23A3688D0F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grpSp>
        <p:nvGrpSpPr>
          <p:cNvPr id="10" name="Group 9">
            <a:extLst>
              <a:ext uri="{FF2B5EF4-FFF2-40B4-BE49-F238E27FC236}">
                <a16:creationId xmlns:a16="http://schemas.microsoft.com/office/drawing/2014/main" id="{25A1DBC1-FEC2-CCD0-0ADF-4505DD1E4B22}"/>
              </a:ext>
            </a:extLst>
          </p:cNvPr>
          <p:cNvGrpSpPr/>
          <p:nvPr/>
        </p:nvGrpSpPr>
        <p:grpSpPr>
          <a:xfrm>
            <a:off x="1732547" y="970803"/>
            <a:ext cx="3960000" cy="104019"/>
            <a:chOff x="1253158" y="1050894"/>
            <a:chExt cx="4853893" cy="73850"/>
          </a:xfrm>
        </p:grpSpPr>
        <p:cxnSp>
          <p:nvCxnSpPr>
            <p:cNvPr id="11" name="Straight Connector 10">
              <a:extLst>
                <a:ext uri="{FF2B5EF4-FFF2-40B4-BE49-F238E27FC236}">
                  <a16:creationId xmlns:a16="http://schemas.microsoft.com/office/drawing/2014/main" id="{BBBBBE01-E930-1CBA-8E0D-65E24B177940}"/>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F89C90F-1553-37B1-C151-855E68E7B9ED}"/>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14102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228121C-B6B6-3E1C-2B99-5BDD16AD63F0}"/>
              </a:ext>
            </a:extLst>
          </p:cNvPr>
          <p:cNvSpPr txBox="1"/>
          <p:nvPr/>
        </p:nvSpPr>
        <p:spPr>
          <a:xfrm>
            <a:off x="1" y="1469466"/>
            <a:ext cx="12192000" cy="5400000"/>
          </a:xfrm>
          <a:prstGeom prst="rect">
            <a:avLst/>
          </a:prstGeom>
          <a:solidFill>
            <a:schemeClr val="bg1"/>
          </a:solidFill>
        </p:spPr>
        <p:txBody>
          <a:bodyPr wrap="square" rtlCol="0">
            <a:spAutoFit/>
          </a:bodyPr>
          <a:lstStyle/>
          <a:p>
            <a:endParaRPr lang="en-GB" dirty="0"/>
          </a:p>
        </p:txBody>
      </p:sp>
      <p:pic>
        <p:nvPicPr>
          <p:cNvPr id="3" name="Picture 2"/>
          <p:cNvPicPr>
            <a:picLocks noChangeAspect="1"/>
          </p:cNvPicPr>
          <p:nvPr/>
        </p:nvPicPr>
        <p:blipFill rotWithShape="1">
          <a:blip r:embed="rId3"/>
          <a:srcRect l="12072" t="10649" r="2767" b="3950"/>
          <a:stretch/>
        </p:blipFill>
        <p:spPr>
          <a:xfrm>
            <a:off x="3855613" y="2031776"/>
            <a:ext cx="6184025" cy="3673373"/>
          </a:xfrm>
          <a:prstGeom prst="rect">
            <a:avLst/>
          </a:prstGeom>
          <a:ln>
            <a:solidFill>
              <a:schemeClr val="tx1"/>
            </a:solidFill>
          </a:ln>
        </p:spPr>
      </p:pic>
      <p:grpSp>
        <p:nvGrpSpPr>
          <p:cNvPr id="20" name="Group 19"/>
          <p:cNvGrpSpPr/>
          <p:nvPr/>
        </p:nvGrpSpPr>
        <p:grpSpPr>
          <a:xfrm>
            <a:off x="1734500" y="1971458"/>
            <a:ext cx="8302881" cy="830997"/>
            <a:chOff x="280666" y="1485609"/>
            <a:chExt cx="11070507" cy="1107996"/>
          </a:xfrm>
        </p:grpSpPr>
        <p:sp>
          <p:nvSpPr>
            <p:cNvPr id="4" name="TextBox 3"/>
            <p:cNvSpPr txBox="1"/>
            <p:nvPr/>
          </p:nvSpPr>
          <p:spPr>
            <a:xfrm>
              <a:off x="280666" y="1485609"/>
              <a:ext cx="2513937" cy="1107996"/>
            </a:xfrm>
            <a:prstGeom prst="rect">
              <a:avLst/>
            </a:prstGeom>
            <a:noFill/>
          </p:spPr>
          <p:txBody>
            <a:bodyPr wrap="none" rtlCol="0">
              <a:spAutoFit/>
            </a:bodyPr>
            <a:lstStyle/>
            <a:p>
              <a:pPr algn="r"/>
              <a:r>
                <a:rPr lang="en-GB" sz="2400" dirty="0">
                  <a:solidFill>
                    <a:srgbClr val="FF3399"/>
                  </a:solidFill>
                  <a:latin typeface="Verdana" panose="020B0604030504040204" pitchFamily="34" charset="0"/>
                  <a:ea typeface="Verdana" panose="020B0604030504040204" pitchFamily="34" charset="0"/>
                  <a:cs typeface="Verdana" panose="020B0604030504040204" pitchFamily="34" charset="0"/>
                </a:rPr>
                <a:t>Scene of </a:t>
              </a:r>
            </a:p>
            <a:p>
              <a:pPr algn="r"/>
              <a:r>
                <a:rPr lang="en-GB" sz="2400" dirty="0">
                  <a:solidFill>
                    <a:srgbClr val="FF3399"/>
                  </a:solidFill>
                  <a:latin typeface="Verdana" panose="020B0604030504040204" pitchFamily="34" charset="0"/>
                  <a:ea typeface="Verdana" panose="020B0604030504040204" pitchFamily="34" charset="0"/>
                  <a:cs typeface="Verdana" panose="020B0604030504040204" pitchFamily="34" charset="0"/>
                </a:rPr>
                <a:t>Crime DNA</a:t>
              </a:r>
            </a:p>
          </p:txBody>
        </p:sp>
        <p:sp>
          <p:nvSpPr>
            <p:cNvPr id="14" name="Rounded Rectangle 13"/>
            <p:cNvSpPr/>
            <p:nvPr/>
          </p:nvSpPr>
          <p:spPr>
            <a:xfrm>
              <a:off x="3105807" y="1566033"/>
              <a:ext cx="8245366" cy="861540"/>
            </a:xfrm>
            <a:prstGeom prst="roundRect">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grpSp>
        <p:nvGrpSpPr>
          <p:cNvPr id="21" name="Group 20"/>
          <p:cNvGrpSpPr/>
          <p:nvPr/>
        </p:nvGrpSpPr>
        <p:grpSpPr>
          <a:xfrm>
            <a:off x="1928560" y="3452375"/>
            <a:ext cx="8108821" cy="646155"/>
            <a:chOff x="539412" y="3460165"/>
            <a:chExt cx="10811761" cy="861540"/>
          </a:xfrm>
        </p:grpSpPr>
        <p:sp>
          <p:nvSpPr>
            <p:cNvPr id="7" name="TextBox 6"/>
            <p:cNvSpPr txBox="1"/>
            <p:nvPr/>
          </p:nvSpPr>
          <p:spPr>
            <a:xfrm>
              <a:off x="539412" y="3550276"/>
              <a:ext cx="2283104" cy="615553"/>
            </a:xfrm>
            <a:prstGeom prst="rect">
              <a:avLst/>
            </a:prstGeom>
            <a:noFill/>
          </p:spPr>
          <p:txBody>
            <a:bodyPr wrap="none" rtlCol="0">
              <a:spAutoFit/>
            </a:bodyPr>
            <a:lstStyle/>
            <a:p>
              <a:pPr algn="r"/>
              <a:r>
                <a:rPr lang="en-GB" sz="2400" dirty="0">
                  <a:solidFill>
                    <a:srgbClr val="00B0F0"/>
                  </a:solidFill>
                  <a:latin typeface="Verdana" panose="020B0604030504040204" pitchFamily="34" charset="0"/>
                  <a:ea typeface="Verdana" panose="020B0604030504040204" pitchFamily="34" charset="0"/>
                  <a:cs typeface="Verdana" panose="020B0604030504040204" pitchFamily="34" charset="0"/>
                </a:rPr>
                <a:t>Suspect 1</a:t>
              </a:r>
            </a:p>
          </p:txBody>
        </p:sp>
        <p:sp>
          <p:nvSpPr>
            <p:cNvPr id="15" name="Rounded Rectangle 14"/>
            <p:cNvSpPr/>
            <p:nvPr/>
          </p:nvSpPr>
          <p:spPr>
            <a:xfrm>
              <a:off x="3105807" y="3460165"/>
              <a:ext cx="8245366" cy="86154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grpSp>
        <p:nvGrpSpPr>
          <p:cNvPr id="22" name="Group 21"/>
          <p:cNvGrpSpPr/>
          <p:nvPr/>
        </p:nvGrpSpPr>
        <p:grpSpPr>
          <a:xfrm>
            <a:off x="1928560" y="4284918"/>
            <a:ext cx="8108821" cy="646155"/>
            <a:chOff x="539412" y="4570223"/>
            <a:chExt cx="10811761" cy="861540"/>
          </a:xfrm>
        </p:grpSpPr>
        <p:sp>
          <p:nvSpPr>
            <p:cNvPr id="8" name="TextBox 7"/>
            <p:cNvSpPr txBox="1"/>
            <p:nvPr/>
          </p:nvSpPr>
          <p:spPr>
            <a:xfrm>
              <a:off x="539412" y="4662026"/>
              <a:ext cx="2283104" cy="615553"/>
            </a:xfrm>
            <a:prstGeom prst="rect">
              <a:avLst/>
            </a:prstGeom>
            <a:noFill/>
          </p:spPr>
          <p:txBody>
            <a:bodyPr wrap="none" rtlCol="0">
              <a:spAutoFit/>
            </a:bodyPr>
            <a:lstStyle/>
            <a:p>
              <a:pPr algn="r"/>
              <a:r>
                <a:rPr lang="en-GB" sz="2400" dirty="0">
                  <a:solidFill>
                    <a:srgbClr val="00B0F0"/>
                  </a:solidFill>
                  <a:latin typeface="Verdana" panose="020B0604030504040204" pitchFamily="34" charset="0"/>
                  <a:ea typeface="Verdana" panose="020B0604030504040204" pitchFamily="34" charset="0"/>
                  <a:cs typeface="Verdana" panose="020B0604030504040204" pitchFamily="34" charset="0"/>
                </a:rPr>
                <a:t>Suspect 2</a:t>
              </a:r>
            </a:p>
          </p:txBody>
        </p:sp>
        <p:sp>
          <p:nvSpPr>
            <p:cNvPr id="17" name="Rounded Rectangle 16"/>
            <p:cNvSpPr/>
            <p:nvPr/>
          </p:nvSpPr>
          <p:spPr>
            <a:xfrm>
              <a:off x="3105807" y="4570223"/>
              <a:ext cx="8245366" cy="86154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grpSp>
        <p:nvGrpSpPr>
          <p:cNvPr id="23" name="Group 22"/>
          <p:cNvGrpSpPr/>
          <p:nvPr/>
        </p:nvGrpSpPr>
        <p:grpSpPr>
          <a:xfrm>
            <a:off x="1928560" y="5110572"/>
            <a:ext cx="8108821" cy="646155"/>
            <a:chOff x="539412" y="5671095"/>
            <a:chExt cx="10811761" cy="861540"/>
          </a:xfrm>
        </p:grpSpPr>
        <p:sp>
          <p:nvSpPr>
            <p:cNvPr id="9" name="TextBox 8"/>
            <p:cNvSpPr txBox="1"/>
            <p:nvPr/>
          </p:nvSpPr>
          <p:spPr>
            <a:xfrm>
              <a:off x="539412" y="5773778"/>
              <a:ext cx="2283104" cy="615553"/>
            </a:xfrm>
            <a:prstGeom prst="rect">
              <a:avLst/>
            </a:prstGeom>
            <a:noFill/>
          </p:spPr>
          <p:txBody>
            <a:bodyPr wrap="none" rtlCol="0">
              <a:spAutoFit/>
            </a:bodyPr>
            <a:lstStyle/>
            <a:p>
              <a:pPr algn="r"/>
              <a:r>
                <a:rPr lang="en-GB" sz="2400" dirty="0">
                  <a:solidFill>
                    <a:srgbClr val="00B0F0"/>
                  </a:solidFill>
                  <a:latin typeface="Verdana" panose="020B0604030504040204" pitchFamily="34" charset="0"/>
                  <a:ea typeface="Verdana" panose="020B0604030504040204" pitchFamily="34" charset="0"/>
                  <a:cs typeface="Verdana" panose="020B0604030504040204" pitchFamily="34" charset="0"/>
                </a:rPr>
                <a:t>Suspect 3</a:t>
              </a:r>
            </a:p>
          </p:txBody>
        </p:sp>
        <p:sp>
          <p:nvSpPr>
            <p:cNvPr id="18" name="Rounded Rectangle 17"/>
            <p:cNvSpPr/>
            <p:nvPr/>
          </p:nvSpPr>
          <p:spPr>
            <a:xfrm>
              <a:off x="3105807" y="5671095"/>
              <a:ext cx="8245366" cy="86154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
        <p:nvSpPr>
          <p:cNvPr id="24" name="Rounded Rectangle 23"/>
          <p:cNvSpPr/>
          <p:nvPr/>
        </p:nvSpPr>
        <p:spPr>
          <a:xfrm>
            <a:off x="3853356" y="3452375"/>
            <a:ext cx="6184025" cy="646155"/>
          </a:xfrm>
          <a:prstGeom prst="roundRect">
            <a:avLst/>
          </a:prstGeom>
          <a:solidFill>
            <a:srgbClr val="FF3399">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TextBox 27"/>
          <p:cNvSpPr txBox="1"/>
          <p:nvPr/>
        </p:nvSpPr>
        <p:spPr>
          <a:xfrm>
            <a:off x="1631505" y="179138"/>
            <a:ext cx="5801845" cy="923330"/>
          </a:xfrm>
          <a:prstGeom prst="rect">
            <a:avLst/>
          </a:prstGeom>
          <a:noFill/>
        </p:spPr>
        <p:txBody>
          <a:bodyPr wrap="none" rtlCol="0">
            <a:spAutoFit/>
          </a:bodyPr>
          <a:lstStyle/>
          <a:p>
            <a:r>
              <a:rPr lang="en-GB" sz="5400" dirty="0">
                <a:solidFill>
                  <a:schemeClr val="bg1"/>
                </a:solidFill>
                <a:latin typeface="+mj-lt"/>
                <a:ea typeface="Calibri" panose="020F0502020204030204" pitchFamily="34" charset="0"/>
                <a:cs typeface="Calibri" panose="020F0502020204030204" pitchFamily="34" charset="0"/>
              </a:rPr>
              <a:t>DNA fingerprinting</a:t>
            </a:r>
          </a:p>
        </p:txBody>
      </p:sp>
      <p:pic>
        <p:nvPicPr>
          <p:cNvPr id="5" name="Picture 4" descr="A black and white sign with white text&#10;&#10;AI-generated content may be incorrect.">
            <a:extLst>
              <a:ext uri="{FF2B5EF4-FFF2-40B4-BE49-F238E27FC236}">
                <a16:creationId xmlns:a16="http://schemas.microsoft.com/office/drawing/2014/main" id="{E74CA302-907D-7970-332D-28F337007D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grpSp>
        <p:nvGrpSpPr>
          <p:cNvPr id="6" name="Group 5">
            <a:extLst>
              <a:ext uri="{FF2B5EF4-FFF2-40B4-BE49-F238E27FC236}">
                <a16:creationId xmlns:a16="http://schemas.microsoft.com/office/drawing/2014/main" id="{7B5AC170-F1DF-D6F6-DCFC-90AAE164DA15}"/>
              </a:ext>
            </a:extLst>
          </p:cNvPr>
          <p:cNvGrpSpPr/>
          <p:nvPr/>
        </p:nvGrpSpPr>
        <p:grpSpPr>
          <a:xfrm>
            <a:off x="1732547" y="1131223"/>
            <a:ext cx="5760000" cy="104019"/>
            <a:chOff x="1253158" y="1050894"/>
            <a:chExt cx="4853893" cy="73850"/>
          </a:xfrm>
        </p:grpSpPr>
        <p:cxnSp>
          <p:nvCxnSpPr>
            <p:cNvPr id="10" name="Straight Connector 9">
              <a:extLst>
                <a:ext uri="{FF2B5EF4-FFF2-40B4-BE49-F238E27FC236}">
                  <a16:creationId xmlns:a16="http://schemas.microsoft.com/office/drawing/2014/main" id="{6EB58F2A-6DC7-59A7-DCAF-EE369DE2239C}"/>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F5832E3-6C54-B089-D56B-3C4CE8BE9853}"/>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80114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0AA1E35-848D-B9DE-1095-97D37EEAC611}"/>
              </a:ext>
            </a:extLst>
          </p:cNvPr>
          <p:cNvSpPr txBox="1"/>
          <p:nvPr/>
        </p:nvSpPr>
        <p:spPr>
          <a:xfrm>
            <a:off x="1" y="1469466"/>
            <a:ext cx="12192000" cy="5400000"/>
          </a:xfrm>
          <a:prstGeom prst="rect">
            <a:avLst/>
          </a:prstGeom>
          <a:solidFill>
            <a:schemeClr val="bg1"/>
          </a:solidFill>
        </p:spPr>
        <p:txBody>
          <a:bodyPr wrap="square" rtlCol="0">
            <a:spAutoFit/>
          </a:bodyPr>
          <a:lstStyle/>
          <a:p>
            <a:endParaRPr lang="en-GB" dirty="0"/>
          </a:p>
        </p:txBody>
      </p:sp>
      <p:sp>
        <p:nvSpPr>
          <p:cNvPr id="7" name="TextBox 6">
            <a:extLst>
              <a:ext uri="{FF2B5EF4-FFF2-40B4-BE49-F238E27FC236}">
                <a16:creationId xmlns:a16="http://schemas.microsoft.com/office/drawing/2014/main" id="{A915FED7-0A57-0296-B7D0-636471E5DA60}"/>
              </a:ext>
            </a:extLst>
          </p:cNvPr>
          <p:cNvSpPr txBox="1"/>
          <p:nvPr/>
        </p:nvSpPr>
        <p:spPr>
          <a:xfrm>
            <a:off x="1631505" y="179138"/>
            <a:ext cx="5801845" cy="923330"/>
          </a:xfrm>
          <a:prstGeom prst="rect">
            <a:avLst/>
          </a:prstGeom>
          <a:noFill/>
        </p:spPr>
        <p:txBody>
          <a:bodyPr wrap="none" rtlCol="0">
            <a:spAutoFit/>
          </a:bodyPr>
          <a:lstStyle/>
          <a:p>
            <a:r>
              <a:rPr lang="en-GB" sz="5400" dirty="0">
                <a:solidFill>
                  <a:schemeClr val="bg1"/>
                </a:solidFill>
                <a:latin typeface="+mj-lt"/>
                <a:ea typeface="Calibri" panose="020F0502020204030204" pitchFamily="34" charset="0"/>
                <a:cs typeface="Calibri" panose="020F0502020204030204" pitchFamily="34" charset="0"/>
              </a:rPr>
              <a:t>DNA fingerprinting</a:t>
            </a:r>
          </a:p>
        </p:txBody>
      </p:sp>
      <p:pic>
        <p:nvPicPr>
          <p:cNvPr id="8" name="Picture 7" descr="A black and white sign with white text&#10;&#10;AI-generated content may be incorrect.">
            <a:extLst>
              <a:ext uri="{FF2B5EF4-FFF2-40B4-BE49-F238E27FC236}">
                <a16:creationId xmlns:a16="http://schemas.microsoft.com/office/drawing/2014/main" id="{95C052A6-6AC0-A11B-9239-BB0B0EE593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grpSp>
        <p:nvGrpSpPr>
          <p:cNvPr id="9" name="Group 8">
            <a:extLst>
              <a:ext uri="{FF2B5EF4-FFF2-40B4-BE49-F238E27FC236}">
                <a16:creationId xmlns:a16="http://schemas.microsoft.com/office/drawing/2014/main" id="{2C8440A2-AB3E-81A1-BBC0-739BE76C0EDA}"/>
              </a:ext>
            </a:extLst>
          </p:cNvPr>
          <p:cNvGrpSpPr/>
          <p:nvPr/>
        </p:nvGrpSpPr>
        <p:grpSpPr>
          <a:xfrm>
            <a:off x="1732547" y="1131223"/>
            <a:ext cx="5760000" cy="104019"/>
            <a:chOff x="1253158" y="1050894"/>
            <a:chExt cx="4853893" cy="73850"/>
          </a:xfrm>
        </p:grpSpPr>
        <p:cxnSp>
          <p:nvCxnSpPr>
            <p:cNvPr id="13" name="Straight Connector 12">
              <a:extLst>
                <a:ext uri="{FF2B5EF4-FFF2-40B4-BE49-F238E27FC236}">
                  <a16:creationId xmlns:a16="http://schemas.microsoft.com/office/drawing/2014/main" id="{3A042EE4-6F8A-E569-536A-9EBED4F5A137}"/>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A2FD516-38BB-0344-47BF-F8F8C6BA9896}"/>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2" name="Picture 1"/>
          <p:cNvPicPr>
            <a:picLocks noChangeAspect="1"/>
          </p:cNvPicPr>
          <p:nvPr/>
        </p:nvPicPr>
        <p:blipFill>
          <a:blip r:embed="rId4"/>
          <a:stretch>
            <a:fillRect/>
          </a:stretch>
        </p:blipFill>
        <p:spPr>
          <a:xfrm>
            <a:off x="8177048" y="4079304"/>
            <a:ext cx="2274928" cy="1425835"/>
          </a:xfrm>
          <a:prstGeom prst="rect">
            <a:avLst/>
          </a:prstGeom>
        </p:spPr>
      </p:pic>
      <p:pic>
        <p:nvPicPr>
          <p:cNvPr id="29" name="Picture 28"/>
          <p:cNvPicPr>
            <a:picLocks noChangeAspect="1"/>
          </p:cNvPicPr>
          <p:nvPr/>
        </p:nvPicPr>
        <p:blipFill>
          <a:blip r:embed="rId5"/>
          <a:stretch>
            <a:fillRect/>
          </a:stretch>
        </p:blipFill>
        <p:spPr>
          <a:xfrm>
            <a:off x="1756681" y="1755799"/>
            <a:ext cx="8506018" cy="2047390"/>
          </a:xfrm>
          <a:prstGeom prst="rect">
            <a:avLst/>
          </a:prstGeom>
        </p:spPr>
      </p:pic>
      <p:sp>
        <p:nvSpPr>
          <p:cNvPr id="3" name="Rectangle 2"/>
          <p:cNvSpPr/>
          <p:nvPr/>
        </p:nvSpPr>
        <p:spPr>
          <a:xfrm>
            <a:off x="8494961" y="2941962"/>
            <a:ext cx="1983851" cy="9890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4" name="TextBox 3"/>
          <p:cNvSpPr txBox="1"/>
          <p:nvPr/>
        </p:nvSpPr>
        <p:spPr>
          <a:xfrm>
            <a:off x="1347538" y="4966137"/>
            <a:ext cx="3254552" cy="1569660"/>
          </a:xfrm>
          <a:prstGeom prst="rect">
            <a:avLst/>
          </a:prstGeom>
          <a:solidFill>
            <a:srgbClr val="92D050"/>
          </a:solidFill>
        </p:spPr>
        <p:txBody>
          <a:bodyPr wrap="square" rtlCol="0">
            <a:spAutoFit/>
          </a:bodyPr>
          <a:lstStyle/>
          <a:p>
            <a:pPr algn="ctr"/>
            <a:r>
              <a:rPr lang="en-GB" sz="4800" b="1" dirty="0">
                <a:solidFill>
                  <a:schemeClr val="bg1"/>
                </a:solidFill>
              </a:rPr>
              <a:t>Reuniting families</a:t>
            </a:r>
          </a:p>
        </p:txBody>
      </p:sp>
    </p:spTree>
    <p:extLst>
      <p:ext uri="{BB962C8B-B14F-4D97-AF65-F5344CB8AC3E}">
        <p14:creationId xmlns:p14="http://schemas.microsoft.com/office/powerpoint/2010/main" val="151654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4F293E44-5F16-C283-CE1B-0A750A4694F3}"/>
              </a:ext>
            </a:extLst>
          </p:cNvPr>
          <p:cNvSpPr txBox="1"/>
          <p:nvPr/>
        </p:nvSpPr>
        <p:spPr>
          <a:xfrm>
            <a:off x="1" y="1469466"/>
            <a:ext cx="12192000" cy="5400000"/>
          </a:xfrm>
          <a:prstGeom prst="rect">
            <a:avLst/>
          </a:prstGeom>
          <a:solidFill>
            <a:schemeClr val="bg1"/>
          </a:solidFill>
        </p:spPr>
        <p:txBody>
          <a:bodyPr wrap="square" rtlCol="0">
            <a:spAutoFit/>
          </a:bodyPr>
          <a:lstStyle/>
          <a:p>
            <a:endParaRPr lang="en-GB" dirty="0"/>
          </a:p>
        </p:txBody>
      </p:sp>
      <p:sp>
        <p:nvSpPr>
          <p:cNvPr id="17" name="TextBox 16">
            <a:extLst>
              <a:ext uri="{FF2B5EF4-FFF2-40B4-BE49-F238E27FC236}">
                <a16:creationId xmlns:a16="http://schemas.microsoft.com/office/drawing/2014/main" id="{344D200E-330D-6CF7-C452-D822868FBBDD}"/>
              </a:ext>
            </a:extLst>
          </p:cNvPr>
          <p:cNvSpPr txBox="1"/>
          <p:nvPr/>
        </p:nvSpPr>
        <p:spPr>
          <a:xfrm>
            <a:off x="1631505" y="179138"/>
            <a:ext cx="5801845" cy="923330"/>
          </a:xfrm>
          <a:prstGeom prst="rect">
            <a:avLst/>
          </a:prstGeom>
          <a:noFill/>
        </p:spPr>
        <p:txBody>
          <a:bodyPr wrap="none" rtlCol="0">
            <a:spAutoFit/>
          </a:bodyPr>
          <a:lstStyle/>
          <a:p>
            <a:r>
              <a:rPr lang="en-GB" sz="5400" dirty="0">
                <a:solidFill>
                  <a:schemeClr val="bg1"/>
                </a:solidFill>
                <a:latin typeface="+mj-lt"/>
                <a:ea typeface="Calibri" panose="020F0502020204030204" pitchFamily="34" charset="0"/>
                <a:cs typeface="Calibri" panose="020F0502020204030204" pitchFamily="34" charset="0"/>
              </a:rPr>
              <a:t>DNA fingerprinting</a:t>
            </a:r>
          </a:p>
        </p:txBody>
      </p:sp>
      <p:pic>
        <p:nvPicPr>
          <p:cNvPr id="18" name="Picture 17" descr="A black and white sign with white text&#10;&#10;AI-generated content may be incorrect.">
            <a:extLst>
              <a:ext uri="{FF2B5EF4-FFF2-40B4-BE49-F238E27FC236}">
                <a16:creationId xmlns:a16="http://schemas.microsoft.com/office/drawing/2014/main" id="{A98A3EA6-1B9F-57C9-ECFA-09B9BA9422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grpSp>
        <p:nvGrpSpPr>
          <p:cNvPr id="19" name="Group 18">
            <a:extLst>
              <a:ext uri="{FF2B5EF4-FFF2-40B4-BE49-F238E27FC236}">
                <a16:creationId xmlns:a16="http://schemas.microsoft.com/office/drawing/2014/main" id="{654954F0-1C11-9421-C578-FE52D34A2764}"/>
              </a:ext>
            </a:extLst>
          </p:cNvPr>
          <p:cNvGrpSpPr/>
          <p:nvPr/>
        </p:nvGrpSpPr>
        <p:grpSpPr>
          <a:xfrm>
            <a:off x="1732547" y="1131223"/>
            <a:ext cx="5760000" cy="104019"/>
            <a:chOff x="1253158" y="1050894"/>
            <a:chExt cx="4853893" cy="73850"/>
          </a:xfrm>
        </p:grpSpPr>
        <p:cxnSp>
          <p:nvCxnSpPr>
            <p:cNvPr id="20" name="Straight Connector 19">
              <a:extLst>
                <a:ext uri="{FF2B5EF4-FFF2-40B4-BE49-F238E27FC236}">
                  <a16:creationId xmlns:a16="http://schemas.microsoft.com/office/drawing/2014/main" id="{EA2A8FCF-C21D-F5C5-F7D4-CBF568127047}"/>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C2A238-F8EF-1ADD-DAF9-DF451E70D39C}"/>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grpSp>
        <p:nvGrpSpPr>
          <p:cNvPr id="3" name="Group 2"/>
          <p:cNvGrpSpPr/>
          <p:nvPr/>
        </p:nvGrpSpPr>
        <p:grpSpPr>
          <a:xfrm>
            <a:off x="1796747" y="1484785"/>
            <a:ext cx="5933373" cy="5051012"/>
            <a:chOff x="321620" y="1587992"/>
            <a:chExt cx="5923265" cy="5003877"/>
          </a:xfrm>
        </p:grpSpPr>
        <p:sp>
          <p:nvSpPr>
            <p:cNvPr id="4" name="TextBox 3"/>
            <p:cNvSpPr txBox="1"/>
            <p:nvPr/>
          </p:nvSpPr>
          <p:spPr>
            <a:xfrm>
              <a:off x="3746541" y="1587992"/>
              <a:ext cx="2498344" cy="652687"/>
            </a:xfrm>
            <a:prstGeom prst="rect">
              <a:avLst/>
            </a:prstGeom>
            <a:noFill/>
          </p:spPr>
          <p:txBody>
            <a:bodyPr wrap="none" rtlCol="0">
              <a:spAutoFit/>
            </a:bodyPr>
            <a:lstStyle/>
            <a:p>
              <a:pPr>
                <a:lnSpc>
                  <a:spcPct val="150000"/>
                </a:lnSpc>
              </a:pPr>
              <a:r>
                <a:rPr lang="en-GB" sz="2800" dirty="0">
                  <a:solidFill>
                    <a:schemeClr val="tx1">
                      <a:lumMod val="65000"/>
                      <a:lumOff val="35000"/>
                    </a:schemeClr>
                  </a:solidFill>
                  <a:ea typeface="Verdana" panose="020B0604030504040204" pitchFamily="34" charset="0"/>
                  <a:cs typeface="Verdana" panose="020B0604030504040204" pitchFamily="34" charset="0"/>
                </a:rPr>
                <a:t>Colin Pitchfork</a:t>
              </a:r>
              <a:endParaRPr lang="en-GB" sz="2800" dirty="0">
                <a:solidFill>
                  <a:srgbClr val="92D050"/>
                </a:solidFill>
                <a:ea typeface="Verdana" panose="020B0604030504040204" pitchFamily="34" charset="0"/>
                <a:cs typeface="Verdana" panose="020B0604030504040204" pitchFamily="34" charset="0"/>
              </a:endParaRPr>
            </a:p>
          </p:txBody>
        </p:sp>
        <p:pic>
          <p:nvPicPr>
            <p:cNvPr id="2" name="Picture 1"/>
            <p:cNvPicPr>
              <a:picLocks noChangeAspect="1"/>
            </p:cNvPicPr>
            <p:nvPr/>
          </p:nvPicPr>
          <p:blipFill rotWithShape="1">
            <a:blip r:embed="rId4"/>
            <a:srcRect l="28105" r="28593"/>
            <a:stretch/>
          </p:blipFill>
          <p:spPr>
            <a:xfrm>
              <a:off x="321620" y="1724469"/>
              <a:ext cx="3424921" cy="4867400"/>
            </a:xfrm>
            <a:prstGeom prst="rect">
              <a:avLst/>
            </a:prstGeom>
          </p:spPr>
        </p:pic>
      </p:grpSp>
      <p:sp>
        <p:nvSpPr>
          <p:cNvPr id="9" name="TextBox 8"/>
          <p:cNvSpPr txBox="1"/>
          <p:nvPr/>
        </p:nvSpPr>
        <p:spPr>
          <a:xfrm>
            <a:off x="7329527" y="4966137"/>
            <a:ext cx="4092452" cy="1569660"/>
          </a:xfrm>
          <a:prstGeom prst="rect">
            <a:avLst/>
          </a:prstGeom>
          <a:solidFill>
            <a:srgbClr val="92D050"/>
          </a:solidFill>
        </p:spPr>
        <p:txBody>
          <a:bodyPr wrap="square" rtlCol="0">
            <a:spAutoFit/>
          </a:bodyPr>
          <a:lstStyle/>
          <a:p>
            <a:pPr algn="ctr"/>
            <a:r>
              <a:rPr lang="en-GB" sz="4800" b="1" dirty="0">
                <a:solidFill>
                  <a:schemeClr val="bg1"/>
                </a:solidFill>
              </a:rPr>
              <a:t>1</a:t>
            </a:r>
            <a:r>
              <a:rPr lang="en-GB" sz="4800" b="1" baseline="30000" dirty="0">
                <a:solidFill>
                  <a:schemeClr val="bg1"/>
                </a:solidFill>
              </a:rPr>
              <a:t>st</a:t>
            </a:r>
            <a:r>
              <a:rPr lang="en-GB" sz="4800" b="1" dirty="0">
                <a:solidFill>
                  <a:schemeClr val="bg1"/>
                </a:solidFill>
              </a:rPr>
              <a:t> Murder conviction</a:t>
            </a:r>
          </a:p>
        </p:txBody>
      </p:sp>
    </p:spTree>
    <p:extLst>
      <p:ext uri="{BB962C8B-B14F-4D97-AF65-F5344CB8AC3E}">
        <p14:creationId xmlns:p14="http://schemas.microsoft.com/office/powerpoint/2010/main" val="346888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ircle(in)">
                                      <p:cBhvr>
                                        <p:cTn id="1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7D4639-25D5-9394-E042-29B1EBB40E12}"/>
              </a:ext>
            </a:extLst>
          </p:cNvPr>
          <p:cNvSpPr txBox="1"/>
          <p:nvPr/>
        </p:nvSpPr>
        <p:spPr>
          <a:xfrm>
            <a:off x="1" y="1469466"/>
            <a:ext cx="12192000" cy="5400000"/>
          </a:xfrm>
          <a:prstGeom prst="rect">
            <a:avLst/>
          </a:prstGeom>
          <a:solidFill>
            <a:schemeClr val="bg1"/>
          </a:solidFill>
        </p:spPr>
        <p:txBody>
          <a:bodyPr wrap="square" rtlCol="0">
            <a:spAutoFit/>
          </a:bodyPr>
          <a:lstStyle/>
          <a:p>
            <a:endParaRPr lang="en-GB" dirty="0"/>
          </a:p>
        </p:txBody>
      </p:sp>
      <p:sp>
        <p:nvSpPr>
          <p:cNvPr id="25" name="TextBox 24"/>
          <p:cNvSpPr txBox="1"/>
          <p:nvPr/>
        </p:nvSpPr>
        <p:spPr>
          <a:xfrm>
            <a:off x="1631504" y="5763762"/>
            <a:ext cx="10564110" cy="769441"/>
          </a:xfrm>
          <a:prstGeom prst="rect">
            <a:avLst/>
          </a:prstGeom>
          <a:noFill/>
        </p:spPr>
        <p:txBody>
          <a:bodyPr wrap="none" rtlCol="0">
            <a:spAutoFit/>
          </a:bodyPr>
          <a:lstStyle/>
          <a:p>
            <a:r>
              <a:rPr lang="en-GB" sz="4400" b="1" dirty="0">
                <a:solidFill>
                  <a:srgbClr val="92D050"/>
                </a:solidFill>
                <a:ea typeface="Verdana" panose="020B0604030504040204" pitchFamily="34" charset="0"/>
                <a:cs typeface="Verdana" panose="020B0604030504040204" pitchFamily="34" charset="0"/>
              </a:rPr>
              <a:t>Alec </a:t>
            </a:r>
            <a:r>
              <a:rPr lang="en-GB" sz="4400" b="1" dirty="0" err="1">
                <a:solidFill>
                  <a:srgbClr val="92D050"/>
                </a:solidFill>
                <a:ea typeface="Verdana" panose="020B0604030504040204" pitchFamily="34" charset="0"/>
                <a:cs typeface="Verdana" panose="020B0604030504040204" pitchFamily="34" charset="0"/>
              </a:rPr>
              <a:t>Jeffreys</a:t>
            </a:r>
            <a:r>
              <a:rPr lang="en-GB" sz="4400" b="1" dirty="0">
                <a:solidFill>
                  <a:srgbClr val="92D050"/>
                </a:solidFill>
                <a:ea typeface="Verdana" panose="020B0604030504040204" pitchFamily="34" charset="0"/>
                <a:cs typeface="Verdana" panose="020B0604030504040204" pitchFamily="34" charset="0"/>
              </a:rPr>
              <a:t>: identifying through DNA</a:t>
            </a:r>
          </a:p>
        </p:txBody>
      </p:sp>
      <p:pic>
        <p:nvPicPr>
          <p:cNvPr id="3" name="Picture 2"/>
          <p:cNvPicPr>
            <a:picLocks noChangeAspect="1"/>
          </p:cNvPicPr>
          <p:nvPr/>
        </p:nvPicPr>
        <p:blipFill>
          <a:blip r:embed="rId3"/>
          <a:stretch>
            <a:fillRect/>
          </a:stretch>
        </p:blipFill>
        <p:spPr>
          <a:xfrm>
            <a:off x="1745374" y="1778394"/>
            <a:ext cx="5941493" cy="3723778"/>
          </a:xfrm>
          <a:prstGeom prst="rect">
            <a:avLst/>
          </a:prstGeom>
        </p:spPr>
      </p:pic>
      <p:sp>
        <p:nvSpPr>
          <p:cNvPr id="5" name="TextBox 4">
            <a:extLst>
              <a:ext uri="{FF2B5EF4-FFF2-40B4-BE49-F238E27FC236}">
                <a16:creationId xmlns:a16="http://schemas.microsoft.com/office/drawing/2014/main" id="{A41144B9-BBBE-9B08-2386-A223076C7406}"/>
              </a:ext>
            </a:extLst>
          </p:cNvPr>
          <p:cNvSpPr txBox="1"/>
          <p:nvPr/>
        </p:nvSpPr>
        <p:spPr>
          <a:xfrm>
            <a:off x="1631505" y="179138"/>
            <a:ext cx="5801845" cy="923330"/>
          </a:xfrm>
          <a:prstGeom prst="rect">
            <a:avLst/>
          </a:prstGeom>
          <a:noFill/>
        </p:spPr>
        <p:txBody>
          <a:bodyPr wrap="none" rtlCol="0">
            <a:spAutoFit/>
          </a:bodyPr>
          <a:lstStyle/>
          <a:p>
            <a:r>
              <a:rPr lang="en-GB" sz="5400" dirty="0">
                <a:solidFill>
                  <a:schemeClr val="bg1"/>
                </a:solidFill>
                <a:latin typeface="+mj-lt"/>
                <a:ea typeface="Calibri" panose="020F0502020204030204" pitchFamily="34" charset="0"/>
                <a:cs typeface="Calibri" panose="020F0502020204030204" pitchFamily="34" charset="0"/>
              </a:rPr>
              <a:t>DNA fingerprinting</a:t>
            </a:r>
          </a:p>
        </p:txBody>
      </p:sp>
      <p:pic>
        <p:nvPicPr>
          <p:cNvPr id="6" name="Picture 5" descr="A black and white sign with white text&#10;&#10;AI-generated content may be incorrect.">
            <a:extLst>
              <a:ext uri="{FF2B5EF4-FFF2-40B4-BE49-F238E27FC236}">
                <a16:creationId xmlns:a16="http://schemas.microsoft.com/office/drawing/2014/main" id="{6D320418-826F-17E9-43EA-BCEAFC6843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grpSp>
        <p:nvGrpSpPr>
          <p:cNvPr id="7" name="Group 6">
            <a:extLst>
              <a:ext uri="{FF2B5EF4-FFF2-40B4-BE49-F238E27FC236}">
                <a16:creationId xmlns:a16="http://schemas.microsoft.com/office/drawing/2014/main" id="{06B583AA-5CE2-DE33-2022-088018877D32}"/>
              </a:ext>
            </a:extLst>
          </p:cNvPr>
          <p:cNvGrpSpPr/>
          <p:nvPr/>
        </p:nvGrpSpPr>
        <p:grpSpPr>
          <a:xfrm>
            <a:off x="1732547" y="1131223"/>
            <a:ext cx="5760000" cy="104019"/>
            <a:chOff x="1253158" y="1050894"/>
            <a:chExt cx="4853893" cy="73850"/>
          </a:xfrm>
        </p:grpSpPr>
        <p:cxnSp>
          <p:nvCxnSpPr>
            <p:cNvPr id="11" name="Straight Connector 10">
              <a:extLst>
                <a:ext uri="{FF2B5EF4-FFF2-40B4-BE49-F238E27FC236}">
                  <a16:creationId xmlns:a16="http://schemas.microsoft.com/office/drawing/2014/main" id="{3064296C-0C18-70FA-2A9C-9435DBB24204}"/>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9147646-60C3-253E-7A9E-202B2B121A24}"/>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32456082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4191895-AEA8-958B-F154-A13F50ED7483}"/>
              </a:ext>
            </a:extLst>
          </p:cNvPr>
          <p:cNvSpPr txBox="1"/>
          <p:nvPr/>
        </p:nvSpPr>
        <p:spPr>
          <a:xfrm>
            <a:off x="1" y="1469466"/>
            <a:ext cx="12192000" cy="5400000"/>
          </a:xfrm>
          <a:prstGeom prst="rect">
            <a:avLst/>
          </a:prstGeom>
          <a:solidFill>
            <a:schemeClr val="bg1"/>
          </a:solidFill>
        </p:spPr>
        <p:txBody>
          <a:bodyPr wrap="square" rtlCol="0">
            <a:spAutoFit/>
          </a:bodyPr>
          <a:lstStyle/>
          <a:p>
            <a:endParaRPr lang="en-GB" dirty="0"/>
          </a:p>
        </p:txBody>
      </p:sp>
      <p:grpSp>
        <p:nvGrpSpPr>
          <p:cNvPr id="18" name="Group 17"/>
          <p:cNvGrpSpPr/>
          <p:nvPr/>
        </p:nvGrpSpPr>
        <p:grpSpPr>
          <a:xfrm>
            <a:off x="5720892" y="1834439"/>
            <a:ext cx="5664922" cy="4249842"/>
            <a:chOff x="4196892" y="1481514"/>
            <a:chExt cx="5664922" cy="4249842"/>
          </a:xfrm>
        </p:grpSpPr>
        <p:pic>
          <p:nvPicPr>
            <p:cNvPr id="3" name="Picture 2"/>
            <p:cNvPicPr>
              <a:picLocks noChangeAspect="1"/>
            </p:cNvPicPr>
            <p:nvPr/>
          </p:nvPicPr>
          <p:blipFill rotWithShape="1">
            <a:blip r:embed="rId3">
              <a:duotone>
                <a:schemeClr val="accent6">
                  <a:shade val="45000"/>
                  <a:satMod val="135000"/>
                </a:schemeClr>
                <a:prstClr val="white"/>
              </a:duotone>
            </a:blip>
            <a:srcRect r="5040"/>
            <a:stretch/>
          </p:blipFill>
          <p:spPr>
            <a:xfrm>
              <a:off x="4196892" y="2387297"/>
              <a:ext cx="4836750" cy="3344059"/>
            </a:xfrm>
            <a:prstGeom prst="rect">
              <a:avLst/>
            </a:prstGeom>
          </p:spPr>
        </p:pic>
        <p:sp>
          <p:nvSpPr>
            <p:cNvPr id="4" name="Rectangle 3"/>
            <p:cNvSpPr/>
            <p:nvPr/>
          </p:nvSpPr>
          <p:spPr>
            <a:xfrm>
              <a:off x="4350946" y="1481514"/>
              <a:ext cx="5510868" cy="646331"/>
            </a:xfrm>
            <a:prstGeom prst="rect">
              <a:avLst/>
            </a:prstGeom>
          </p:spPr>
          <p:txBody>
            <a:bodyPr wrap="none">
              <a:spAutoFit/>
            </a:bodyPr>
            <a:lstStyle/>
            <a:p>
              <a:r>
                <a:rPr lang="en-GB" sz="3600" b="1" dirty="0">
                  <a:solidFill>
                    <a:srgbClr val="92D050"/>
                  </a:solidFill>
                  <a:ea typeface="Verdana" panose="020B0604030504040204" pitchFamily="34" charset="0"/>
                  <a:cs typeface="Verdana" panose="020B0604030504040204" pitchFamily="34" charset="0"/>
                </a:rPr>
                <a:t>Your actions define you.</a:t>
              </a:r>
            </a:p>
          </p:txBody>
        </p:sp>
      </p:grpSp>
      <p:grpSp>
        <p:nvGrpSpPr>
          <p:cNvPr id="9" name="Group 8"/>
          <p:cNvGrpSpPr/>
          <p:nvPr/>
        </p:nvGrpSpPr>
        <p:grpSpPr>
          <a:xfrm>
            <a:off x="1150666" y="1834439"/>
            <a:ext cx="4399474" cy="3743396"/>
            <a:chOff x="-373334" y="1448425"/>
            <a:chExt cx="4399474" cy="3743396"/>
          </a:xfrm>
        </p:grpSpPr>
        <p:pic>
          <p:nvPicPr>
            <p:cNvPr id="2" name="Picture 1"/>
            <p:cNvPicPr>
              <a:picLocks noChangeAspect="1"/>
            </p:cNvPicPr>
            <p:nvPr/>
          </p:nvPicPr>
          <p:blipFill>
            <a:blip r:embed="rId4"/>
            <a:stretch>
              <a:fillRect/>
            </a:stretch>
          </p:blipFill>
          <p:spPr>
            <a:xfrm rot="19120564">
              <a:off x="388819" y="3009813"/>
              <a:ext cx="3331734" cy="2182008"/>
            </a:xfrm>
            <a:prstGeom prst="rect">
              <a:avLst/>
            </a:prstGeom>
          </p:spPr>
        </p:pic>
        <p:sp>
          <p:nvSpPr>
            <p:cNvPr id="25" name="TextBox 24"/>
            <p:cNvSpPr txBox="1"/>
            <p:nvPr/>
          </p:nvSpPr>
          <p:spPr>
            <a:xfrm>
              <a:off x="-373334" y="1448425"/>
              <a:ext cx="4399474" cy="646331"/>
            </a:xfrm>
            <a:prstGeom prst="rect">
              <a:avLst/>
            </a:prstGeom>
            <a:noFill/>
          </p:spPr>
          <p:txBody>
            <a:bodyPr wrap="none" rtlCol="0">
              <a:spAutoFit/>
            </a:bodyPr>
            <a:lstStyle/>
            <a:p>
              <a:r>
                <a:rPr lang="en-GB" sz="3600" b="1" dirty="0">
                  <a:solidFill>
                    <a:srgbClr val="92D050"/>
                  </a:solidFill>
                  <a:ea typeface="Verdana" panose="020B0604030504040204" pitchFamily="34" charset="0"/>
                  <a:cs typeface="Verdana" panose="020B0604030504040204" pitchFamily="34" charset="0"/>
                </a:rPr>
                <a:t>DNA identifies you.</a:t>
              </a:r>
            </a:p>
          </p:txBody>
        </p:sp>
      </p:grpSp>
      <p:sp>
        <p:nvSpPr>
          <p:cNvPr id="7" name="TextBox 6">
            <a:extLst>
              <a:ext uri="{FF2B5EF4-FFF2-40B4-BE49-F238E27FC236}">
                <a16:creationId xmlns:a16="http://schemas.microsoft.com/office/drawing/2014/main" id="{1C43170E-62DE-954A-62D4-8B47B126DEF6}"/>
              </a:ext>
            </a:extLst>
          </p:cNvPr>
          <p:cNvSpPr txBox="1"/>
          <p:nvPr/>
        </p:nvSpPr>
        <p:spPr>
          <a:xfrm>
            <a:off x="1631505" y="179138"/>
            <a:ext cx="5801845" cy="923330"/>
          </a:xfrm>
          <a:prstGeom prst="rect">
            <a:avLst/>
          </a:prstGeom>
          <a:noFill/>
        </p:spPr>
        <p:txBody>
          <a:bodyPr wrap="none" rtlCol="0">
            <a:spAutoFit/>
          </a:bodyPr>
          <a:lstStyle/>
          <a:p>
            <a:r>
              <a:rPr lang="en-GB" sz="5400" dirty="0">
                <a:solidFill>
                  <a:schemeClr val="bg1"/>
                </a:solidFill>
                <a:latin typeface="+mj-lt"/>
                <a:ea typeface="Calibri" panose="020F0502020204030204" pitchFamily="34" charset="0"/>
                <a:cs typeface="Calibri" panose="020F0502020204030204" pitchFamily="34" charset="0"/>
              </a:rPr>
              <a:t>DNA fingerprinting</a:t>
            </a:r>
          </a:p>
        </p:txBody>
      </p:sp>
      <p:pic>
        <p:nvPicPr>
          <p:cNvPr id="8" name="Picture 7" descr="A black and white sign with white text&#10;&#10;AI-generated content may be incorrect.">
            <a:extLst>
              <a:ext uri="{FF2B5EF4-FFF2-40B4-BE49-F238E27FC236}">
                <a16:creationId xmlns:a16="http://schemas.microsoft.com/office/drawing/2014/main" id="{C649FEE9-F0EF-31F4-30C0-CFC900EDD6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grpSp>
        <p:nvGrpSpPr>
          <p:cNvPr id="10" name="Group 9">
            <a:extLst>
              <a:ext uri="{FF2B5EF4-FFF2-40B4-BE49-F238E27FC236}">
                <a16:creationId xmlns:a16="http://schemas.microsoft.com/office/drawing/2014/main" id="{0DAF9C49-7BAD-B9D7-F4D3-4B3CCD7C97CE}"/>
              </a:ext>
            </a:extLst>
          </p:cNvPr>
          <p:cNvGrpSpPr/>
          <p:nvPr/>
        </p:nvGrpSpPr>
        <p:grpSpPr>
          <a:xfrm>
            <a:off x="1732547" y="1131223"/>
            <a:ext cx="5760000" cy="104019"/>
            <a:chOff x="1253158" y="1050894"/>
            <a:chExt cx="4853893" cy="73850"/>
          </a:xfrm>
        </p:grpSpPr>
        <p:cxnSp>
          <p:nvCxnSpPr>
            <p:cNvPr id="11" name="Straight Connector 10">
              <a:extLst>
                <a:ext uri="{FF2B5EF4-FFF2-40B4-BE49-F238E27FC236}">
                  <a16:creationId xmlns:a16="http://schemas.microsoft.com/office/drawing/2014/main" id="{325C6DF7-D0A8-1C63-F675-BFC0A6606313}"/>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6663B8B-BE16-BAD3-6448-D45964334AC9}"/>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380050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9C169-D222-FD93-7EE7-F65CA10E14F9}"/>
            </a:ext>
          </a:extLst>
        </p:cNvPr>
        <p:cNvGrpSpPr/>
        <p:nvPr/>
      </p:nvGrpSpPr>
      <p:grpSpPr>
        <a:xfrm>
          <a:off x="0" y="0"/>
          <a:ext cx="0" cy="0"/>
          <a:chOff x="0" y="0"/>
          <a:chExt cx="0" cy="0"/>
        </a:xfrm>
      </p:grpSpPr>
      <p:pic>
        <p:nvPicPr>
          <p:cNvPr id="25" name="Picture 24" descr="A black and white sign with white text&#10;&#10;AI-generated content may be incorrect.">
            <a:extLst>
              <a:ext uri="{FF2B5EF4-FFF2-40B4-BE49-F238E27FC236}">
                <a16:creationId xmlns:a16="http://schemas.microsoft.com/office/drawing/2014/main" id="{F218DC5F-155E-351C-A805-B40F1EDDAC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0857" y="2234438"/>
            <a:ext cx="9290287" cy="2294701"/>
          </a:xfrm>
          <a:prstGeom prst="rect">
            <a:avLst/>
          </a:prstGeom>
        </p:spPr>
      </p:pic>
    </p:spTree>
    <p:extLst>
      <p:ext uri="{BB962C8B-B14F-4D97-AF65-F5344CB8AC3E}">
        <p14:creationId xmlns:p14="http://schemas.microsoft.com/office/powerpoint/2010/main" val="1949696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7710" y="1611219"/>
            <a:ext cx="9136580" cy="523220"/>
          </a:xfrm>
          <a:prstGeom prst="rect">
            <a:avLst/>
          </a:prstGeom>
          <a:noFill/>
        </p:spPr>
        <p:txBody>
          <a:bodyPr wrap="square" rtlCol="0">
            <a:spAutoFit/>
          </a:bodyPr>
          <a:lstStyle/>
          <a:p>
            <a:pPr>
              <a:spcAft>
                <a:spcPts val="1800"/>
              </a:spcAft>
            </a:pPr>
            <a:r>
              <a:rPr lang="en-GB" sz="2800" dirty="0">
                <a:solidFill>
                  <a:schemeClr val="bg1"/>
                </a:solidFill>
              </a:rPr>
              <a:t>Suncatcher activity using P200’s … scientific battleships!</a:t>
            </a:r>
          </a:p>
        </p:txBody>
      </p:sp>
      <p:pic>
        <p:nvPicPr>
          <p:cNvPr id="5" name="Picture 3">
            <a:extLst>
              <a:ext uri="{FF2B5EF4-FFF2-40B4-BE49-F238E27FC236}">
                <a16:creationId xmlns:a16="http://schemas.microsoft.com/office/drawing/2014/main" id="{A4E7EFAC-6221-FABF-19A8-65ED80562773}"/>
              </a:ext>
            </a:extLst>
          </p:cNvPr>
          <p:cNvPicPr>
            <a:picLocks noChangeAspect="1"/>
          </p:cNvPicPr>
          <p:nvPr/>
        </p:nvPicPr>
        <p:blipFill rotWithShape="1">
          <a:blip r:embed="rId3">
            <a:extLst>
              <a:ext uri="{28A0092B-C50C-407E-A947-70E740481C1C}">
                <a14:useLocalDpi xmlns:a14="http://schemas.microsoft.com/office/drawing/2010/main" val="0"/>
              </a:ext>
            </a:extLst>
          </a:blip>
          <a:srcRect l="31501" r="9860"/>
          <a:stretch/>
        </p:blipFill>
        <p:spPr bwMode="auto">
          <a:xfrm>
            <a:off x="6760061" y="2703991"/>
            <a:ext cx="3024859" cy="3001238"/>
          </a:xfrm>
          <a:prstGeom prst="rect">
            <a:avLst/>
          </a:prstGeom>
          <a:noFill/>
          <a:ln w="6350" cmpd="sng">
            <a:solidFill>
              <a:schemeClr val="tx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19CE5297-7BD0-9C25-C8D4-D676D54B50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510" r="510"/>
          <a:stretch/>
        </p:blipFill>
        <p:spPr bwMode="auto">
          <a:xfrm>
            <a:off x="2407080" y="2703991"/>
            <a:ext cx="3960813" cy="3001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DCFA54A-23E5-FC72-7ABD-7D2E6CC005EA}"/>
              </a:ext>
            </a:extLst>
          </p:cNvPr>
          <p:cNvSpPr txBox="1"/>
          <p:nvPr/>
        </p:nvSpPr>
        <p:spPr>
          <a:xfrm>
            <a:off x="1631505" y="210670"/>
            <a:ext cx="4225837" cy="830997"/>
          </a:xfrm>
          <a:prstGeom prst="rect">
            <a:avLst/>
          </a:prstGeom>
          <a:noFill/>
        </p:spPr>
        <p:txBody>
          <a:bodyPr wrap="none" rtlCol="0">
            <a:spAutoFit/>
          </a:bodyPr>
          <a:lstStyle/>
          <a:p>
            <a:r>
              <a:rPr lang="en-GB" sz="4800" dirty="0">
                <a:solidFill>
                  <a:schemeClr val="bg1"/>
                </a:solidFill>
                <a:latin typeface="+mj-lt"/>
              </a:rPr>
              <a:t>Micro-pipetting</a:t>
            </a:r>
          </a:p>
        </p:txBody>
      </p:sp>
      <p:grpSp>
        <p:nvGrpSpPr>
          <p:cNvPr id="7" name="Group 6">
            <a:extLst>
              <a:ext uri="{FF2B5EF4-FFF2-40B4-BE49-F238E27FC236}">
                <a16:creationId xmlns:a16="http://schemas.microsoft.com/office/drawing/2014/main" id="{9C670524-7E76-4970-AF4C-7890550F9C08}"/>
              </a:ext>
            </a:extLst>
          </p:cNvPr>
          <p:cNvGrpSpPr/>
          <p:nvPr/>
        </p:nvGrpSpPr>
        <p:grpSpPr>
          <a:xfrm>
            <a:off x="1693330" y="1078695"/>
            <a:ext cx="4320000" cy="77868"/>
            <a:chOff x="1253158" y="1050894"/>
            <a:chExt cx="4853893" cy="73850"/>
          </a:xfrm>
        </p:grpSpPr>
        <p:cxnSp>
          <p:nvCxnSpPr>
            <p:cNvPr id="11" name="Straight Connector 10">
              <a:extLst>
                <a:ext uri="{FF2B5EF4-FFF2-40B4-BE49-F238E27FC236}">
                  <a16:creationId xmlns:a16="http://schemas.microsoft.com/office/drawing/2014/main" id="{93DDF0BF-7700-FE7A-17A8-7ADF35B19FAF}"/>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75FEBD9-9B32-E745-2F95-17DCE74E01C9}"/>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3" name="Picture 12" descr="A black and white sign with white text&#10;&#10;AI-generated content may be incorrect.">
            <a:extLst>
              <a:ext uri="{FF2B5EF4-FFF2-40B4-BE49-F238E27FC236}">
                <a16:creationId xmlns:a16="http://schemas.microsoft.com/office/drawing/2014/main" id="{DA57CFCC-DAF9-2DF6-11BB-7DBE657E35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spTree>
    <p:extLst>
      <p:ext uri="{BB962C8B-B14F-4D97-AF65-F5344CB8AC3E}">
        <p14:creationId xmlns:p14="http://schemas.microsoft.com/office/powerpoint/2010/main" val="17713207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725" y="1988840"/>
            <a:ext cx="5042092"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loud Callout 3"/>
          <p:cNvSpPr/>
          <p:nvPr/>
        </p:nvSpPr>
        <p:spPr>
          <a:xfrm>
            <a:off x="7248129" y="1309236"/>
            <a:ext cx="3253779" cy="5360124"/>
          </a:xfrm>
          <a:prstGeom prst="cloudCallout">
            <a:avLst>
              <a:gd name="adj1" fmla="val -101625"/>
              <a:gd name="adj2" fmla="val -23882"/>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3200" b="1" dirty="0">
                <a:solidFill>
                  <a:schemeClr val="tx1">
                    <a:lumMod val="65000"/>
                    <a:lumOff val="35000"/>
                  </a:schemeClr>
                </a:solidFill>
              </a:rPr>
              <a:t>V</a:t>
            </a:r>
            <a:r>
              <a:rPr lang="en-GB" sz="3200" dirty="0">
                <a:solidFill>
                  <a:schemeClr val="tx1">
                    <a:lumMod val="65000"/>
                    <a:lumOff val="35000"/>
                  </a:schemeClr>
                </a:solidFill>
              </a:rPr>
              <a:t>ariable </a:t>
            </a:r>
            <a:r>
              <a:rPr lang="en-GB" sz="3200" b="1" dirty="0">
                <a:solidFill>
                  <a:schemeClr val="tx1">
                    <a:lumMod val="65000"/>
                    <a:lumOff val="35000"/>
                  </a:schemeClr>
                </a:solidFill>
              </a:rPr>
              <a:t>N</a:t>
            </a:r>
            <a:r>
              <a:rPr lang="en-GB" sz="3200" dirty="0">
                <a:solidFill>
                  <a:schemeClr val="tx1">
                    <a:lumMod val="65000"/>
                    <a:lumOff val="35000"/>
                  </a:schemeClr>
                </a:solidFill>
              </a:rPr>
              <a:t>umber </a:t>
            </a:r>
            <a:r>
              <a:rPr lang="en-GB" sz="3200" b="1" dirty="0">
                <a:solidFill>
                  <a:schemeClr val="tx1">
                    <a:lumMod val="65000"/>
                    <a:lumOff val="35000"/>
                  </a:schemeClr>
                </a:solidFill>
              </a:rPr>
              <a:t>T</a:t>
            </a:r>
            <a:r>
              <a:rPr lang="en-GB" sz="3200" dirty="0">
                <a:solidFill>
                  <a:schemeClr val="tx1">
                    <a:lumMod val="65000"/>
                    <a:lumOff val="35000"/>
                  </a:schemeClr>
                </a:solidFill>
              </a:rPr>
              <a:t>andem </a:t>
            </a:r>
            <a:r>
              <a:rPr lang="en-GB" sz="3200" b="1" dirty="0">
                <a:solidFill>
                  <a:schemeClr val="tx1">
                    <a:lumMod val="65000"/>
                    <a:lumOff val="35000"/>
                  </a:schemeClr>
                </a:solidFill>
              </a:rPr>
              <a:t>R</a:t>
            </a:r>
            <a:r>
              <a:rPr lang="en-GB" sz="3200" dirty="0">
                <a:solidFill>
                  <a:schemeClr val="tx1">
                    <a:lumMod val="65000"/>
                    <a:lumOff val="35000"/>
                  </a:schemeClr>
                </a:solidFill>
              </a:rPr>
              <a:t>epeats</a:t>
            </a:r>
          </a:p>
          <a:p>
            <a:pPr algn="ctr">
              <a:lnSpc>
                <a:spcPct val="150000"/>
              </a:lnSpc>
            </a:pPr>
            <a:r>
              <a:rPr lang="en-GB" sz="3200" dirty="0">
                <a:solidFill>
                  <a:schemeClr val="tx1">
                    <a:lumMod val="65000"/>
                    <a:lumOff val="35000"/>
                  </a:schemeClr>
                </a:solidFill>
              </a:rPr>
              <a:t>(VNTRs)</a:t>
            </a:r>
          </a:p>
        </p:txBody>
      </p:sp>
      <p:sp>
        <p:nvSpPr>
          <p:cNvPr id="13" name="TextBox 12"/>
          <p:cNvSpPr txBox="1"/>
          <p:nvPr/>
        </p:nvSpPr>
        <p:spPr>
          <a:xfrm>
            <a:off x="1631504" y="210670"/>
            <a:ext cx="3778278" cy="830997"/>
          </a:xfrm>
          <a:prstGeom prst="rect">
            <a:avLst/>
          </a:prstGeom>
          <a:noFill/>
        </p:spPr>
        <p:txBody>
          <a:bodyPr wrap="none" rtlCol="0">
            <a:spAutoFit/>
          </a:bodyPr>
          <a:lstStyle/>
          <a:p>
            <a:r>
              <a:rPr lang="en-GB" sz="4800" dirty="0">
                <a:solidFill>
                  <a:schemeClr val="bg1"/>
                </a:solidFill>
                <a:latin typeface="+mj-lt"/>
              </a:rPr>
              <a:t>DNA profiling</a:t>
            </a:r>
          </a:p>
        </p:txBody>
      </p:sp>
      <p:pic>
        <p:nvPicPr>
          <p:cNvPr id="3" name="Picture 2" descr="A black and white sign with white text&#10;&#10;AI-generated content may be incorrect.">
            <a:extLst>
              <a:ext uri="{FF2B5EF4-FFF2-40B4-BE49-F238E27FC236}">
                <a16:creationId xmlns:a16="http://schemas.microsoft.com/office/drawing/2014/main" id="{03D68D7C-8BAF-7650-ECB4-C4E1E49B7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grpSp>
        <p:nvGrpSpPr>
          <p:cNvPr id="5" name="Group 4">
            <a:extLst>
              <a:ext uri="{FF2B5EF4-FFF2-40B4-BE49-F238E27FC236}">
                <a16:creationId xmlns:a16="http://schemas.microsoft.com/office/drawing/2014/main" id="{C4FAA102-FE8B-B667-4384-429DEE077F33}"/>
              </a:ext>
            </a:extLst>
          </p:cNvPr>
          <p:cNvGrpSpPr/>
          <p:nvPr/>
        </p:nvGrpSpPr>
        <p:grpSpPr>
          <a:xfrm>
            <a:off x="1732547" y="1023647"/>
            <a:ext cx="3600000" cy="104019"/>
            <a:chOff x="1253158" y="1050894"/>
            <a:chExt cx="4853893" cy="73850"/>
          </a:xfrm>
        </p:grpSpPr>
        <p:cxnSp>
          <p:nvCxnSpPr>
            <p:cNvPr id="6" name="Straight Connector 5">
              <a:extLst>
                <a:ext uri="{FF2B5EF4-FFF2-40B4-BE49-F238E27FC236}">
                  <a16:creationId xmlns:a16="http://schemas.microsoft.com/office/drawing/2014/main" id="{F9BE14A7-0733-B0FC-1781-1FA9A648D831}"/>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173C7B0-94B2-13B4-EBE9-30C414A5858A}"/>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330117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D755E57-FC28-688A-AB24-5FC7DC1C5CF2}"/>
              </a:ext>
            </a:extLst>
          </p:cNvPr>
          <p:cNvSpPr txBox="1"/>
          <p:nvPr/>
        </p:nvSpPr>
        <p:spPr>
          <a:xfrm>
            <a:off x="1" y="1469466"/>
            <a:ext cx="12192000" cy="5400000"/>
          </a:xfrm>
          <a:prstGeom prst="rect">
            <a:avLst/>
          </a:prstGeom>
          <a:solidFill>
            <a:schemeClr val="bg1"/>
          </a:solidFill>
        </p:spPr>
        <p:txBody>
          <a:bodyPr wrap="square" rtlCol="0">
            <a:spAutoFit/>
          </a:bodyPr>
          <a:lstStyle/>
          <a:p>
            <a:endParaRPr lang="en-GB" dirty="0"/>
          </a:p>
        </p:txBody>
      </p:sp>
      <p:pic>
        <p:nvPicPr>
          <p:cNvPr id="6" name="Picture 5">
            <a:extLst>
              <a:ext uri="{FF2B5EF4-FFF2-40B4-BE49-F238E27FC236}">
                <a16:creationId xmlns:a16="http://schemas.microsoft.com/office/drawing/2014/main" id="{AE135F26-D008-4F42-ACC5-30C8074063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109" y="1916833"/>
            <a:ext cx="4885783" cy="4170419"/>
          </a:xfrm>
          <a:prstGeom prst="rect">
            <a:avLst/>
          </a:prstGeom>
        </p:spPr>
      </p:pic>
      <p:sp>
        <p:nvSpPr>
          <p:cNvPr id="2" name="TextBox 1">
            <a:extLst>
              <a:ext uri="{FF2B5EF4-FFF2-40B4-BE49-F238E27FC236}">
                <a16:creationId xmlns:a16="http://schemas.microsoft.com/office/drawing/2014/main" id="{33C0DE12-9BD4-7352-7817-A6CED52E6F7D}"/>
              </a:ext>
            </a:extLst>
          </p:cNvPr>
          <p:cNvSpPr txBox="1"/>
          <p:nvPr/>
        </p:nvSpPr>
        <p:spPr>
          <a:xfrm>
            <a:off x="1631504" y="210670"/>
            <a:ext cx="3778278" cy="830997"/>
          </a:xfrm>
          <a:prstGeom prst="rect">
            <a:avLst/>
          </a:prstGeom>
          <a:noFill/>
        </p:spPr>
        <p:txBody>
          <a:bodyPr wrap="none" rtlCol="0">
            <a:spAutoFit/>
          </a:bodyPr>
          <a:lstStyle/>
          <a:p>
            <a:r>
              <a:rPr lang="en-GB" sz="4800" dirty="0">
                <a:solidFill>
                  <a:schemeClr val="bg1"/>
                </a:solidFill>
                <a:latin typeface="+mj-lt"/>
              </a:rPr>
              <a:t>DNA profiling</a:t>
            </a:r>
          </a:p>
        </p:txBody>
      </p:sp>
      <p:pic>
        <p:nvPicPr>
          <p:cNvPr id="3" name="Picture 2" descr="A black and white sign with white text&#10;&#10;AI-generated content may be incorrect.">
            <a:extLst>
              <a:ext uri="{FF2B5EF4-FFF2-40B4-BE49-F238E27FC236}">
                <a16:creationId xmlns:a16="http://schemas.microsoft.com/office/drawing/2014/main" id="{42A90ABE-D366-4F93-4EE4-FB45A3E003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grpSp>
        <p:nvGrpSpPr>
          <p:cNvPr id="4" name="Group 3">
            <a:extLst>
              <a:ext uri="{FF2B5EF4-FFF2-40B4-BE49-F238E27FC236}">
                <a16:creationId xmlns:a16="http://schemas.microsoft.com/office/drawing/2014/main" id="{0C76F884-F08C-5F48-2AB2-14487C8382CF}"/>
              </a:ext>
            </a:extLst>
          </p:cNvPr>
          <p:cNvGrpSpPr/>
          <p:nvPr/>
        </p:nvGrpSpPr>
        <p:grpSpPr>
          <a:xfrm>
            <a:off x="1732547" y="1023647"/>
            <a:ext cx="3600000" cy="104019"/>
            <a:chOff x="1253158" y="1050894"/>
            <a:chExt cx="4853893" cy="73850"/>
          </a:xfrm>
        </p:grpSpPr>
        <p:cxnSp>
          <p:nvCxnSpPr>
            <p:cNvPr id="5" name="Straight Connector 4">
              <a:extLst>
                <a:ext uri="{FF2B5EF4-FFF2-40B4-BE49-F238E27FC236}">
                  <a16:creationId xmlns:a16="http://schemas.microsoft.com/office/drawing/2014/main" id="{9803200D-3355-3E84-CF03-AF4C20842524}"/>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BD9886E-91DE-F16B-E22C-7FFC17915A11}"/>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42425837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7C43D72-5500-3010-1646-1DA4EBFAFC1D}"/>
              </a:ext>
            </a:extLst>
          </p:cNvPr>
          <p:cNvSpPr txBox="1"/>
          <p:nvPr/>
        </p:nvSpPr>
        <p:spPr>
          <a:xfrm>
            <a:off x="1" y="1264746"/>
            <a:ext cx="12192000" cy="5580000"/>
          </a:xfrm>
          <a:prstGeom prst="rect">
            <a:avLst/>
          </a:prstGeom>
          <a:solidFill>
            <a:schemeClr val="bg1"/>
          </a:solidFill>
        </p:spPr>
        <p:txBody>
          <a:bodyPr wrap="square" rtlCol="0">
            <a:spAutoFit/>
          </a:bodyPr>
          <a:lstStyle/>
          <a:p>
            <a:endParaRPr lang="en-GB" dirty="0"/>
          </a:p>
        </p:txBody>
      </p:sp>
      <p:pic>
        <p:nvPicPr>
          <p:cNvPr id="2" name="Picture 2" descr="Figure 1">
            <a:extLst>
              <a:ext uri="{FF2B5EF4-FFF2-40B4-BE49-F238E27FC236}">
                <a16:creationId xmlns:a16="http://schemas.microsoft.com/office/drawing/2014/main" id="{62F72E53-55BD-64F9-8919-4B69DE4FAD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378"/>
          <a:stretch/>
        </p:blipFill>
        <p:spPr bwMode="auto">
          <a:xfrm>
            <a:off x="2047047" y="1556793"/>
            <a:ext cx="8097907" cy="445168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563F7E9-123A-B45D-9591-61F21EA9AC7B}"/>
              </a:ext>
            </a:extLst>
          </p:cNvPr>
          <p:cNvSpPr txBox="1"/>
          <p:nvPr/>
        </p:nvSpPr>
        <p:spPr>
          <a:xfrm>
            <a:off x="2030540" y="5996258"/>
            <a:ext cx="8097908" cy="646331"/>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hlinkClick r:id="rId4"/>
              </a:rPr>
              <a:t>DNA fingerprinting in zoology: past, present, future | Investigative Genetics | Full Text (biomedcentral.com</a:t>
            </a:r>
            <a:r>
              <a:rPr lang="en-GB" dirty="0">
                <a:hlinkClick r:id="rId4"/>
              </a:rPr>
              <a:t>)</a:t>
            </a:r>
            <a:endParaRPr lang="en-GB" dirty="0"/>
          </a:p>
        </p:txBody>
      </p:sp>
      <p:sp>
        <p:nvSpPr>
          <p:cNvPr id="3" name="TextBox 2">
            <a:extLst>
              <a:ext uri="{FF2B5EF4-FFF2-40B4-BE49-F238E27FC236}">
                <a16:creationId xmlns:a16="http://schemas.microsoft.com/office/drawing/2014/main" id="{B7887B82-64FC-1C89-EFD1-81F5A4A4932A}"/>
              </a:ext>
            </a:extLst>
          </p:cNvPr>
          <p:cNvSpPr txBox="1"/>
          <p:nvPr/>
        </p:nvSpPr>
        <p:spPr>
          <a:xfrm>
            <a:off x="1631504" y="210670"/>
            <a:ext cx="3778278" cy="830997"/>
          </a:xfrm>
          <a:prstGeom prst="rect">
            <a:avLst/>
          </a:prstGeom>
          <a:noFill/>
        </p:spPr>
        <p:txBody>
          <a:bodyPr wrap="none" rtlCol="0">
            <a:spAutoFit/>
          </a:bodyPr>
          <a:lstStyle/>
          <a:p>
            <a:r>
              <a:rPr lang="en-GB" sz="4800" dirty="0">
                <a:solidFill>
                  <a:schemeClr val="bg1"/>
                </a:solidFill>
                <a:latin typeface="+mj-lt"/>
              </a:rPr>
              <a:t>DNA profiling</a:t>
            </a:r>
          </a:p>
        </p:txBody>
      </p:sp>
      <p:pic>
        <p:nvPicPr>
          <p:cNvPr id="5" name="Picture 4" descr="A black and white sign with white text&#10;&#10;AI-generated content may be incorrect.">
            <a:extLst>
              <a:ext uri="{FF2B5EF4-FFF2-40B4-BE49-F238E27FC236}">
                <a16:creationId xmlns:a16="http://schemas.microsoft.com/office/drawing/2014/main" id="{28A87522-C263-EFC5-FC1A-B2903929A6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grpSp>
        <p:nvGrpSpPr>
          <p:cNvPr id="6" name="Group 5">
            <a:extLst>
              <a:ext uri="{FF2B5EF4-FFF2-40B4-BE49-F238E27FC236}">
                <a16:creationId xmlns:a16="http://schemas.microsoft.com/office/drawing/2014/main" id="{6F95BD70-BBD1-0D7A-A0D1-2F4B04E35EFA}"/>
              </a:ext>
            </a:extLst>
          </p:cNvPr>
          <p:cNvGrpSpPr/>
          <p:nvPr/>
        </p:nvGrpSpPr>
        <p:grpSpPr>
          <a:xfrm>
            <a:off x="1732547" y="1023647"/>
            <a:ext cx="3600000" cy="104019"/>
            <a:chOff x="1253158" y="1050894"/>
            <a:chExt cx="4853893" cy="73850"/>
          </a:xfrm>
        </p:grpSpPr>
        <p:cxnSp>
          <p:nvCxnSpPr>
            <p:cNvPr id="7" name="Straight Connector 6">
              <a:extLst>
                <a:ext uri="{FF2B5EF4-FFF2-40B4-BE49-F238E27FC236}">
                  <a16:creationId xmlns:a16="http://schemas.microsoft.com/office/drawing/2014/main" id="{7FBFC8BA-AD16-B1F3-2D11-2FC171C2B134}"/>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6BD9499-C016-00A0-4714-0B4EFF08C0FE}"/>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17050149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1D9793-425C-7DF4-7F18-EB782E75B977}"/>
              </a:ext>
            </a:extLst>
          </p:cNvPr>
          <p:cNvSpPr txBox="1"/>
          <p:nvPr/>
        </p:nvSpPr>
        <p:spPr>
          <a:xfrm>
            <a:off x="1" y="1264746"/>
            <a:ext cx="12192000" cy="5580000"/>
          </a:xfrm>
          <a:prstGeom prst="rect">
            <a:avLst/>
          </a:prstGeom>
          <a:solidFill>
            <a:schemeClr val="bg1"/>
          </a:solidFill>
        </p:spPr>
        <p:txBody>
          <a:bodyPr wrap="square" rtlCol="0">
            <a:spAutoFit/>
          </a:bodyPr>
          <a:lstStyle/>
          <a:p>
            <a:endParaRPr lang="en-GB" dirty="0"/>
          </a:p>
        </p:txBody>
      </p:sp>
      <p:grpSp>
        <p:nvGrpSpPr>
          <p:cNvPr id="16" name="Group 15"/>
          <p:cNvGrpSpPr/>
          <p:nvPr/>
        </p:nvGrpSpPr>
        <p:grpSpPr>
          <a:xfrm>
            <a:off x="1703513" y="1608668"/>
            <a:ext cx="5915165" cy="1881183"/>
            <a:chOff x="745067" y="1608667"/>
            <a:chExt cx="6779261" cy="2468405"/>
          </a:xfrm>
        </p:grpSpPr>
        <p:sp>
          <p:nvSpPr>
            <p:cNvPr id="2" name="Freeform 1"/>
            <p:cNvSpPr/>
            <p:nvPr/>
          </p:nvSpPr>
          <p:spPr>
            <a:xfrm>
              <a:off x="745067" y="1608667"/>
              <a:ext cx="6761096" cy="1174443"/>
            </a:xfrm>
            <a:custGeom>
              <a:avLst/>
              <a:gdLst>
                <a:gd name="connsiteX0" fmla="*/ 0 w 7823200"/>
                <a:gd name="connsiteY0" fmla="*/ 321733 h 1659067"/>
                <a:gd name="connsiteX1" fmla="*/ 2607733 w 7823200"/>
                <a:gd name="connsiteY1" fmla="*/ 1473200 h 1659067"/>
                <a:gd name="connsiteX2" fmla="*/ 3962400 w 7823200"/>
                <a:gd name="connsiteY2" fmla="*/ 1507066 h 1659067"/>
                <a:gd name="connsiteX3" fmla="*/ 7823200 w 7823200"/>
                <a:gd name="connsiteY3" fmla="*/ 0 h 1659067"/>
              </a:gdLst>
              <a:ahLst/>
              <a:cxnLst>
                <a:cxn ang="0">
                  <a:pos x="connsiteX0" y="connsiteY0"/>
                </a:cxn>
                <a:cxn ang="0">
                  <a:pos x="connsiteX1" y="connsiteY1"/>
                </a:cxn>
                <a:cxn ang="0">
                  <a:pos x="connsiteX2" y="connsiteY2"/>
                </a:cxn>
                <a:cxn ang="0">
                  <a:pos x="connsiteX3" y="connsiteY3"/>
                </a:cxn>
              </a:cxnLst>
              <a:rect l="l" t="t" r="r" b="b"/>
              <a:pathLst>
                <a:path w="7823200" h="1659067">
                  <a:moveTo>
                    <a:pt x="0" y="321733"/>
                  </a:moveTo>
                  <a:cubicBezTo>
                    <a:pt x="973666" y="798689"/>
                    <a:pt x="1947333" y="1275645"/>
                    <a:pt x="2607733" y="1473200"/>
                  </a:cubicBezTo>
                  <a:cubicBezTo>
                    <a:pt x="3268133" y="1670755"/>
                    <a:pt x="3093156" y="1752599"/>
                    <a:pt x="3962400" y="1507066"/>
                  </a:cubicBezTo>
                  <a:cubicBezTo>
                    <a:pt x="4831644" y="1261533"/>
                    <a:pt x="6327422" y="630766"/>
                    <a:pt x="7823200" y="0"/>
                  </a:cubicBezTo>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p:cNvSpPr/>
            <p:nvPr/>
          </p:nvSpPr>
          <p:spPr>
            <a:xfrm>
              <a:off x="754149" y="1724867"/>
              <a:ext cx="6761096" cy="1174443"/>
            </a:xfrm>
            <a:custGeom>
              <a:avLst/>
              <a:gdLst>
                <a:gd name="connsiteX0" fmla="*/ 0 w 7823200"/>
                <a:gd name="connsiteY0" fmla="*/ 321733 h 1659067"/>
                <a:gd name="connsiteX1" fmla="*/ 2607733 w 7823200"/>
                <a:gd name="connsiteY1" fmla="*/ 1473200 h 1659067"/>
                <a:gd name="connsiteX2" fmla="*/ 3962400 w 7823200"/>
                <a:gd name="connsiteY2" fmla="*/ 1507066 h 1659067"/>
                <a:gd name="connsiteX3" fmla="*/ 7823200 w 7823200"/>
                <a:gd name="connsiteY3" fmla="*/ 0 h 1659067"/>
              </a:gdLst>
              <a:ahLst/>
              <a:cxnLst>
                <a:cxn ang="0">
                  <a:pos x="connsiteX0" y="connsiteY0"/>
                </a:cxn>
                <a:cxn ang="0">
                  <a:pos x="connsiteX1" y="connsiteY1"/>
                </a:cxn>
                <a:cxn ang="0">
                  <a:pos x="connsiteX2" y="connsiteY2"/>
                </a:cxn>
                <a:cxn ang="0">
                  <a:pos x="connsiteX3" y="connsiteY3"/>
                </a:cxn>
              </a:cxnLst>
              <a:rect l="l" t="t" r="r" b="b"/>
              <a:pathLst>
                <a:path w="7823200" h="1659067">
                  <a:moveTo>
                    <a:pt x="0" y="321733"/>
                  </a:moveTo>
                  <a:cubicBezTo>
                    <a:pt x="973666" y="798689"/>
                    <a:pt x="1947333" y="1275645"/>
                    <a:pt x="2607733" y="1473200"/>
                  </a:cubicBezTo>
                  <a:cubicBezTo>
                    <a:pt x="3268133" y="1670755"/>
                    <a:pt x="3093156" y="1752599"/>
                    <a:pt x="3962400" y="1507066"/>
                  </a:cubicBezTo>
                  <a:cubicBezTo>
                    <a:pt x="4831644" y="1261533"/>
                    <a:pt x="6327422" y="630766"/>
                    <a:pt x="7823200" y="0"/>
                  </a:cubicBezTo>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452432" y="2738481"/>
              <a:ext cx="305332" cy="236704"/>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flipV="1">
              <a:off x="754149" y="2786429"/>
              <a:ext cx="6761096" cy="1174443"/>
            </a:xfrm>
            <a:custGeom>
              <a:avLst/>
              <a:gdLst>
                <a:gd name="connsiteX0" fmla="*/ 0 w 7823200"/>
                <a:gd name="connsiteY0" fmla="*/ 321733 h 1659067"/>
                <a:gd name="connsiteX1" fmla="*/ 2607733 w 7823200"/>
                <a:gd name="connsiteY1" fmla="*/ 1473200 h 1659067"/>
                <a:gd name="connsiteX2" fmla="*/ 3962400 w 7823200"/>
                <a:gd name="connsiteY2" fmla="*/ 1507066 h 1659067"/>
                <a:gd name="connsiteX3" fmla="*/ 7823200 w 7823200"/>
                <a:gd name="connsiteY3" fmla="*/ 0 h 1659067"/>
              </a:gdLst>
              <a:ahLst/>
              <a:cxnLst>
                <a:cxn ang="0">
                  <a:pos x="connsiteX0" y="connsiteY0"/>
                </a:cxn>
                <a:cxn ang="0">
                  <a:pos x="connsiteX1" y="connsiteY1"/>
                </a:cxn>
                <a:cxn ang="0">
                  <a:pos x="connsiteX2" y="connsiteY2"/>
                </a:cxn>
                <a:cxn ang="0">
                  <a:pos x="connsiteX3" y="connsiteY3"/>
                </a:cxn>
              </a:cxnLst>
              <a:rect l="l" t="t" r="r" b="b"/>
              <a:pathLst>
                <a:path w="7823200" h="1659067">
                  <a:moveTo>
                    <a:pt x="0" y="321733"/>
                  </a:moveTo>
                  <a:cubicBezTo>
                    <a:pt x="973666" y="798689"/>
                    <a:pt x="1947333" y="1275645"/>
                    <a:pt x="2607733" y="1473200"/>
                  </a:cubicBezTo>
                  <a:cubicBezTo>
                    <a:pt x="3268133" y="1670755"/>
                    <a:pt x="3093156" y="1752599"/>
                    <a:pt x="3962400" y="1507066"/>
                  </a:cubicBezTo>
                  <a:cubicBezTo>
                    <a:pt x="4831644" y="1261533"/>
                    <a:pt x="6327422" y="630766"/>
                    <a:pt x="7823200" y="0"/>
                  </a:cubicBezTo>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11"/>
            <p:cNvSpPr/>
            <p:nvPr/>
          </p:nvSpPr>
          <p:spPr>
            <a:xfrm flipV="1">
              <a:off x="763232" y="2902629"/>
              <a:ext cx="6761096" cy="1174443"/>
            </a:xfrm>
            <a:custGeom>
              <a:avLst/>
              <a:gdLst>
                <a:gd name="connsiteX0" fmla="*/ 0 w 7823200"/>
                <a:gd name="connsiteY0" fmla="*/ 321733 h 1659067"/>
                <a:gd name="connsiteX1" fmla="*/ 2607733 w 7823200"/>
                <a:gd name="connsiteY1" fmla="*/ 1473200 h 1659067"/>
                <a:gd name="connsiteX2" fmla="*/ 3962400 w 7823200"/>
                <a:gd name="connsiteY2" fmla="*/ 1507066 h 1659067"/>
                <a:gd name="connsiteX3" fmla="*/ 7823200 w 7823200"/>
                <a:gd name="connsiteY3" fmla="*/ 0 h 1659067"/>
              </a:gdLst>
              <a:ahLst/>
              <a:cxnLst>
                <a:cxn ang="0">
                  <a:pos x="connsiteX0" y="connsiteY0"/>
                </a:cxn>
                <a:cxn ang="0">
                  <a:pos x="connsiteX1" y="connsiteY1"/>
                </a:cxn>
                <a:cxn ang="0">
                  <a:pos x="connsiteX2" y="connsiteY2"/>
                </a:cxn>
                <a:cxn ang="0">
                  <a:pos x="connsiteX3" y="connsiteY3"/>
                </a:cxn>
              </a:cxnLst>
              <a:rect l="l" t="t" r="r" b="b"/>
              <a:pathLst>
                <a:path w="7823200" h="1659067">
                  <a:moveTo>
                    <a:pt x="0" y="321733"/>
                  </a:moveTo>
                  <a:cubicBezTo>
                    <a:pt x="973666" y="798689"/>
                    <a:pt x="1947333" y="1275645"/>
                    <a:pt x="2607733" y="1473200"/>
                  </a:cubicBezTo>
                  <a:cubicBezTo>
                    <a:pt x="3268133" y="1670755"/>
                    <a:pt x="3093156" y="1752599"/>
                    <a:pt x="3962400" y="1507066"/>
                  </a:cubicBezTo>
                  <a:cubicBezTo>
                    <a:pt x="4831644" y="1261533"/>
                    <a:pt x="6327422" y="630766"/>
                    <a:pt x="7823200" y="0"/>
                  </a:cubicBezTo>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 name="Group 22"/>
          <p:cNvGrpSpPr/>
          <p:nvPr/>
        </p:nvGrpSpPr>
        <p:grpSpPr>
          <a:xfrm>
            <a:off x="1693004" y="4068098"/>
            <a:ext cx="5915165" cy="1881183"/>
            <a:chOff x="760917" y="3642250"/>
            <a:chExt cx="5915165" cy="1881183"/>
          </a:xfrm>
        </p:grpSpPr>
        <p:sp>
          <p:nvSpPr>
            <p:cNvPr id="18" name="Freeform 17"/>
            <p:cNvSpPr/>
            <p:nvPr/>
          </p:nvSpPr>
          <p:spPr>
            <a:xfrm>
              <a:off x="760917" y="3642250"/>
              <a:ext cx="5899315" cy="895049"/>
            </a:xfrm>
            <a:custGeom>
              <a:avLst/>
              <a:gdLst>
                <a:gd name="connsiteX0" fmla="*/ 0 w 7823200"/>
                <a:gd name="connsiteY0" fmla="*/ 321733 h 1659067"/>
                <a:gd name="connsiteX1" fmla="*/ 2607733 w 7823200"/>
                <a:gd name="connsiteY1" fmla="*/ 1473200 h 1659067"/>
                <a:gd name="connsiteX2" fmla="*/ 3962400 w 7823200"/>
                <a:gd name="connsiteY2" fmla="*/ 1507066 h 1659067"/>
                <a:gd name="connsiteX3" fmla="*/ 7823200 w 7823200"/>
                <a:gd name="connsiteY3" fmla="*/ 0 h 1659067"/>
              </a:gdLst>
              <a:ahLst/>
              <a:cxnLst>
                <a:cxn ang="0">
                  <a:pos x="connsiteX0" y="connsiteY0"/>
                </a:cxn>
                <a:cxn ang="0">
                  <a:pos x="connsiteX1" y="connsiteY1"/>
                </a:cxn>
                <a:cxn ang="0">
                  <a:pos x="connsiteX2" y="connsiteY2"/>
                </a:cxn>
                <a:cxn ang="0">
                  <a:pos x="connsiteX3" y="connsiteY3"/>
                </a:cxn>
              </a:cxnLst>
              <a:rect l="l" t="t" r="r" b="b"/>
              <a:pathLst>
                <a:path w="7823200" h="1659067">
                  <a:moveTo>
                    <a:pt x="0" y="321733"/>
                  </a:moveTo>
                  <a:cubicBezTo>
                    <a:pt x="973666" y="798689"/>
                    <a:pt x="1947333" y="1275645"/>
                    <a:pt x="2607733" y="1473200"/>
                  </a:cubicBezTo>
                  <a:cubicBezTo>
                    <a:pt x="3268133" y="1670755"/>
                    <a:pt x="3093156" y="1752599"/>
                    <a:pt x="3962400" y="1507066"/>
                  </a:cubicBezTo>
                  <a:cubicBezTo>
                    <a:pt x="4831644" y="1261533"/>
                    <a:pt x="6327422" y="630766"/>
                    <a:pt x="7823200" y="0"/>
                  </a:cubicBezTo>
                </a:path>
              </a:pathLst>
            </a:cu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eform 18"/>
            <p:cNvSpPr/>
            <p:nvPr/>
          </p:nvSpPr>
          <p:spPr>
            <a:xfrm>
              <a:off x="768841" y="3730807"/>
              <a:ext cx="5899315" cy="895049"/>
            </a:xfrm>
            <a:custGeom>
              <a:avLst/>
              <a:gdLst>
                <a:gd name="connsiteX0" fmla="*/ 0 w 7823200"/>
                <a:gd name="connsiteY0" fmla="*/ 321733 h 1659067"/>
                <a:gd name="connsiteX1" fmla="*/ 2607733 w 7823200"/>
                <a:gd name="connsiteY1" fmla="*/ 1473200 h 1659067"/>
                <a:gd name="connsiteX2" fmla="*/ 3962400 w 7823200"/>
                <a:gd name="connsiteY2" fmla="*/ 1507066 h 1659067"/>
                <a:gd name="connsiteX3" fmla="*/ 7823200 w 7823200"/>
                <a:gd name="connsiteY3" fmla="*/ 0 h 1659067"/>
              </a:gdLst>
              <a:ahLst/>
              <a:cxnLst>
                <a:cxn ang="0">
                  <a:pos x="connsiteX0" y="connsiteY0"/>
                </a:cxn>
                <a:cxn ang="0">
                  <a:pos x="connsiteX1" y="connsiteY1"/>
                </a:cxn>
                <a:cxn ang="0">
                  <a:pos x="connsiteX2" y="connsiteY2"/>
                </a:cxn>
                <a:cxn ang="0">
                  <a:pos x="connsiteX3" y="connsiteY3"/>
                </a:cxn>
              </a:cxnLst>
              <a:rect l="l" t="t" r="r" b="b"/>
              <a:pathLst>
                <a:path w="7823200" h="1659067">
                  <a:moveTo>
                    <a:pt x="0" y="321733"/>
                  </a:moveTo>
                  <a:cubicBezTo>
                    <a:pt x="973666" y="798689"/>
                    <a:pt x="1947333" y="1275645"/>
                    <a:pt x="2607733" y="1473200"/>
                  </a:cubicBezTo>
                  <a:cubicBezTo>
                    <a:pt x="3268133" y="1670755"/>
                    <a:pt x="3093156" y="1752599"/>
                    <a:pt x="3962400" y="1507066"/>
                  </a:cubicBezTo>
                  <a:cubicBezTo>
                    <a:pt x="4831644" y="1261533"/>
                    <a:pt x="6327422" y="630766"/>
                    <a:pt x="7823200" y="0"/>
                  </a:cubicBezTo>
                </a:path>
              </a:pathLst>
            </a:cu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3123197" y="4503287"/>
              <a:ext cx="266414" cy="18039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20"/>
            <p:cNvSpPr/>
            <p:nvPr/>
          </p:nvSpPr>
          <p:spPr>
            <a:xfrm flipV="1">
              <a:off x="768841" y="4539828"/>
              <a:ext cx="5899315" cy="895049"/>
            </a:xfrm>
            <a:custGeom>
              <a:avLst/>
              <a:gdLst>
                <a:gd name="connsiteX0" fmla="*/ 0 w 7823200"/>
                <a:gd name="connsiteY0" fmla="*/ 321733 h 1659067"/>
                <a:gd name="connsiteX1" fmla="*/ 2607733 w 7823200"/>
                <a:gd name="connsiteY1" fmla="*/ 1473200 h 1659067"/>
                <a:gd name="connsiteX2" fmla="*/ 3962400 w 7823200"/>
                <a:gd name="connsiteY2" fmla="*/ 1507066 h 1659067"/>
                <a:gd name="connsiteX3" fmla="*/ 7823200 w 7823200"/>
                <a:gd name="connsiteY3" fmla="*/ 0 h 1659067"/>
              </a:gdLst>
              <a:ahLst/>
              <a:cxnLst>
                <a:cxn ang="0">
                  <a:pos x="connsiteX0" y="connsiteY0"/>
                </a:cxn>
                <a:cxn ang="0">
                  <a:pos x="connsiteX1" y="connsiteY1"/>
                </a:cxn>
                <a:cxn ang="0">
                  <a:pos x="connsiteX2" y="connsiteY2"/>
                </a:cxn>
                <a:cxn ang="0">
                  <a:pos x="connsiteX3" y="connsiteY3"/>
                </a:cxn>
              </a:cxnLst>
              <a:rect l="l" t="t" r="r" b="b"/>
              <a:pathLst>
                <a:path w="7823200" h="1659067">
                  <a:moveTo>
                    <a:pt x="0" y="321733"/>
                  </a:moveTo>
                  <a:cubicBezTo>
                    <a:pt x="973666" y="798689"/>
                    <a:pt x="1947333" y="1275645"/>
                    <a:pt x="2607733" y="1473200"/>
                  </a:cubicBezTo>
                  <a:cubicBezTo>
                    <a:pt x="3268133" y="1670755"/>
                    <a:pt x="3093156" y="1752599"/>
                    <a:pt x="3962400" y="1507066"/>
                  </a:cubicBezTo>
                  <a:cubicBezTo>
                    <a:pt x="4831644" y="1261533"/>
                    <a:pt x="6327422" y="630766"/>
                    <a:pt x="7823200" y="0"/>
                  </a:cubicBezTo>
                </a:path>
              </a:pathLst>
            </a:cu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reeform 21"/>
            <p:cNvSpPr/>
            <p:nvPr/>
          </p:nvSpPr>
          <p:spPr>
            <a:xfrm flipV="1">
              <a:off x="776767" y="4628384"/>
              <a:ext cx="5899315" cy="895049"/>
            </a:xfrm>
            <a:custGeom>
              <a:avLst/>
              <a:gdLst>
                <a:gd name="connsiteX0" fmla="*/ 0 w 7823200"/>
                <a:gd name="connsiteY0" fmla="*/ 321733 h 1659067"/>
                <a:gd name="connsiteX1" fmla="*/ 2607733 w 7823200"/>
                <a:gd name="connsiteY1" fmla="*/ 1473200 h 1659067"/>
                <a:gd name="connsiteX2" fmla="*/ 3962400 w 7823200"/>
                <a:gd name="connsiteY2" fmla="*/ 1507066 h 1659067"/>
                <a:gd name="connsiteX3" fmla="*/ 7823200 w 7823200"/>
                <a:gd name="connsiteY3" fmla="*/ 0 h 1659067"/>
              </a:gdLst>
              <a:ahLst/>
              <a:cxnLst>
                <a:cxn ang="0">
                  <a:pos x="connsiteX0" y="connsiteY0"/>
                </a:cxn>
                <a:cxn ang="0">
                  <a:pos x="connsiteX1" y="connsiteY1"/>
                </a:cxn>
                <a:cxn ang="0">
                  <a:pos x="connsiteX2" y="connsiteY2"/>
                </a:cxn>
                <a:cxn ang="0">
                  <a:pos x="connsiteX3" y="connsiteY3"/>
                </a:cxn>
              </a:cxnLst>
              <a:rect l="l" t="t" r="r" b="b"/>
              <a:pathLst>
                <a:path w="7823200" h="1659067">
                  <a:moveTo>
                    <a:pt x="0" y="321733"/>
                  </a:moveTo>
                  <a:cubicBezTo>
                    <a:pt x="973666" y="798689"/>
                    <a:pt x="1947333" y="1275645"/>
                    <a:pt x="2607733" y="1473200"/>
                  </a:cubicBezTo>
                  <a:cubicBezTo>
                    <a:pt x="3268133" y="1670755"/>
                    <a:pt x="3093156" y="1752599"/>
                    <a:pt x="3962400" y="1507066"/>
                  </a:cubicBezTo>
                  <a:cubicBezTo>
                    <a:pt x="4831644" y="1261533"/>
                    <a:pt x="6327422" y="630766"/>
                    <a:pt x="7823200" y="0"/>
                  </a:cubicBezTo>
                </a:path>
              </a:pathLst>
            </a:cu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TextBox 23"/>
          <p:cNvSpPr txBox="1"/>
          <p:nvPr/>
        </p:nvSpPr>
        <p:spPr>
          <a:xfrm>
            <a:off x="7968208" y="4542277"/>
            <a:ext cx="2592288" cy="830997"/>
          </a:xfrm>
          <a:prstGeom prst="rect">
            <a:avLst/>
          </a:prstGeom>
          <a:noFill/>
        </p:spPr>
        <p:txBody>
          <a:bodyPr wrap="square" rtlCol="0">
            <a:spAutoFit/>
          </a:bodyPr>
          <a:lstStyle/>
          <a:p>
            <a:r>
              <a:rPr lang="en-GB" sz="2400" dirty="0">
                <a:solidFill>
                  <a:schemeClr val="tx1">
                    <a:lumMod val="65000"/>
                    <a:lumOff val="35000"/>
                  </a:schemeClr>
                </a:solidFill>
              </a:rPr>
              <a:t>Chromosome 3 from mother</a:t>
            </a:r>
          </a:p>
        </p:txBody>
      </p:sp>
      <p:sp>
        <p:nvSpPr>
          <p:cNvPr id="25" name="TextBox 24"/>
          <p:cNvSpPr txBox="1"/>
          <p:nvPr/>
        </p:nvSpPr>
        <p:spPr>
          <a:xfrm>
            <a:off x="7968208" y="2085567"/>
            <a:ext cx="2592288" cy="830997"/>
          </a:xfrm>
          <a:prstGeom prst="rect">
            <a:avLst/>
          </a:prstGeom>
          <a:noFill/>
        </p:spPr>
        <p:txBody>
          <a:bodyPr wrap="square" rtlCol="0">
            <a:spAutoFit/>
          </a:bodyPr>
          <a:lstStyle/>
          <a:p>
            <a:r>
              <a:rPr lang="en-GB" sz="2400" dirty="0">
                <a:solidFill>
                  <a:schemeClr val="tx1">
                    <a:lumMod val="65000"/>
                    <a:lumOff val="35000"/>
                  </a:schemeClr>
                </a:solidFill>
              </a:rPr>
              <a:t>Chromosome 3 from father</a:t>
            </a:r>
          </a:p>
        </p:txBody>
      </p:sp>
      <p:sp>
        <p:nvSpPr>
          <p:cNvPr id="26" name="TextBox 25"/>
          <p:cNvSpPr txBox="1"/>
          <p:nvPr/>
        </p:nvSpPr>
        <p:spPr>
          <a:xfrm>
            <a:off x="5352257" y="1672874"/>
            <a:ext cx="785793" cy="646331"/>
          </a:xfrm>
          <a:prstGeom prst="rect">
            <a:avLst/>
          </a:prstGeom>
          <a:noFill/>
        </p:spPr>
        <p:txBody>
          <a:bodyPr wrap="none" rtlCol="0">
            <a:spAutoFit/>
          </a:bodyPr>
          <a:lstStyle/>
          <a:p>
            <a:r>
              <a:rPr lang="en-GB" sz="3600" dirty="0">
                <a:sym typeface="Wingdings"/>
              </a:rPr>
              <a:t></a:t>
            </a:r>
            <a:endParaRPr lang="en-GB" sz="3600" dirty="0"/>
          </a:p>
        </p:txBody>
      </p:sp>
      <p:sp>
        <p:nvSpPr>
          <p:cNvPr id="27" name="Rounded Rectangle 26"/>
          <p:cNvSpPr/>
          <p:nvPr/>
        </p:nvSpPr>
        <p:spPr>
          <a:xfrm rot="20527397">
            <a:off x="5994224" y="2049562"/>
            <a:ext cx="360040" cy="72008"/>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rot="384005">
            <a:off x="6058189" y="1459535"/>
            <a:ext cx="785793" cy="646331"/>
          </a:xfrm>
          <a:prstGeom prst="rect">
            <a:avLst/>
          </a:prstGeom>
          <a:noFill/>
        </p:spPr>
        <p:txBody>
          <a:bodyPr wrap="none" rtlCol="0">
            <a:spAutoFit/>
          </a:bodyPr>
          <a:lstStyle/>
          <a:p>
            <a:r>
              <a:rPr lang="en-GB" sz="3600" dirty="0">
                <a:sym typeface="Wingdings"/>
              </a:rPr>
              <a:t></a:t>
            </a:r>
            <a:endParaRPr lang="en-GB" sz="3600" dirty="0"/>
          </a:p>
        </p:txBody>
      </p:sp>
      <p:sp>
        <p:nvSpPr>
          <p:cNvPr id="30" name="TextBox 29"/>
          <p:cNvSpPr txBox="1"/>
          <p:nvPr/>
        </p:nvSpPr>
        <p:spPr>
          <a:xfrm>
            <a:off x="5375921" y="4150822"/>
            <a:ext cx="785793" cy="646331"/>
          </a:xfrm>
          <a:prstGeom prst="rect">
            <a:avLst/>
          </a:prstGeom>
          <a:noFill/>
        </p:spPr>
        <p:txBody>
          <a:bodyPr wrap="none" rtlCol="0">
            <a:spAutoFit/>
          </a:bodyPr>
          <a:lstStyle/>
          <a:p>
            <a:r>
              <a:rPr lang="en-GB" sz="3600" dirty="0">
                <a:sym typeface="Wingdings"/>
              </a:rPr>
              <a:t></a:t>
            </a:r>
            <a:endParaRPr lang="en-GB" sz="3600" dirty="0"/>
          </a:p>
        </p:txBody>
      </p:sp>
      <p:sp>
        <p:nvSpPr>
          <p:cNvPr id="31" name="TextBox 30"/>
          <p:cNvSpPr txBox="1"/>
          <p:nvPr/>
        </p:nvSpPr>
        <p:spPr>
          <a:xfrm rot="384005">
            <a:off x="6484660" y="3785873"/>
            <a:ext cx="785793" cy="646331"/>
          </a:xfrm>
          <a:prstGeom prst="rect">
            <a:avLst/>
          </a:prstGeom>
          <a:noFill/>
        </p:spPr>
        <p:txBody>
          <a:bodyPr wrap="none" rtlCol="0">
            <a:spAutoFit/>
          </a:bodyPr>
          <a:lstStyle/>
          <a:p>
            <a:r>
              <a:rPr lang="en-GB" sz="3600" dirty="0">
                <a:sym typeface="Wingdings"/>
              </a:rPr>
              <a:t></a:t>
            </a:r>
            <a:endParaRPr lang="en-GB" sz="3600" dirty="0"/>
          </a:p>
        </p:txBody>
      </p:sp>
      <p:sp>
        <p:nvSpPr>
          <p:cNvPr id="32" name="Rounded Rectangle 31"/>
          <p:cNvSpPr/>
          <p:nvPr/>
        </p:nvSpPr>
        <p:spPr>
          <a:xfrm rot="20674366">
            <a:off x="5942428" y="4425862"/>
            <a:ext cx="883208" cy="76652"/>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3A87FC88-68CA-92F0-5F3B-D9351E9B95C3}"/>
              </a:ext>
            </a:extLst>
          </p:cNvPr>
          <p:cNvSpPr txBox="1"/>
          <p:nvPr/>
        </p:nvSpPr>
        <p:spPr>
          <a:xfrm>
            <a:off x="1631504" y="210670"/>
            <a:ext cx="4669548" cy="830997"/>
          </a:xfrm>
          <a:prstGeom prst="rect">
            <a:avLst/>
          </a:prstGeom>
          <a:noFill/>
        </p:spPr>
        <p:txBody>
          <a:bodyPr wrap="none" rtlCol="0">
            <a:spAutoFit/>
          </a:bodyPr>
          <a:lstStyle/>
          <a:p>
            <a:r>
              <a:rPr lang="en-GB" sz="4800" dirty="0">
                <a:solidFill>
                  <a:schemeClr val="bg1"/>
                </a:solidFill>
                <a:latin typeface="+mj-lt"/>
              </a:rPr>
              <a:t>DNA profiling - 1</a:t>
            </a:r>
          </a:p>
        </p:txBody>
      </p:sp>
      <p:pic>
        <p:nvPicPr>
          <p:cNvPr id="6" name="Picture 5" descr="A black and white sign with white text&#10;&#10;AI-generated content may be incorrect.">
            <a:extLst>
              <a:ext uri="{FF2B5EF4-FFF2-40B4-BE49-F238E27FC236}">
                <a16:creationId xmlns:a16="http://schemas.microsoft.com/office/drawing/2014/main" id="{6843911A-6B8A-714B-B1EE-CBF726103C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grpSp>
        <p:nvGrpSpPr>
          <p:cNvPr id="7" name="Group 6">
            <a:extLst>
              <a:ext uri="{FF2B5EF4-FFF2-40B4-BE49-F238E27FC236}">
                <a16:creationId xmlns:a16="http://schemas.microsoft.com/office/drawing/2014/main" id="{A70EAD58-3CAE-6612-868E-F63D7CAFAD63}"/>
              </a:ext>
            </a:extLst>
          </p:cNvPr>
          <p:cNvGrpSpPr/>
          <p:nvPr/>
        </p:nvGrpSpPr>
        <p:grpSpPr>
          <a:xfrm>
            <a:off x="1732547" y="1023647"/>
            <a:ext cx="4680000" cy="104019"/>
            <a:chOff x="1253158" y="1050894"/>
            <a:chExt cx="4853893" cy="73850"/>
          </a:xfrm>
        </p:grpSpPr>
        <p:cxnSp>
          <p:nvCxnSpPr>
            <p:cNvPr id="8" name="Straight Connector 7">
              <a:extLst>
                <a:ext uri="{FF2B5EF4-FFF2-40B4-BE49-F238E27FC236}">
                  <a16:creationId xmlns:a16="http://schemas.microsoft.com/office/drawing/2014/main" id="{8F4B142D-58E1-3D8A-CEF3-682E0C80B31D}"/>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BA859BD-384F-5103-0C19-CDB7C4A27667}"/>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495603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30" grpId="0"/>
      <p:bldP spid="3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495FC42-CB66-BFC6-C1E6-EAD1068935E8}"/>
              </a:ext>
            </a:extLst>
          </p:cNvPr>
          <p:cNvSpPr txBox="1"/>
          <p:nvPr/>
        </p:nvSpPr>
        <p:spPr>
          <a:xfrm>
            <a:off x="1" y="1264746"/>
            <a:ext cx="12192000" cy="5580000"/>
          </a:xfrm>
          <a:prstGeom prst="rect">
            <a:avLst/>
          </a:prstGeom>
          <a:solidFill>
            <a:schemeClr val="bg1"/>
          </a:solidFill>
        </p:spPr>
        <p:txBody>
          <a:bodyPr wrap="square" rtlCol="0">
            <a:spAutoFit/>
          </a:bodyPr>
          <a:lstStyle/>
          <a:p>
            <a:endParaRPr lang="en-GB" dirty="0"/>
          </a:p>
        </p:txBody>
      </p:sp>
      <p:grpSp>
        <p:nvGrpSpPr>
          <p:cNvPr id="16" name="Group 15"/>
          <p:cNvGrpSpPr/>
          <p:nvPr/>
        </p:nvGrpSpPr>
        <p:grpSpPr>
          <a:xfrm>
            <a:off x="1703513" y="1608668"/>
            <a:ext cx="5915165" cy="1881183"/>
            <a:chOff x="745067" y="1608667"/>
            <a:chExt cx="6779261" cy="2468405"/>
          </a:xfrm>
        </p:grpSpPr>
        <p:sp>
          <p:nvSpPr>
            <p:cNvPr id="2" name="Freeform 1"/>
            <p:cNvSpPr/>
            <p:nvPr/>
          </p:nvSpPr>
          <p:spPr>
            <a:xfrm>
              <a:off x="745067" y="1608667"/>
              <a:ext cx="6761096" cy="1174443"/>
            </a:xfrm>
            <a:custGeom>
              <a:avLst/>
              <a:gdLst>
                <a:gd name="connsiteX0" fmla="*/ 0 w 7823200"/>
                <a:gd name="connsiteY0" fmla="*/ 321733 h 1659067"/>
                <a:gd name="connsiteX1" fmla="*/ 2607733 w 7823200"/>
                <a:gd name="connsiteY1" fmla="*/ 1473200 h 1659067"/>
                <a:gd name="connsiteX2" fmla="*/ 3962400 w 7823200"/>
                <a:gd name="connsiteY2" fmla="*/ 1507066 h 1659067"/>
                <a:gd name="connsiteX3" fmla="*/ 7823200 w 7823200"/>
                <a:gd name="connsiteY3" fmla="*/ 0 h 1659067"/>
              </a:gdLst>
              <a:ahLst/>
              <a:cxnLst>
                <a:cxn ang="0">
                  <a:pos x="connsiteX0" y="connsiteY0"/>
                </a:cxn>
                <a:cxn ang="0">
                  <a:pos x="connsiteX1" y="connsiteY1"/>
                </a:cxn>
                <a:cxn ang="0">
                  <a:pos x="connsiteX2" y="connsiteY2"/>
                </a:cxn>
                <a:cxn ang="0">
                  <a:pos x="connsiteX3" y="connsiteY3"/>
                </a:cxn>
              </a:cxnLst>
              <a:rect l="l" t="t" r="r" b="b"/>
              <a:pathLst>
                <a:path w="7823200" h="1659067">
                  <a:moveTo>
                    <a:pt x="0" y="321733"/>
                  </a:moveTo>
                  <a:cubicBezTo>
                    <a:pt x="973666" y="798689"/>
                    <a:pt x="1947333" y="1275645"/>
                    <a:pt x="2607733" y="1473200"/>
                  </a:cubicBezTo>
                  <a:cubicBezTo>
                    <a:pt x="3268133" y="1670755"/>
                    <a:pt x="3093156" y="1752599"/>
                    <a:pt x="3962400" y="1507066"/>
                  </a:cubicBezTo>
                  <a:cubicBezTo>
                    <a:pt x="4831644" y="1261533"/>
                    <a:pt x="6327422" y="630766"/>
                    <a:pt x="7823200" y="0"/>
                  </a:cubicBezTo>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p:cNvSpPr/>
            <p:nvPr/>
          </p:nvSpPr>
          <p:spPr>
            <a:xfrm>
              <a:off x="754149" y="1724867"/>
              <a:ext cx="6761096" cy="1174443"/>
            </a:xfrm>
            <a:custGeom>
              <a:avLst/>
              <a:gdLst>
                <a:gd name="connsiteX0" fmla="*/ 0 w 7823200"/>
                <a:gd name="connsiteY0" fmla="*/ 321733 h 1659067"/>
                <a:gd name="connsiteX1" fmla="*/ 2607733 w 7823200"/>
                <a:gd name="connsiteY1" fmla="*/ 1473200 h 1659067"/>
                <a:gd name="connsiteX2" fmla="*/ 3962400 w 7823200"/>
                <a:gd name="connsiteY2" fmla="*/ 1507066 h 1659067"/>
                <a:gd name="connsiteX3" fmla="*/ 7823200 w 7823200"/>
                <a:gd name="connsiteY3" fmla="*/ 0 h 1659067"/>
              </a:gdLst>
              <a:ahLst/>
              <a:cxnLst>
                <a:cxn ang="0">
                  <a:pos x="connsiteX0" y="connsiteY0"/>
                </a:cxn>
                <a:cxn ang="0">
                  <a:pos x="connsiteX1" y="connsiteY1"/>
                </a:cxn>
                <a:cxn ang="0">
                  <a:pos x="connsiteX2" y="connsiteY2"/>
                </a:cxn>
                <a:cxn ang="0">
                  <a:pos x="connsiteX3" y="connsiteY3"/>
                </a:cxn>
              </a:cxnLst>
              <a:rect l="l" t="t" r="r" b="b"/>
              <a:pathLst>
                <a:path w="7823200" h="1659067">
                  <a:moveTo>
                    <a:pt x="0" y="321733"/>
                  </a:moveTo>
                  <a:cubicBezTo>
                    <a:pt x="973666" y="798689"/>
                    <a:pt x="1947333" y="1275645"/>
                    <a:pt x="2607733" y="1473200"/>
                  </a:cubicBezTo>
                  <a:cubicBezTo>
                    <a:pt x="3268133" y="1670755"/>
                    <a:pt x="3093156" y="1752599"/>
                    <a:pt x="3962400" y="1507066"/>
                  </a:cubicBezTo>
                  <a:cubicBezTo>
                    <a:pt x="4831644" y="1261533"/>
                    <a:pt x="6327422" y="630766"/>
                    <a:pt x="7823200" y="0"/>
                  </a:cubicBezTo>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452432" y="2738481"/>
              <a:ext cx="305332" cy="236704"/>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flipV="1">
              <a:off x="754149" y="2786429"/>
              <a:ext cx="6761096" cy="1174443"/>
            </a:xfrm>
            <a:custGeom>
              <a:avLst/>
              <a:gdLst>
                <a:gd name="connsiteX0" fmla="*/ 0 w 7823200"/>
                <a:gd name="connsiteY0" fmla="*/ 321733 h 1659067"/>
                <a:gd name="connsiteX1" fmla="*/ 2607733 w 7823200"/>
                <a:gd name="connsiteY1" fmla="*/ 1473200 h 1659067"/>
                <a:gd name="connsiteX2" fmla="*/ 3962400 w 7823200"/>
                <a:gd name="connsiteY2" fmla="*/ 1507066 h 1659067"/>
                <a:gd name="connsiteX3" fmla="*/ 7823200 w 7823200"/>
                <a:gd name="connsiteY3" fmla="*/ 0 h 1659067"/>
              </a:gdLst>
              <a:ahLst/>
              <a:cxnLst>
                <a:cxn ang="0">
                  <a:pos x="connsiteX0" y="connsiteY0"/>
                </a:cxn>
                <a:cxn ang="0">
                  <a:pos x="connsiteX1" y="connsiteY1"/>
                </a:cxn>
                <a:cxn ang="0">
                  <a:pos x="connsiteX2" y="connsiteY2"/>
                </a:cxn>
                <a:cxn ang="0">
                  <a:pos x="connsiteX3" y="connsiteY3"/>
                </a:cxn>
              </a:cxnLst>
              <a:rect l="l" t="t" r="r" b="b"/>
              <a:pathLst>
                <a:path w="7823200" h="1659067">
                  <a:moveTo>
                    <a:pt x="0" y="321733"/>
                  </a:moveTo>
                  <a:cubicBezTo>
                    <a:pt x="973666" y="798689"/>
                    <a:pt x="1947333" y="1275645"/>
                    <a:pt x="2607733" y="1473200"/>
                  </a:cubicBezTo>
                  <a:cubicBezTo>
                    <a:pt x="3268133" y="1670755"/>
                    <a:pt x="3093156" y="1752599"/>
                    <a:pt x="3962400" y="1507066"/>
                  </a:cubicBezTo>
                  <a:cubicBezTo>
                    <a:pt x="4831644" y="1261533"/>
                    <a:pt x="6327422" y="630766"/>
                    <a:pt x="7823200" y="0"/>
                  </a:cubicBezTo>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11"/>
            <p:cNvSpPr/>
            <p:nvPr/>
          </p:nvSpPr>
          <p:spPr>
            <a:xfrm flipV="1">
              <a:off x="763232" y="2902629"/>
              <a:ext cx="6761096" cy="1174443"/>
            </a:xfrm>
            <a:custGeom>
              <a:avLst/>
              <a:gdLst>
                <a:gd name="connsiteX0" fmla="*/ 0 w 7823200"/>
                <a:gd name="connsiteY0" fmla="*/ 321733 h 1659067"/>
                <a:gd name="connsiteX1" fmla="*/ 2607733 w 7823200"/>
                <a:gd name="connsiteY1" fmla="*/ 1473200 h 1659067"/>
                <a:gd name="connsiteX2" fmla="*/ 3962400 w 7823200"/>
                <a:gd name="connsiteY2" fmla="*/ 1507066 h 1659067"/>
                <a:gd name="connsiteX3" fmla="*/ 7823200 w 7823200"/>
                <a:gd name="connsiteY3" fmla="*/ 0 h 1659067"/>
              </a:gdLst>
              <a:ahLst/>
              <a:cxnLst>
                <a:cxn ang="0">
                  <a:pos x="connsiteX0" y="connsiteY0"/>
                </a:cxn>
                <a:cxn ang="0">
                  <a:pos x="connsiteX1" y="connsiteY1"/>
                </a:cxn>
                <a:cxn ang="0">
                  <a:pos x="connsiteX2" y="connsiteY2"/>
                </a:cxn>
                <a:cxn ang="0">
                  <a:pos x="connsiteX3" y="connsiteY3"/>
                </a:cxn>
              </a:cxnLst>
              <a:rect l="l" t="t" r="r" b="b"/>
              <a:pathLst>
                <a:path w="7823200" h="1659067">
                  <a:moveTo>
                    <a:pt x="0" y="321733"/>
                  </a:moveTo>
                  <a:cubicBezTo>
                    <a:pt x="973666" y="798689"/>
                    <a:pt x="1947333" y="1275645"/>
                    <a:pt x="2607733" y="1473200"/>
                  </a:cubicBezTo>
                  <a:cubicBezTo>
                    <a:pt x="3268133" y="1670755"/>
                    <a:pt x="3093156" y="1752599"/>
                    <a:pt x="3962400" y="1507066"/>
                  </a:cubicBezTo>
                  <a:cubicBezTo>
                    <a:pt x="4831644" y="1261533"/>
                    <a:pt x="6327422" y="630766"/>
                    <a:pt x="7823200" y="0"/>
                  </a:cubicBezTo>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 name="Group 22"/>
          <p:cNvGrpSpPr/>
          <p:nvPr/>
        </p:nvGrpSpPr>
        <p:grpSpPr>
          <a:xfrm>
            <a:off x="1693004" y="4068098"/>
            <a:ext cx="5915165" cy="1881183"/>
            <a:chOff x="760917" y="3642250"/>
            <a:chExt cx="5915165" cy="1881183"/>
          </a:xfrm>
        </p:grpSpPr>
        <p:sp>
          <p:nvSpPr>
            <p:cNvPr id="18" name="Freeform 17"/>
            <p:cNvSpPr/>
            <p:nvPr/>
          </p:nvSpPr>
          <p:spPr>
            <a:xfrm>
              <a:off x="760917" y="3642250"/>
              <a:ext cx="5899315" cy="895049"/>
            </a:xfrm>
            <a:custGeom>
              <a:avLst/>
              <a:gdLst>
                <a:gd name="connsiteX0" fmla="*/ 0 w 7823200"/>
                <a:gd name="connsiteY0" fmla="*/ 321733 h 1659067"/>
                <a:gd name="connsiteX1" fmla="*/ 2607733 w 7823200"/>
                <a:gd name="connsiteY1" fmla="*/ 1473200 h 1659067"/>
                <a:gd name="connsiteX2" fmla="*/ 3962400 w 7823200"/>
                <a:gd name="connsiteY2" fmla="*/ 1507066 h 1659067"/>
                <a:gd name="connsiteX3" fmla="*/ 7823200 w 7823200"/>
                <a:gd name="connsiteY3" fmla="*/ 0 h 1659067"/>
              </a:gdLst>
              <a:ahLst/>
              <a:cxnLst>
                <a:cxn ang="0">
                  <a:pos x="connsiteX0" y="connsiteY0"/>
                </a:cxn>
                <a:cxn ang="0">
                  <a:pos x="connsiteX1" y="connsiteY1"/>
                </a:cxn>
                <a:cxn ang="0">
                  <a:pos x="connsiteX2" y="connsiteY2"/>
                </a:cxn>
                <a:cxn ang="0">
                  <a:pos x="connsiteX3" y="connsiteY3"/>
                </a:cxn>
              </a:cxnLst>
              <a:rect l="l" t="t" r="r" b="b"/>
              <a:pathLst>
                <a:path w="7823200" h="1659067">
                  <a:moveTo>
                    <a:pt x="0" y="321733"/>
                  </a:moveTo>
                  <a:cubicBezTo>
                    <a:pt x="973666" y="798689"/>
                    <a:pt x="1947333" y="1275645"/>
                    <a:pt x="2607733" y="1473200"/>
                  </a:cubicBezTo>
                  <a:cubicBezTo>
                    <a:pt x="3268133" y="1670755"/>
                    <a:pt x="3093156" y="1752599"/>
                    <a:pt x="3962400" y="1507066"/>
                  </a:cubicBezTo>
                  <a:cubicBezTo>
                    <a:pt x="4831644" y="1261533"/>
                    <a:pt x="6327422" y="630766"/>
                    <a:pt x="7823200" y="0"/>
                  </a:cubicBezTo>
                </a:path>
              </a:pathLst>
            </a:cu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eform 18"/>
            <p:cNvSpPr/>
            <p:nvPr/>
          </p:nvSpPr>
          <p:spPr>
            <a:xfrm>
              <a:off x="768841" y="3730807"/>
              <a:ext cx="5899315" cy="895049"/>
            </a:xfrm>
            <a:custGeom>
              <a:avLst/>
              <a:gdLst>
                <a:gd name="connsiteX0" fmla="*/ 0 w 7823200"/>
                <a:gd name="connsiteY0" fmla="*/ 321733 h 1659067"/>
                <a:gd name="connsiteX1" fmla="*/ 2607733 w 7823200"/>
                <a:gd name="connsiteY1" fmla="*/ 1473200 h 1659067"/>
                <a:gd name="connsiteX2" fmla="*/ 3962400 w 7823200"/>
                <a:gd name="connsiteY2" fmla="*/ 1507066 h 1659067"/>
                <a:gd name="connsiteX3" fmla="*/ 7823200 w 7823200"/>
                <a:gd name="connsiteY3" fmla="*/ 0 h 1659067"/>
              </a:gdLst>
              <a:ahLst/>
              <a:cxnLst>
                <a:cxn ang="0">
                  <a:pos x="connsiteX0" y="connsiteY0"/>
                </a:cxn>
                <a:cxn ang="0">
                  <a:pos x="connsiteX1" y="connsiteY1"/>
                </a:cxn>
                <a:cxn ang="0">
                  <a:pos x="connsiteX2" y="connsiteY2"/>
                </a:cxn>
                <a:cxn ang="0">
                  <a:pos x="connsiteX3" y="connsiteY3"/>
                </a:cxn>
              </a:cxnLst>
              <a:rect l="l" t="t" r="r" b="b"/>
              <a:pathLst>
                <a:path w="7823200" h="1659067">
                  <a:moveTo>
                    <a:pt x="0" y="321733"/>
                  </a:moveTo>
                  <a:cubicBezTo>
                    <a:pt x="973666" y="798689"/>
                    <a:pt x="1947333" y="1275645"/>
                    <a:pt x="2607733" y="1473200"/>
                  </a:cubicBezTo>
                  <a:cubicBezTo>
                    <a:pt x="3268133" y="1670755"/>
                    <a:pt x="3093156" y="1752599"/>
                    <a:pt x="3962400" y="1507066"/>
                  </a:cubicBezTo>
                  <a:cubicBezTo>
                    <a:pt x="4831644" y="1261533"/>
                    <a:pt x="6327422" y="630766"/>
                    <a:pt x="7823200" y="0"/>
                  </a:cubicBezTo>
                </a:path>
              </a:pathLst>
            </a:cu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3123197" y="4503287"/>
              <a:ext cx="266414" cy="18039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20"/>
            <p:cNvSpPr/>
            <p:nvPr/>
          </p:nvSpPr>
          <p:spPr>
            <a:xfrm flipV="1">
              <a:off x="768841" y="4539828"/>
              <a:ext cx="5899315" cy="895049"/>
            </a:xfrm>
            <a:custGeom>
              <a:avLst/>
              <a:gdLst>
                <a:gd name="connsiteX0" fmla="*/ 0 w 7823200"/>
                <a:gd name="connsiteY0" fmla="*/ 321733 h 1659067"/>
                <a:gd name="connsiteX1" fmla="*/ 2607733 w 7823200"/>
                <a:gd name="connsiteY1" fmla="*/ 1473200 h 1659067"/>
                <a:gd name="connsiteX2" fmla="*/ 3962400 w 7823200"/>
                <a:gd name="connsiteY2" fmla="*/ 1507066 h 1659067"/>
                <a:gd name="connsiteX3" fmla="*/ 7823200 w 7823200"/>
                <a:gd name="connsiteY3" fmla="*/ 0 h 1659067"/>
              </a:gdLst>
              <a:ahLst/>
              <a:cxnLst>
                <a:cxn ang="0">
                  <a:pos x="connsiteX0" y="connsiteY0"/>
                </a:cxn>
                <a:cxn ang="0">
                  <a:pos x="connsiteX1" y="connsiteY1"/>
                </a:cxn>
                <a:cxn ang="0">
                  <a:pos x="connsiteX2" y="connsiteY2"/>
                </a:cxn>
                <a:cxn ang="0">
                  <a:pos x="connsiteX3" y="connsiteY3"/>
                </a:cxn>
              </a:cxnLst>
              <a:rect l="l" t="t" r="r" b="b"/>
              <a:pathLst>
                <a:path w="7823200" h="1659067">
                  <a:moveTo>
                    <a:pt x="0" y="321733"/>
                  </a:moveTo>
                  <a:cubicBezTo>
                    <a:pt x="973666" y="798689"/>
                    <a:pt x="1947333" y="1275645"/>
                    <a:pt x="2607733" y="1473200"/>
                  </a:cubicBezTo>
                  <a:cubicBezTo>
                    <a:pt x="3268133" y="1670755"/>
                    <a:pt x="3093156" y="1752599"/>
                    <a:pt x="3962400" y="1507066"/>
                  </a:cubicBezTo>
                  <a:cubicBezTo>
                    <a:pt x="4831644" y="1261533"/>
                    <a:pt x="6327422" y="630766"/>
                    <a:pt x="7823200" y="0"/>
                  </a:cubicBezTo>
                </a:path>
              </a:pathLst>
            </a:cu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reeform 21"/>
            <p:cNvSpPr/>
            <p:nvPr/>
          </p:nvSpPr>
          <p:spPr>
            <a:xfrm flipV="1">
              <a:off x="776767" y="4628384"/>
              <a:ext cx="5899315" cy="895049"/>
            </a:xfrm>
            <a:custGeom>
              <a:avLst/>
              <a:gdLst>
                <a:gd name="connsiteX0" fmla="*/ 0 w 7823200"/>
                <a:gd name="connsiteY0" fmla="*/ 321733 h 1659067"/>
                <a:gd name="connsiteX1" fmla="*/ 2607733 w 7823200"/>
                <a:gd name="connsiteY1" fmla="*/ 1473200 h 1659067"/>
                <a:gd name="connsiteX2" fmla="*/ 3962400 w 7823200"/>
                <a:gd name="connsiteY2" fmla="*/ 1507066 h 1659067"/>
                <a:gd name="connsiteX3" fmla="*/ 7823200 w 7823200"/>
                <a:gd name="connsiteY3" fmla="*/ 0 h 1659067"/>
              </a:gdLst>
              <a:ahLst/>
              <a:cxnLst>
                <a:cxn ang="0">
                  <a:pos x="connsiteX0" y="connsiteY0"/>
                </a:cxn>
                <a:cxn ang="0">
                  <a:pos x="connsiteX1" y="connsiteY1"/>
                </a:cxn>
                <a:cxn ang="0">
                  <a:pos x="connsiteX2" y="connsiteY2"/>
                </a:cxn>
                <a:cxn ang="0">
                  <a:pos x="connsiteX3" y="connsiteY3"/>
                </a:cxn>
              </a:cxnLst>
              <a:rect l="l" t="t" r="r" b="b"/>
              <a:pathLst>
                <a:path w="7823200" h="1659067">
                  <a:moveTo>
                    <a:pt x="0" y="321733"/>
                  </a:moveTo>
                  <a:cubicBezTo>
                    <a:pt x="973666" y="798689"/>
                    <a:pt x="1947333" y="1275645"/>
                    <a:pt x="2607733" y="1473200"/>
                  </a:cubicBezTo>
                  <a:cubicBezTo>
                    <a:pt x="3268133" y="1670755"/>
                    <a:pt x="3093156" y="1752599"/>
                    <a:pt x="3962400" y="1507066"/>
                  </a:cubicBezTo>
                  <a:cubicBezTo>
                    <a:pt x="4831644" y="1261533"/>
                    <a:pt x="6327422" y="630766"/>
                    <a:pt x="7823200" y="0"/>
                  </a:cubicBezTo>
                </a:path>
              </a:pathLst>
            </a:cu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TextBox 23"/>
          <p:cNvSpPr txBox="1"/>
          <p:nvPr/>
        </p:nvSpPr>
        <p:spPr>
          <a:xfrm>
            <a:off x="7968208" y="4542277"/>
            <a:ext cx="2592288" cy="830997"/>
          </a:xfrm>
          <a:prstGeom prst="rect">
            <a:avLst/>
          </a:prstGeom>
          <a:noFill/>
        </p:spPr>
        <p:txBody>
          <a:bodyPr wrap="square" rtlCol="0">
            <a:spAutoFit/>
          </a:bodyPr>
          <a:lstStyle/>
          <a:p>
            <a:r>
              <a:rPr lang="en-GB" sz="2400" dirty="0">
                <a:solidFill>
                  <a:schemeClr val="tx1">
                    <a:lumMod val="65000"/>
                    <a:lumOff val="35000"/>
                  </a:schemeClr>
                </a:solidFill>
              </a:rPr>
              <a:t>Chromosome 3 from mother</a:t>
            </a:r>
          </a:p>
        </p:txBody>
      </p:sp>
      <p:sp>
        <p:nvSpPr>
          <p:cNvPr id="25" name="TextBox 24"/>
          <p:cNvSpPr txBox="1"/>
          <p:nvPr/>
        </p:nvSpPr>
        <p:spPr>
          <a:xfrm>
            <a:off x="7968208" y="2085567"/>
            <a:ext cx="2592288" cy="830997"/>
          </a:xfrm>
          <a:prstGeom prst="rect">
            <a:avLst/>
          </a:prstGeom>
          <a:noFill/>
        </p:spPr>
        <p:txBody>
          <a:bodyPr wrap="square" rtlCol="0">
            <a:spAutoFit/>
          </a:bodyPr>
          <a:lstStyle/>
          <a:p>
            <a:r>
              <a:rPr lang="en-GB" sz="2400" dirty="0">
                <a:solidFill>
                  <a:schemeClr val="tx1">
                    <a:lumMod val="65000"/>
                    <a:lumOff val="35000"/>
                  </a:schemeClr>
                </a:solidFill>
              </a:rPr>
              <a:t>Chromosome 3 from father</a:t>
            </a:r>
          </a:p>
        </p:txBody>
      </p:sp>
      <p:sp>
        <p:nvSpPr>
          <p:cNvPr id="27" name="Rounded Rectangle 26"/>
          <p:cNvSpPr/>
          <p:nvPr/>
        </p:nvSpPr>
        <p:spPr>
          <a:xfrm rot="20527397">
            <a:off x="6011849" y="1966410"/>
            <a:ext cx="352197" cy="18560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ounded Rectangle 31"/>
          <p:cNvSpPr/>
          <p:nvPr/>
        </p:nvSpPr>
        <p:spPr>
          <a:xfrm rot="20674366">
            <a:off x="5955279" y="4424121"/>
            <a:ext cx="883208" cy="1732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rot="20674366">
            <a:off x="5732640" y="3915334"/>
            <a:ext cx="883208" cy="76652"/>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ed Rectangle 32"/>
          <p:cNvSpPr/>
          <p:nvPr/>
        </p:nvSpPr>
        <p:spPr>
          <a:xfrm rot="20527397">
            <a:off x="5791599" y="1630794"/>
            <a:ext cx="360040" cy="72008"/>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8391B2A8-D0AF-50F6-D4AD-95A8213E1CC8}"/>
              </a:ext>
            </a:extLst>
          </p:cNvPr>
          <p:cNvSpPr txBox="1"/>
          <p:nvPr/>
        </p:nvSpPr>
        <p:spPr>
          <a:xfrm>
            <a:off x="1631504" y="210670"/>
            <a:ext cx="3778278" cy="830997"/>
          </a:xfrm>
          <a:prstGeom prst="rect">
            <a:avLst/>
          </a:prstGeom>
          <a:noFill/>
        </p:spPr>
        <p:txBody>
          <a:bodyPr wrap="none" rtlCol="0">
            <a:spAutoFit/>
          </a:bodyPr>
          <a:lstStyle/>
          <a:p>
            <a:r>
              <a:rPr lang="en-GB" sz="4800" dirty="0">
                <a:solidFill>
                  <a:schemeClr val="bg1"/>
                </a:solidFill>
                <a:latin typeface="+mj-lt"/>
              </a:rPr>
              <a:t>DNA profiling</a:t>
            </a:r>
          </a:p>
        </p:txBody>
      </p:sp>
      <p:pic>
        <p:nvPicPr>
          <p:cNvPr id="6" name="Picture 5" descr="A black and white sign with white text&#10;&#10;AI-generated content may be incorrect.">
            <a:extLst>
              <a:ext uri="{FF2B5EF4-FFF2-40B4-BE49-F238E27FC236}">
                <a16:creationId xmlns:a16="http://schemas.microsoft.com/office/drawing/2014/main" id="{6C2DE421-07A3-0F11-3820-58E5C7DB6A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grpSp>
        <p:nvGrpSpPr>
          <p:cNvPr id="7" name="Group 6">
            <a:extLst>
              <a:ext uri="{FF2B5EF4-FFF2-40B4-BE49-F238E27FC236}">
                <a16:creationId xmlns:a16="http://schemas.microsoft.com/office/drawing/2014/main" id="{96B37A65-4761-D4D7-111A-41BD399D5079}"/>
              </a:ext>
            </a:extLst>
          </p:cNvPr>
          <p:cNvGrpSpPr/>
          <p:nvPr/>
        </p:nvGrpSpPr>
        <p:grpSpPr>
          <a:xfrm>
            <a:off x="1732547" y="1023647"/>
            <a:ext cx="3600000" cy="104019"/>
            <a:chOff x="1253158" y="1050894"/>
            <a:chExt cx="4853893" cy="73850"/>
          </a:xfrm>
        </p:grpSpPr>
        <p:cxnSp>
          <p:nvCxnSpPr>
            <p:cNvPr id="8" name="Straight Connector 7">
              <a:extLst>
                <a:ext uri="{FF2B5EF4-FFF2-40B4-BE49-F238E27FC236}">
                  <a16:creationId xmlns:a16="http://schemas.microsoft.com/office/drawing/2014/main" id="{3CF492B7-5FFB-E737-A53B-C7D7B568B182}"/>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CEB3638-B153-848E-CEF0-B5481D6E214F}"/>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12339513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F107C6-0155-A0C9-D117-E13299180D16}"/>
              </a:ext>
            </a:extLst>
          </p:cNvPr>
          <p:cNvSpPr txBox="1"/>
          <p:nvPr/>
        </p:nvSpPr>
        <p:spPr>
          <a:xfrm>
            <a:off x="-13648" y="1278394"/>
            <a:ext cx="12205649" cy="5580000"/>
          </a:xfrm>
          <a:prstGeom prst="rect">
            <a:avLst/>
          </a:prstGeom>
          <a:solidFill>
            <a:schemeClr val="bg1"/>
          </a:solidFill>
        </p:spPr>
        <p:txBody>
          <a:bodyPr wrap="square" rtlCol="0">
            <a:spAutoFit/>
          </a:bodyPr>
          <a:lstStyle/>
          <a:p>
            <a:endParaRPr lang="en-GB" dirty="0"/>
          </a:p>
        </p:txBody>
      </p:sp>
      <p:sp>
        <p:nvSpPr>
          <p:cNvPr id="54" name="Text Box 72"/>
          <p:cNvSpPr txBox="1">
            <a:spLocks noChangeArrowheads="1"/>
          </p:cNvSpPr>
          <p:nvPr/>
        </p:nvSpPr>
        <p:spPr bwMode="auto">
          <a:xfrm>
            <a:off x="1877513" y="2204864"/>
            <a:ext cx="186301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GB" sz="2800" dirty="0">
                <a:solidFill>
                  <a:schemeClr val="tx1">
                    <a:lumMod val="65000"/>
                    <a:lumOff val="35000"/>
                  </a:schemeClr>
                </a:solidFill>
                <a:latin typeface="Calibri" pitchFamily="34" charset="0"/>
              </a:rPr>
              <a:t>DNA ladder</a:t>
            </a:r>
          </a:p>
        </p:txBody>
      </p:sp>
      <p:sp>
        <p:nvSpPr>
          <p:cNvPr id="34" name="Rectangle 29"/>
          <p:cNvSpPr>
            <a:spLocks noChangeArrowheads="1"/>
          </p:cNvSpPr>
          <p:nvPr/>
        </p:nvSpPr>
        <p:spPr bwMode="auto">
          <a:xfrm>
            <a:off x="3901646" y="2015915"/>
            <a:ext cx="6298810" cy="4105225"/>
          </a:xfrm>
          <a:prstGeom prst="rect">
            <a:avLst/>
          </a:prstGeom>
          <a:solidFill>
            <a:schemeClr val="accent6">
              <a:lumMod val="60000"/>
              <a:lumOff val="40000"/>
            </a:schemeClr>
          </a:solidFill>
          <a:ln w="9525">
            <a:solidFill>
              <a:schemeClr val="accent6">
                <a:lumMod val="75000"/>
              </a:schemeClr>
            </a:solidFill>
            <a:miter lim="800000"/>
            <a:headEnd/>
            <a:tailEnd/>
          </a:ln>
          <a:effectLst/>
        </p:spPr>
        <p:txBody>
          <a:bodyPr wrap="none" anchor="ctr"/>
          <a:lstStyle/>
          <a:p>
            <a:endParaRPr lang="en-GB"/>
          </a:p>
        </p:txBody>
      </p:sp>
      <p:sp>
        <p:nvSpPr>
          <p:cNvPr id="35" name="Rectangle 30"/>
          <p:cNvSpPr>
            <a:spLocks noChangeArrowheads="1"/>
          </p:cNvSpPr>
          <p:nvPr/>
        </p:nvSpPr>
        <p:spPr bwMode="auto">
          <a:xfrm>
            <a:off x="4247831" y="2209759"/>
            <a:ext cx="187902" cy="585845"/>
          </a:xfrm>
          <a:prstGeom prst="rect">
            <a:avLst/>
          </a:prstGeom>
          <a:solidFill>
            <a:schemeClr val="accent6">
              <a:lumMod val="20000"/>
              <a:lumOff val="80000"/>
            </a:schemeClr>
          </a:solidFill>
          <a:ln w="9525">
            <a:solidFill>
              <a:schemeClr val="accent6">
                <a:lumMod val="75000"/>
              </a:schemeClr>
            </a:solidFill>
            <a:miter lim="800000"/>
            <a:headEnd/>
            <a:tailEnd/>
          </a:ln>
          <a:effectLst/>
        </p:spPr>
        <p:txBody>
          <a:bodyPr wrap="none" anchor="ctr"/>
          <a:lstStyle/>
          <a:p>
            <a:endParaRPr lang="en-GB"/>
          </a:p>
        </p:txBody>
      </p:sp>
      <p:sp>
        <p:nvSpPr>
          <p:cNvPr id="36" name="Rectangle 31"/>
          <p:cNvSpPr>
            <a:spLocks noChangeArrowheads="1"/>
          </p:cNvSpPr>
          <p:nvPr/>
        </p:nvSpPr>
        <p:spPr bwMode="auto">
          <a:xfrm>
            <a:off x="4247831" y="2993203"/>
            <a:ext cx="187902" cy="585845"/>
          </a:xfrm>
          <a:prstGeom prst="rect">
            <a:avLst/>
          </a:prstGeom>
          <a:solidFill>
            <a:schemeClr val="accent6">
              <a:lumMod val="20000"/>
              <a:lumOff val="80000"/>
            </a:schemeClr>
          </a:solidFill>
          <a:ln w="9525">
            <a:solidFill>
              <a:schemeClr val="accent6">
                <a:lumMod val="75000"/>
              </a:schemeClr>
            </a:solidFill>
            <a:miter lim="800000"/>
            <a:headEnd/>
            <a:tailEnd/>
          </a:ln>
          <a:effectLst/>
        </p:spPr>
        <p:txBody>
          <a:bodyPr wrap="none" anchor="ctr"/>
          <a:lstStyle/>
          <a:p>
            <a:endParaRPr lang="en-GB"/>
          </a:p>
        </p:txBody>
      </p:sp>
      <p:sp>
        <p:nvSpPr>
          <p:cNvPr id="37" name="Rectangle 32"/>
          <p:cNvSpPr>
            <a:spLocks noChangeArrowheads="1"/>
          </p:cNvSpPr>
          <p:nvPr/>
        </p:nvSpPr>
        <p:spPr bwMode="auto">
          <a:xfrm>
            <a:off x="4247831" y="3781246"/>
            <a:ext cx="187902" cy="585845"/>
          </a:xfrm>
          <a:prstGeom prst="rect">
            <a:avLst/>
          </a:prstGeom>
          <a:solidFill>
            <a:schemeClr val="accent6">
              <a:lumMod val="20000"/>
              <a:lumOff val="80000"/>
            </a:schemeClr>
          </a:solidFill>
          <a:ln w="9525">
            <a:solidFill>
              <a:schemeClr val="accent6">
                <a:lumMod val="75000"/>
              </a:schemeClr>
            </a:solidFill>
            <a:miter lim="800000"/>
            <a:headEnd/>
            <a:tailEnd/>
          </a:ln>
          <a:effectLst/>
        </p:spPr>
        <p:txBody>
          <a:bodyPr wrap="none" anchor="ctr"/>
          <a:lstStyle/>
          <a:p>
            <a:endParaRPr lang="en-GB"/>
          </a:p>
        </p:txBody>
      </p:sp>
      <p:sp>
        <p:nvSpPr>
          <p:cNvPr id="38" name="Rectangle 33"/>
          <p:cNvSpPr>
            <a:spLocks noChangeArrowheads="1"/>
          </p:cNvSpPr>
          <p:nvPr/>
        </p:nvSpPr>
        <p:spPr bwMode="auto">
          <a:xfrm>
            <a:off x="4247831" y="4567135"/>
            <a:ext cx="187902" cy="585845"/>
          </a:xfrm>
          <a:prstGeom prst="rect">
            <a:avLst/>
          </a:prstGeom>
          <a:solidFill>
            <a:schemeClr val="accent6">
              <a:lumMod val="20000"/>
              <a:lumOff val="80000"/>
            </a:schemeClr>
          </a:solidFill>
          <a:ln w="9525">
            <a:solidFill>
              <a:schemeClr val="accent6">
                <a:lumMod val="75000"/>
              </a:schemeClr>
            </a:solidFill>
            <a:miter lim="800000"/>
            <a:headEnd/>
            <a:tailEnd/>
          </a:ln>
          <a:effectLst/>
        </p:spPr>
        <p:txBody>
          <a:bodyPr wrap="none" anchor="ctr"/>
          <a:lstStyle/>
          <a:p>
            <a:endParaRPr lang="en-GB"/>
          </a:p>
        </p:txBody>
      </p:sp>
      <p:sp>
        <p:nvSpPr>
          <p:cNvPr id="39" name="Rectangle 34"/>
          <p:cNvSpPr>
            <a:spLocks noChangeArrowheads="1"/>
          </p:cNvSpPr>
          <p:nvPr/>
        </p:nvSpPr>
        <p:spPr bwMode="auto">
          <a:xfrm>
            <a:off x="4247831" y="5321712"/>
            <a:ext cx="187902" cy="585845"/>
          </a:xfrm>
          <a:prstGeom prst="rect">
            <a:avLst/>
          </a:prstGeom>
          <a:solidFill>
            <a:schemeClr val="accent6">
              <a:lumMod val="20000"/>
              <a:lumOff val="80000"/>
            </a:schemeClr>
          </a:solidFill>
          <a:ln w="9525">
            <a:solidFill>
              <a:schemeClr val="accent6">
                <a:lumMod val="75000"/>
              </a:schemeClr>
            </a:solidFill>
            <a:miter lim="800000"/>
            <a:headEnd/>
            <a:tailEnd/>
          </a:ln>
          <a:effectLst/>
        </p:spPr>
        <p:txBody>
          <a:bodyPr wrap="none" anchor="ctr"/>
          <a:lstStyle/>
          <a:p>
            <a:endParaRPr lang="en-GB"/>
          </a:p>
        </p:txBody>
      </p:sp>
      <p:grpSp>
        <p:nvGrpSpPr>
          <p:cNvPr id="7" name="Group 6"/>
          <p:cNvGrpSpPr/>
          <p:nvPr/>
        </p:nvGrpSpPr>
        <p:grpSpPr>
          <a:xfrm>
            <a:off x="5334540" y="2993203"/>
            <a:ext cx="2777685" cy="585845"/>
            <a:chOff x="3810539" y="2993202"/>
            <a:chExt cx="2777685" cy="585845"/>
          </a:xfrm>
        </p:grpSpPr>
        <p:sp>
          <p:nvSpPr>
            <p:cNvPr id="50" name="Line 46"/>
            <p:cNvSpPr>
              <a:spLocks noChangeShapeType="1"/>
            </p:cNvSpPr>
            <p:nvPr/>
          </p:nvSpPr>
          <p:spPr bwMode="auto">
            <a:xfrm>
              <a:off x="3810539" y="2993202"/>
              <a:ext cx="0" cy="585845"/>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 name="Line 47"/>
            <p:cNvSpPr>
              <a:spLocks noChangeShapeType="1"/>
            </p:cNvSpPr>
            <p:nvPr/>
          </p:nvSpPr>
          <p:spPr bwMode="auto">
            <a:xfrm>
              <a:off x="6588224" y="2993202"/>
              <a:ext cx="0" cy="585845"/>
            </a:xfrm>
            <a:prstGeom prst="line">
              <a:avLst/>
            </a:prstGeom>
            <a:noFill/>
            <a:ln w="57150">
              <a:solidFill>
                <a:schemeClr val="accent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55" name="Rectangle 121"/>
          <p:cNvSpPr>
            <a:spLocks noChangeArrowheads="1"/>
          </p:cNvSpPr>
          <p:nvPr/>
        </p:nvSpPr>
        <p:spPr bwMode="auto">
          <a:xfrm>
            <a:off x="4251914" y="2209759"/>
            <a:ext cx="187902" cy="585845"/>
          </a:xfrm>
          <a:prstGeom prst="rect">
            <a:avLst/>
          </a:prstGeom>
          <a:solidFill>
            <a:schemeClr val="accent6">
              <a:lumMod val="20000"/>
              <a:lumOff val="80000"/>
            </a:schemeClr>
          </a:solidFill>
          <a:ln w="9525">
            <a:solidFill>
              <a:schemeClr val="accent6">
                <a:lumMod val="75000"/>
              </a:schemeClr>
            </a:solidFill>
            <a:miter lim="800000"/>
            <a:headEnd/>
            <a:tailEnd/>
          </a:ln>
          <a:effectLst/>
        </p:spPr>
        <p:txBody>
          <a:bodyPr wrap="none" anchor="ctr"/>
          <a:lstStyle/>
          <a:p>
            <a:endParaRPr lang="en-GB"/>
          </a:p>
        </p:txBody>
      </p:sp>
      <p:sp>
        <p:nvSpPr>
          <p:cNvPr id="57" name="Rectangle 123"/>
          <p:cNvSpPr>
            <a:spLocks noChangeArrowheads="1"/>
          </p:cNvSpPr>
          <p:nvPr/>
        </p:nvSpPr>
        <p:spPr bwMode="auto">
          <a:xfrm>
            <a:off x="4251914" y="3781246"/>
            <a:ext cx="187902" cy="585845"/>
          </a:xfrm>
          <a:prstGeom prst="rect">
            <a:avLst/>
          </a:prstGeom>
          <a:solidFill>
            <a:schemeClr val="accent6">
              <a:lumMod val="20000"/>
              <a:lumOff val="80000"/>
            </a:schemeClr>
          </a:solidFill>
          <a:ln w="9525">
            <a:solidFill>
              <a:schemeClr val="accent6">
                <a:lumMod val="75000"/>
              </a:schemeClr>
            </a:solidFill>
            <a:miter lim="800000"/>
            <a:headEnd/>
            <a:tailEnd/>
          </a:ln>
          <a:effectLst/>
        </p:spPr>
        <p:txBody>
          <a:bodyPr wrap="none" anchor="ctr"/>
          <a:lstStyle/>
          <a:p>
            <a:endParaRPr lang="en-GB"/>
          </a:p>
        </p:txBody>
      </p:sp>
      <p:sp>
        <p:nvSpPr>
          <p:cNvPr id="58" name="Rectangle 124"/>
          <p:cNvSpPr>
            <a:spLocks noChangeArrowheads="1"/>
          </p:cNvSpPr>
          <p:nvPr/>
        </p:nvSpPr>
        <p:spPr bwMode="auto">
          <a:xfrm>
            <a:off x="4251914" y="4567135"/>
            <a:ext cx="187902" cy="585845"/>
          </a:xfrm>
          <a:prstGeom prst="rect">
            <a:avLst/>
          </a:prstGeom>
          <a:solidFill>
            <a:schemeClr val="accent6">
              <a:lumMod val="20000"/>
              <a:lumOff val="80000"/>
            </a:schemeClr>
          </a:solidFill>
          <a:ln w="9525">
            <a:solidFill>
              <a:schemeClr val="accent6">
                <a:lumMod val="75000"/>
              </a:schemeClr>
            </a:solidFill>
            <a:miter lim="800000"/>
            <a:headEnd/>
            <a:tailEnd/>
          </a:ln>
          <a:effectLst/>
        </p:spPr>
        <p:txBody>
          <a:bodyPr wrap="none" anchor="ctr"/>
          <a:lstStyle/>
          <a:p>
            <a:endParaRPr lang="en-GB"/>
          </a:p>
        </p:txBody>
      </p:sp>
      <p:sp>
        <p:nvSpPr>
          <p:cNvPr id="59" name="Rectangle 125"/>
          <p:cNvSpPr>
            <a:spLocks noChangeArrowheads="1"/>
          </p:cNvSpPr>
          <p:nvPr/>
        </p:nvSpPr>
        <p:spPr bwMode="auto">
          <a:xfrm>
            <a:off x="4251914" y="5321712"/>
            <a:ext cx="187902" cy="585845"/>
          </a:xfrm>
          <a:prstGeom prst="rect">
            <a:avLst/>
          </a:prstGeom>
          <a:solidFill>
            <a:schemeClr val="accent6">
              <a:lumMod val="20000"/>
              <a:lumOff val="80000"/>
            </a:schemeClr>
          </a:solidFill>
          <a:ln w="9525">
            <a:solidFill>
              <a:schemeClr val="accent6">
                <a:lumMod val="75000"/>
              </a:schemeClr>
            </a:solidFill>
            <a:miter lim="800000"/>
            <a:headEnd/>
            <a:tailEnd/>
          </a:ln>
          <a:effectLst/>
        </p:spPr>
        <p:txBody>
          <a:bodyPr wrap="none" anchor="ctr"/>
          <a:lstStyle/>
          <a:p>
            <a:endParaRPr lang="en-GB"/>
          </a:p>
        </p:txBody>
      </p:sp>
      <p:grpSp>
        <p:nvGrpSpPr>
          <p:cNvPr id="5" name="Group 4"/>
          <p:cNvGrpSpPr/>
          <p:nvPr/>
        </p:nvGrpSpPr>
        <p:grpSpPr>
          <a:xfrm>
            <a:off x="4876300" y="2204865"/>
            <a:ext cx="4820101" cy="590151"/>
            <a:chOff x="3352299" y="2276872"/>
            <a:chExt cx="4820101" cy="590151"/>
          </a:xfrm>
        </p:grpSpPr>
        <p:sp>
          <p:nvSpPr>
            <p:cNvPr id="40" name="Line 36"/>
            <p:cNvSpPr>
              <a:spLocks noChangeShapeType="1"/>
            </p:cNvSpPr>
            <p:nvPr/>
          </p:nvSpPr>
          <p:spPr bwMode="auto">
            <a:xfrm>
              <a:off x="3352299" y="2276872"/>
              <a:ext cx="0" cy="5858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 name="Line 37"/>
            <p:cNvSpPr>
              <a:spLocks noChangeShapeType="1"/>
            </p:cNvSpPr>
            <p:nvPr/>
          </p:nvSpPr>
          <p:spPr bwMode="auto">
            <a:xfrm>
              <a:off x="3540201" y="2281178"/>
              <a:ext cx="0" cy="5858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2" name="Line 38"/>
            <p:cNvSpPr>
              <a:spLocks noChangeShapeType="1"/>
            </p:cNvSpPr>
            <p:nvPr/>
          </p:nvSpPr>
          <p:spPr bwMode="auto">
            <a:xfrm>
              <a:off x="3728103" y="2281178"/>
              <a:ext cx="0" cy="5858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3" name="Line 39"/>
            <p:cNvSpPr>
              <a:spLocks noChangeShapeType="1"/>
            </p:cNvSpPr>
            <p:nvPr/>
          </p:nvSpPr>
          <p:spPr bwMode="auto">
            <a:xfrm>
              <a:off x="3977277" y="2281178"/>
              <a:ext cx="0" cy="5858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4" name="Line 40"/>
            <p:cNvSpPr>
              <a:spLocks noChangeShapeType="1"/>
            </p:cNvSpPr>
            <p:nvPr/>
          </p:nvSpPr>
          <p:spPr bwMode="auto">
            <a:xfrm>
              <a:off x="4283640" y="2281178"/>
              <a:ext cx="0" cy="5858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5" name="Line 41"/>
            <p:cNvSpPr>
              <a:spLocks noChangeShapeType="1"/>
            </p:cNvSpPr>
            <p:nvPr/>
          </p:nvSpPr>
          <p:spPr bwMode="auto">
            <a:xfrm>
              <a:off x="4655359" y="2281178"/>
              <a:ext cx="0" cy="5858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 name="Line 42"/>
            <p:cNvSpPr>
              <a:spLocks noChangeShapeType="1"/>
            </p:cNvSpPr>
            <p:nvPr/>
          </p:nvSpPr>
          <p:spPr bwMode="auto">
            <a:xfrm>
              <a:off x="5210896" y="2281178"/>
              <a:ext cx="0" cy="5858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7" name="Line 43"/>
            <p:cNvSpPr>
              <a:spLocks noChangeShapeType="1"/>
            </p:cNvSpPr>
            <p:nvPr/>
          </p:nvSpPr>
          <p:spPr bwMode="auto">
            <a:xfrm>
              <a:off x="5950251" y="2281178"/>
              <a:ext cx="0" cy="5858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8" name="Line 44"/>
            <p:cNvSpPr>
              <a:spLocks noChangeShapeType="1"/>
            </p:cNvSpPr>
            <p:nvPr/>
          </p:nvSpPr>
          <p:spPr bwMode="auto">
            <a:xfrm>
              <a:off x="6877507" y="2281178"/>
              <a:ext cx="0" cy="5858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 name="Line 45"/>
            <p:cNvSpPr>
              <a:spLocks noChangeShapeType="1"/>
            </p:cNvSpPr>
            <p:nvPr/>
          </p:nvSpPr>
          <p:spPr bwMode="auto">
            <a:xfrm>
              <a:off x="8172400" y="2281178"/>
              <a:ext cx="0" cy="5858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0" name="Line 126"/>
            <p:cNvSpPr>
              <a:spLocks noChangeShapeType="1"/>
            </p:cNvSpPr>
            <p:nvPr/>
          </p:nvSpPr>
          <p:spPr bwMode="auto">
            <a:xfrm>
              <a:off x="3356382" y="2276872"/>
              <a:ext cx="0" cy="5858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1" name="Line 127"/>
            <p:cNvSpPr>
              <a:spLocks noChangeShapeType="1"/>
            </p:cNvSpPr>
            <p:nvPr/>
          </p:nvSpPr>
          <p:spPr bwMode="auto">
            <a:xfrm>
              <a:off x="3544284" y="2281178"/>
              <a:ext cx="0" cy="5858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62" name="Text Box 72"/>
          <p:cNvSpPr txBox="1">
            <a:spLocks noChangeArrowheads="1"/>
          </p:cNvSpPr>
          <p:nvPr/>
        </p:nvSpPr>
        <p:spPr bwMode="auto">
          <a:xfrm>
            <a:off x="2069873" y="2996952"/>
            <a:ext cx="16706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GB" sz="2800" dirty="0">
                <a:solidFill>
                  <a:schemeClr val="tx1">
                    <a:lumMod val="65000"/>
                    <a:lumOff val="35000"/>
                  </a:schemeClr>
                </a:solidFill>
                <a:latin typeface="Calibri" pitchFamily="34" charset="0"/>
              </a:rPr>
              <a:t>CS sample</a:t>
            </a:r>
          </a:p>
        </p:txBody>
      </p:sp>
      <p:sp>
        <p:nvSpPr>
          <p:cNvPr id="63" name="Text Box 72"/>
          <p:cNvSpPr txBox="1">
            <a:spLocks noChangeArrowheads="1"/>
          </p:cNvSpPr>
          <p:nvPr/>
        </p:nvSpPr>
        <p:spPr bwMode="auto">
          <a:xfrm>
            <a:off x="2156435" y="4581128"/>
            <a:ext cx="15840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GB" sz="2800" dirty="0">
                <a:solidFill>
                  <a:schemeClr val="tx1">
                    <a:lumMod val="65000"/>
                    <a:lumOff val="35000"/>
                  </a:schemeClr>
                </a:solidFill>
                <a:latin typeface="Calibri" pitchFamily="34" charset="0"/>
              </a:rPr>
              <a:t>Suspect 2</a:t>
            </a:r>
          </a:p>
        </p:txBody>
      </p:sp>
      <p:sp>
        <p:nvSpPr>
          <p:cNvPr id="64" name="Text Box 72"/>
          <p:cNvSpPr txBox="1">
            <a:spLocks noChangeArrowheads="1"/>
          </p:cNvSpPr>
          <p:nvPr/>
        </p:nvSpPr>
        <p:spPr bwMode="auto">
          <a:xfrm>
            <a:off x="2156435" y="3789040"/>
            <a:ext cx="15840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GB" sz="2800" dirty="0">
                <a:solidFill>
                  <a:schemeClr val="tx1">
                    <a:lumMod val="65000"/>
                    <a:lumOff val="35000"/>
                  </a:schemeClr>
                </a:solidFill>
                <a:latin typeface="Calibri" pitchFamily="34" charset="0"/>
              </a:rPr>
              <a:t>Suspect 1</a:t>
            </a:r>
          </a:p>
        </p:txBody>
      </p:sp>
      <p:sp>
        <p:nvSpPr>
          <p:cNvPr id="65" name="Text Box 72"/>
          <p:cNvSpPr txBox="1">
            <a:spLocks noChangeArrowheads="1"/>
          </p:cNvSpPr>
          <p:nvPr/>
        </p:nvSpPr>
        <p:spPr bwMode="auto">
          <a:xfrm>
            <a:off x="2156435" y="5373216"/>
            <a:ext cx="15840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GB" sz="2800" dirty="0">
                <a:solidFill>
                  <a:schemeClr val="tx1">
                    <a:lumMod val="65000"/>
                    <a:lumOff val="35000"/>
                  </a:schemeClr>
                </a:solidFill>
                <a:latin typeface="Calibri" pitchFamily="34" charset="0"/>
              </a:rPr>
              <a:t>Suspect 3</a:t>
            </a:r>
          </a:p>
        </p:txBody>
      </p:sp>
      <p:grpSp>
        <p:nvGrpSpPr>
          <p:cNvPr id="17" name="Group 16"/>
          <p:cNvGrpSpPr/>
          <p:nvPr/>
        </p:nvGrpSpPr>
        <p:grpSpPr>
          <a:xfrm>
            <a:off x="5334540" y="4567135"/>
            <a:ext cx="2777685" cy="585845"/>
            <a:chOff x="3810539" y="4567134"/>
            <a:chExt cx="2777685" cy="585845"/>
          </a:xfrm>
        </p:grpSpPr>
        <p:sp>
          <p:nvSpPr>
            <p:cNvPr id="66" name="Line 46"/>
            <p:cNvSpPr>
              <a:spLocks noChangeShapeType="1"/>
            </p:cNvSpPr>
            <p:nvPr/>
          </p:nvSpPr>
          <p:spPr bwMode="auto">
            <a:xfrm>
              <a:off x="3810539" y="4567134"/>
              <a:ext cx="0" cy="585845"/>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7" name="Line 47"/>
            <p:cNvSpPr>
              <a:spLocks noChangeShapeType="1"/>
            </p:cNvSpPr>
            <p:nvPr/>
          </p:nvSpPr>
          <p:spPr bwMode="auto">
            <a:xfrm>
              <a:off x="6588224" y="4567134"/>
              <a:ext cx="0" cy="585845"/>
            </a:xfrm>
            <a:prstGeom prst="line">
              <a:avLst/>
            </a:prstGeom>
            <a:noFill/>
            <a:ln w="57150">
              <a:solidFill>
                <a:schemeClr val="accent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8" name="Group 7"/>
          <p:cNvGrpSpPr/>
          <p:nvPr/>
        </p:nvGrpSpPr>
        <p:grpSpPr>
          <a:xfrm rot="10800000">
            <a:off x="5807641" y="3781246"/>
            <a:ext cx="934421" cy="585845"/>
            <a:chOff x="4283640" y="3781245"/>
            <a:chExt cx="934421" cy="585845"/>
          </a:xfrm>
        </p:grpSpPr>
        <p:sp>
          <p:nvSpPr>
            <p:cNvPr id="68" name="Line 46"/>
            <p:cNvSpPr>
              <a:spLocks noChangeShapeType="1"/>
            </p:cNvSpPr>
            <p:nvPr/>
          </p:nvSpPr>
          <p:spPr bwMode="auto">
            <a:xfrm>
              <a:off x="5218061" y="3781245"/>
              <a:ext cx="0" cy="585845"/>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 name="Line 47"/>
            <p:cNvSpPr>
              <a:spLocks noChangeShapeType="1"/>
            </p:cNvSpPr>
            <p:nvPr/>
          </p:nvSpPr>
          <p:spPr bwMode="auto">
            <a:xfrm>
              <a:off x="4283640" y="3781245"/>
              <a:ext cx="0" cy="585845"/>
            </a:xfrm>
            <a:prstGeom prst="line">
              <a:avLst/>
            </a:prstGeom>
            <a:noFill/>
            <a:ln w="57150">
              <a:solidFill>
                <a:schemeClr val="accent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72" name="Group 71"/>
          <p:cNvGrpSpPr/>
          <p:nvPr/>
        </p:nvGrpSpPr>
        <p:grpSpPr>
          <a:xfrm>
            <a:off x="6167438" y="5321712"/>
            <a:ext cx="1656755" cy="585845"/>
            <a:chOff x="4643437" y="5321711"/>
            <a:chExt cx="1656755" cy="585845"/>
          </a:xfrm>
        </p:grpSpPr>
        <p:sp>
          <p:nvSpPr>
            <p:cNvPr id="70" name="Line 46"/>
            <p:cNvSpPr>
              <a:spLocks noChangeShapeType="1"/>
            </p:cNvSpPr>
            <p:nvPr/>
          </p:nvSpPr>
          <p:spPr bwMode="auto">
            <a:xfrm>
              <a:off x="4643437" y="5321711"/>
              <a:ext cx="0" cy="585845"/>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1" name="Line 47"/>
            <p:cNvSpPr>
              <a:spLocks noChangeShapeType="1"/>
            </p:cNvSpPr>
            <p:nvPr/>
          </p:nvSpPr>
          <p:spPr bwMode="auto">
            <a:xfrm>
              <a:off x="6300192" y="5321711"/>
              <a:ext cx="0" cy="585845"/>
            </a:xfrm>
            <a:prstGeom prst="line">
              <a:avLst/>
            </a:prstGeom>
            <a:noFill/>
            <a:ln w="57150">
              <a:solidFill>
                <a:schemeClr val="accent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77" name="Group 76"/>
          <p:cNvGrpSpPr/>
          <p:nvPr/>
        </p:nvGrpSpPr>
        <p:grpSpPr>
          <a:xfrm>
            <a:off x="3935760" y="1402773"/>
            <a:ext cx="6264696" cy="457200"/>
            <a:chOff x="2411760" y="1402773"/>
            <a:chExt cx="6264696" cy="457200"/>
          </a:xfrm>
        </p:grpSpPr>
        <p:sp>
          <p:nvSpPr>
            <p:cNvPr id="73" name="Cross 72"/>
            <p:cNvSpPr/>
            <p:nvPr/>
          </p:nvSpPr>
          <p:spPr>
            <a:xfrm>
              <a:off x="8239380" y="1402773"/>
              <a:ext cx="437076" cy="457200"/>
            </a:xfrm>
            <a:prstGeom prst="plus">
              <a:avLst>
                <a:gd name="adj" fmla="val 4291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p:cNvSpPr/>
            <p:nvPr/>
          </p:nvSpPr>
          <p:spPr>
            <a:xfrm>
              <a:off x="2411760" y="1582132"/>
              <a:ext cx="457200" cy="9848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6" name="Straight Arrow Connector 75"/>
            <p:cNvCxnSpPr/>
            <p:nvPr/>
          </p:nvCxnSpPr>
          <p:spPr>
            <a:xfrm>
              <a:off x="3059832" y="1631372"/>
              <a:ext cx="4968552" cy="1"/>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634E6369-F025-E735-92AA-FE77FB0526EA}"/>
              </a:ext>
            </a:extLst>
          </p:cNvPr>
          <p:cNvSpPr txBox="1"/>
          <p:nvPr/>
        </p:nvSpPr>
        <p:spPr>
          <a:xfrm>
            <a:off x="1631504" y="210670"/>
            <a:ext cx="4669548" cy="830997"/>
          </a:xfrm>
          <a:prstGeom prst="rect">
            <a:avLst/>
          </a:prstGeom>
          <a:noFill/>
        </p:spPr>
        <p:txBody>
          <a:bodyPr wrap="none" rtlCol="0">
            <a:spAutoFit/>
          </a:bodyPr>
          <a:lstStyle/>
          <a:p>
            <a:r>
              <a:rPr lang="en-GB" sz="4800" dirty="0">
                <a:solidFill>
                  <a:schemeClr val="bg1"/>
                </a:solidFill>
                <a:latin typeface="+mj-lt"/>
              </a:rPr>
              <a:t>DNA profiling - 2</a:t>
            </a:r>
          </a:p>
        </p:txBody>
      </p:sp>
      <p:pic>
        <p:nvPicPr>
          <p:cNvPr id="6" name="Picture 5" descr="A black and white sign with white text&#10;&#10;AI-generated content may be incorrect.">
            <a:extLst>
              <a:ext uri="{FF2B5EF4-FFF2-40B4-BE49-F238E27FC236}">
                <a16:creationId xmlns:a16="http://schemas.microsoft.com/office/drawing/2014/main" id="{E1CF2E05-F46A-E5B3-CD41-4B72953623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grpSp>
        <p:nvGrpSpPr>
          <p:cNvPr id="9" name="Group 8">
            <a:extLst>
              <a:ext uri="{FF2B5EF4-FFF2-40B4-BE49-F238E27FC236}">
                <a16:creationId xmlns:a16="http://schemas.microsoft.com/office/drawing/2014/main" id="{E4D940A4-053B-75D2-BC49-FA3EFBABA437}"/>
              </a:ext>
            </a:extLst>
          </p:cNvPr>
          <p:cNvGrpSpPr/>
          <p:nvPr/>
        </p:nvGrpSpPr>
        <p:grpSpPr>
          <a:xfrm>
            <a:off x="1732547" y="1023647"/>
            <a:ext cx="4680000" cy="104019"/>
            <a:chOff x="1253158" y="1050894"/>
            <a:chExt cx="4853893" cy="73850"/>
          </a:xfrm>
        </p:grpSpPr>
        <p:cxnSp>
          <p:nvCxnSpPr>
            <p:cNvPr id="10" name="Straight Connector 9">
              <a:extLst>
                <a:ext uri="{FF2B5EF4-FFF2-40B4-BE49-F238E27FC236}">
                  <a16:creationId xmlns:a16="http://schemas.microsoft.com/office/drawing/2014/main" id="{99E87E15-1D35-3C3F-3550-B0FBC1C1EA31}"/>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81EEE10-FC55-3B96-98D0-261255B02781}"/>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277074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3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2000"/>
                                        <p:tgtEl>
                                          <p:spTgt spid="7"/>
                                        </p:tgtEl>
                                      </p:cBhvr>
                                    </p:animEffect>
                                  </p:childTnLst>
                                </p:cTn>
                              </p:par>
                              <p:par>
                                <p:cTn id="17" presetID="22" presetClass="entr" presetSubtype="8"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2000"/>
                                        <p:tgtEl>
                                          <p:spTgt spid="8"/>
                                        </p:tgtEl>
                                      </p:cBhvr>
                                    </p:animEffect>
                                  </p:childTnLst>
                                </p:cTn>
                              </p:par>
                              <p:par>
                                <p:cTn id="20" presetID="22" presetClass="entr" presetSubtype="8"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2000"/>
                                        <p:tgtEl>
                                          <p:spTgt spid="17"/>
                                        </p:tgtEl>
                                      </p:cBhvr>
                                    </p:animEffect>
                                  </p:childTnLst>
                                </p:cTn>
                              </p:par>
                              <p:par>
                                <p:cTn id="23" presetID="22" presetClass="entr" presetSubtype="8" fill="hold" nodeType="with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wipe(left)">
                                      <p:cBhvr>
                                        <p:cTn id="25" dur="2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E1E6A4-6C1D-F2E8-F920-BE73171CF699}"/>
              </a:ext>
            </a:extLst>
          </p:cNvPr>
          <p:cNvSpPr txBox="1"/>
          <p:nvPr/>
        </p:nvSpPr>
        <p:spPr>
          <a:xfrm>
            <a:off x="1" y="1278394"/>
            <a:ext cx="12192000" cy="5580000"/>
          </a:xfrm>
          <a:prstGeom prst="rect">
            <a:avLst/>
          </a:prstGeom>
          <a:solidFill>
            <a:schemeClr val="bg1"/>
          </a:solidFill>
        </p:spPr>
        <p:txBody>
          <a:bodyPr wrap="square" rtlCol="0">
            <a:spAutoFit/>
          </a:bodyPr>
          <a:lstStyle/>
          <a:p>
            <a:endParaRPr lang="en-GB" dirty="0"/>
          </a:p>
        </p:txBody>
      </p:sp>
      <p:sp>
        <p:nvSpPr>
          <p:cNvPr id="4" name="TextBox 3">
            <a:extLst>
              <a:ext uri="{FF2B5EF4-FFF2-40B4-BE49-F238E27FC236}">
                <a16:creationId xmlns:a16="http://schemas.microsoft.com/office/drawing/2014/main" id="{A92CEF16-FE43-30C5-CABD-A1ED4EE0BB36}"/>
              </a:ext>
            </a:extLst>
          </p:cNvPr>
          <p:cNvSpPr txBox="1"/>
          <p:nvPr/>
        </p:nvSpPr>
        <p:spPr>
          <a:xfrm>
            <a:off x="1631504" y="210670"/>
            <a:ext cx="4669548" cy="830997"/>
          </a:xfrm>
          <a:prstGeom prst="rect">
            <a:avLst/>
          </a:prstGeom>
          <a:noFill/>
        </p:spPr>
        <p:txBody>
          <a:bodyPr wrap="none" rtlCol="0">
            <a:spAutoFit/>
          </a:bodyPr>
          <a:lstStyle/>
          <a:p>
            <a:r>
              <a:rPr lang="en-GB" sz="4800" dirty="0">
                <a:solidFill>
                  <a:schemeClr val="bg1"/>
                </a:solidFill>
                <a:latin typeface="+mj-lt"/>
              </a:rPr>
              <a:t>DNA profiling - 3</a:t>
            </a:r>
          </a:p>
        </p:txBody>
      </p:sp>
      <p:pic>
        <p:nvPicPr>
          <p:cNvPr id="5" name="Picture 4" descr="A black and white sign with white text&#10;&#10;AI-generated content may be incorrect.">
            <a:extLst>
              <a:ext uri="{FF2B5EF4-FFF2-40B4-BE49-F238E27FC236}">
                <a16:creationId xmlns:a16="http://schemas.microsoft.com/office/drawing/2014/main" id="{5717BB5D-FB63-828A-F326-7AB2388F4F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grpSp>
        <p:nvGrpSpPr>
          <p:cNvPr id="6" name="Group 5">
            <a:extLst>
              <a:ext uri="{FF2B5EF4-FFF2-40B4-BE49-F238E27FC236}">
                <a16:creationId xmlns:a16="http://schemas.microsoft.com/office/drawing/2014/main" id="{27273415-D89E-6EF7-9E11-C7ADEC1EFBC2}"/>
              </a:ext>
            </a:extLst>
          </p:cNvPr>
          <p:cNvGrpSpPr/>
          <p:nvPr/>
        </p:nvGrpSpPr>
        <p:grpSpPr>
          <a:xfrm>
            <a:off x="1732547" y="1023647"/>
            <a:ext cx="4680000" cy="104019"/>
            <a:chOff x="1253158" y="1050894"/>
            <a:chExt cx="4853893" cy="73850"/>
          </a:xfrm>
        </p:grpSpPr>
        <p:cxnSp>
          <p:nvCxnSpPr>
            <p:cNvPr id="7" name="Straight Connector 6">
              <a:extLst>
                <a:ext uri="{FF2B5EF4-FFF2-40B4-BE49-F238E27FC236}">
                  <a16:creationId xmlns:a16="http://schemas.microsoft.com/office/drawing/2014/main" id="{2D0A40F6-CB6B-7A5F-A191-7C5784F58D1A}"/>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76DC01B-E205-A19E-DA00-90EB55C412CF}"/>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2" name="Content Placeholder 15" descr="A picture containing text, case&#10;&#10;Description automatically generated">
            <a:hlinkClick r:id="rId4"/>
            <a:extLst>
              <a:ext uri="{FF2B5EF4-FFF2-40B4-BE49-F238E27FC236}">
                <a16:creationId xmlns:a16="http://schemas.microsoft.com/office/drawing/2014/main" id="{DC0CB11F-B843-46AD-20A2-C640C3F0DA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9042" y="1492300"/>
            <a:ext cx="5365700" cy="5365700"/>
          </a:xfrm>
          <a:prstGeom prst="rect">
            <a:avLst/>
          </a:prstGeom>
        </p:spPr>
      </p:pic>
    </p:spTree>
    <p:extLst>
      <p:ext uri="{BB962C8B-B14F-4D97-AF65-F5344CB8AC3E}">
        <p14:creationId xmlns:p14="http://schemas.microsoft.com/office/powerpoint/2010/main" val="22729463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32547" y="1836625"/>
            <a:ext cx="8926353" cy="3673121"/>
          </a:xfrm>
          <a:prstGeom prst="rect">
            <a:avLst/>
          </a:prstGeom>
          <a:noFill/>
        </p:spPr>
        <p:txBody>
          <a:bodyPr wrap="square" rtlCol="0">
            <a:spAutoFit/>
          </a:bodyPr>
          <a:lstStyle/>
          <a:p>
            <a:pPr marL="514350" indent="-514350">
              <a:lnSpc>
                <a:spcPct val="120000"/>
              </a:lnSpc>
              <a:spcBef>
                <a:spcPts val="1200"/>
              </a:spcBef>
              <a:buFont typeface="+mj-lt"/>
              <a:buAutoNum type="arabicPeriod"/>
              <a:defRPr/>
            </a:pPr>
            <a:r>
              <a:rPr lang="en-GB" sz="3000" dirty="0">
                <a:solidFill>
                  <a:schemeClr val="bg1"/>
                </a:solidFill>
              </a:rPr>
              <a:t>Cut the DNA either side of a VNTR region using restriction enzymes</a:t>
            </a:r>
          </a:p>
          <a:p>
            <a:pPr marL="514350" indent="-514350">
              <a:lnSpc>
                <a:spcPct val="120000"/>
              </a:lnSpc>
              <a:spcBef>
                <a:spcPts val="1200"/>
              </a:spcBef>
              <a:buFont typeface="+mj-lt"/>
              <a:buAutoNum type="arabicPeriod"/>
              <a:defRPr/>
            </a:pPr>
            <a:r>
              <a:rPr lang="en-GB" sz="3000" dirty="0">
                <a:solidFill>
                  <a:schemeClr val="bg1"/>
                </a:solidFill>
              </a:rPr>
              <a:t>Separate the DNA fragments containing the VNTR sequence using gel electrophoresis</a:t>
            </a:r>
          </a:p>
          <a:p>
            <a:pPr marL="514350" indent="-514350">
              <a:lnSpc>
                <a:spcPct val="120000"/>
              </a:lnSpc>
              <a:spcBef>
                <a:spcPts val="1200"/>
              </a:spcBef>
              <a:buFont typeface="+mj-lt"/>
              <a:buAutoNum type="arabicPeriod"/>
              <a:defRPr/>
            </a:pPr>
            <a:r>
              <a:rPr lang="en-GB" sz="3000" dirty="0">
                <a:solidFill>
                  <a:schemeClr val="bg1"/>
                </a:solidFill>
              </a:rPr>
              <a:t>Visualise the DNA using a special stain, UV </a:t>
            </a:r>
            <a:r>
              <a:rPr lang="en-GB" sz="3000" dirty="0" err="1">
                <a:solidFill>
                  <a:schemeClr val="bg1"/>
                </a:solidFill>
              </a:rPr>
              <a:t>transilluminator</a:t>
            </a:r>
            <a:r>
              <a:rPr lang="en-GB" sz="3000" dirty="0">
                <a:solidFill>
                  <a:schemeClr val="bg1"/>
                </a:solidFill>
              </a:rPr>
              <a:t> and digital camera</a:t>
            </a:r>
          </a:p>
        </p:txBody>
      </p:sp>
      <p:sp>
        <p:nvSpPr>
          <p:cNvPr id="3" name="TextBox 2"/>
          <p:cNvSpPr txBox="1"/>
          <p:nvPr/>
        </p:nvSpPr>
        <p:spPr>
          <a:xfrm>
            <a:off x="2207569" y="5733256"/>
            <a:ext cx="7776862" cy="523220"/>
          </a:xfrm>
          <a:prstGeom prst="rect">
            <a:avLst/>
          </a:prstGeom>
          <a:solidFill>
            <a:schemeClr val="accent6">
              <a:lumMod val="75000"/>
            </a:schemeClr>
          </a:solidFill>
        </p:spPr>
        <p:txBody>
          <a:bodyPr wrap="square" rtlCol="0">
            <a:spAutoFit/>
          </a:bodyPr>
          <a:lstStyle/>
          <a:p>
            <a:pPr algn="ctr"/>
            <a:r>
              <a:rPr lang="en-GB" sz="2800" dirty="0">
                <a:solidFill>
                  <a:schemeClr val="bg1"/>
                </a:solidFill>
              </a:rPr>
              <a:t>Identify the cake thief!</a:t>
            </a:r>
          </a:p>
        </p:txBody>
      </p:sp>
      <p:sp>
        <p:nvSpPr>
          <p:cNvPr id="6" name="TextBox 5">
            <a:extLst>
              <a:ext uri="{FF2B5EF4-FFF2-40B4-BE49-F238E27FC236}">
                <a16:creationId xmlns:a16="http://schemas.microsoft.com/office/drawing/2014/main" id="{78486074-911F-BF64-49D3-3B064040A6D3}"/>
              </a:ext>
            </a:extLst>
          </p:cNvPr>
          <p:cNvSpPr txBox="1"/>
          <p:nvPr/>
        </p:nvSpPr>
        <p:spPr>
          <a:xfrm>
            <a:off x="1631504" y="210670"/>
            <a:ext cx="3778278" cy="830997"/>
          </a:xfrm>
          <a:prstGeom prst="rect">
            <a:avLst/>
          </a:prstGeom>
          <a:noFill/>
        </p:spPr>
        <p:txBody>
          <a:bodyPr wrap="none" rtlCol="0">
            <a:spAutoFit/>
          </a:bodyPr>
          <a:lstStyle/>
          <a:p>
            <a:r>
              <a:rPr lang="en-GB" sz="4800" dirty="0">
                <a:solidFill>
                  <a:schemeClr val="bg1"/>
                </a:solidFill>
                <a:latin typeface="+mj-lt"/>
              </a:rPr>
              <a:t>DNA profiling</a:t>
            </a:r>
          </a:p>
        </p:txBody>
      </p:sp>
      <p:pic>
        <p:nvPicPr>
          <p:cNvPr id="7" name="Picture 6" descr="A black and white sign with white text&#10;&#10;AI-generated content may be incorrect.">
            <a:extLst>
              <a:ext uri="{FF2B5EF4-FFF2-40B4-BE49-F238E27FC236}">
                <a16:creationId xmlns:a16="http://schemas.microsoft.com/office/drawing/2014/main" id="{57263674-B163-D0DB-635E-23AAAEB0AA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grpSp>
        <p:nvGrpSpPr>
          <p:cNvPr id="8" name="Group 7">
            <a:extLst>
              <a:ext uri="{FF2B5EF4-FFF2-40B4-BE49-F238E27FC236}">
                <a16:creationId xmlns:a16="http://schemas.microsoft.com/office/drawing/2014/main" id="{4C52AEB9-E97B-A668-50ED-48A84534928C}"/>
              </a:ext>
            </a:extLst>
          </p:cNvPr>
          <p:cNvGrpSpPr/>
          <p:nvPr/>
        </p:nvGrpSpPr>
        <p:grpSpPr>
          <a:xfrm>
            <a:off x="1732547" y="1023647"/>
            <a:ext cx="3600000" cy="104019"/>
            <a:chOff x="1253158" y="1050894"/>
            <a:chExt cx="4853893" cy="73850"/>
          </a:xfrm>
        </p:grpSpPr>
        <p:cxnSp>
          <p:nvCxnSpPr>
            <p:cNvPr id="9" name="Straight Connector 8">
              <a:extLst>
                <a:ext uri="{FF2B5EF4-FFF2-40B4-BE49-F238E27FC236}">
                  <a16:creationId xmlns:a16="http://schemas.microsoft.com/office/drawing/2014/main" id="{98EE53E0-FD0C-D783-D072-EF59B85A5791}"/>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5B26FB5-6EDA-0F71-3B40-BA31FB648B7C}"/>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26415752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F4AC7-5ECF-C670-6BA4-D9F896E3BACC}"/>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269DF2B6-4F62-AFC3-6712-888A0C24E81D}"/>
              </a:ext>
            </a:extLst>
          </p:cNvPr>
          <p:cNvSpPr txBox="1"/>
          <p:nvPr/>
        </p:nvSpPr>
        <p:spPr>
          <a:xfrm>
            <a:off x="1045710" y="210670"/>
            <a:ext cx="5035353" cy="738664"/>
          </a:xfrm>
          <a:prstGeom prst="rect">
            <a:avLst/>
          </a:prstGeom>
          <a:noFill/>
        </p:spPr>
        <p:txBody>
          <a:bodyPr wrap="none" rtlCol="0">
            <a:spAutoFit/>
          </a:bodyPr>
          <a:lstStyle/>
          <a:p>
            <a:r>
              <a:rPr lang="en-GB" sz="4200" dirty="0">
                <a:solidFill>
                  <a:schemeClr val="bg1"/>
                </a:solidFill>
              </a:rPr>
              <a:t>Restriction enzymes</a:t>
            </a:r>
          </a:p>
        </p:txBody>
      </p:sp>
      <p:grpSp>
        <p:nvGrpSpPr>
          <p:cNvPr id="2" name="Group 1">
            <a:extLst>
              <a:ext uri="{FF2B5EF4-FFF2-40B4-BE49-F238E27FC236}">
                <a16:creationId xmlns:a16="http://schemas.microsoft.com/office/drawing/2014/main" id="{5E7B49F9-066C-6D83-E511-8CEC2EEF7D8E}"/>
              </a:ext>
            </a:extLst>
          </p:cNvPr>
          <p:cNvGrpSpPr/>
          <p:nvPr/>
        </p:nvGrpSpPr>
        <p:grpSpPr>
          <a:xfrm>
            <a:off x="1157861" y="937694"/>
            <a:ext cx="5040000" cy="133864"/>
            <a:chOff x="1253158" y="1050894"/>
            <a:chExt cx="4853893" cy="73850"/>
          </a:xfrm>
        </p:grpSpPr>
        <p:cxnSp>
          <p:nvCxnSpPr>
            <p:cNvPr id="3" name="Straight Connector 2">
              <a:extLst>
                <a:ext uri="{FF2B5EF4-FFF2-40B4-BE49-F238E27FC236}">
                  <a16:creationId xmlns:a16="http://schemas.microsoft.com/office/drawing/2014/main" id="{04CCE48D-0E96-DF4D-C173-F095DEE2831D}"/>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9BA9A90-BB27-7C2A-B34A-1AFED190CF74}"/>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5" name="Picture 4" descr="A black and white sign with white text&#10;&#10;AI-generated content may be incorrect.">
            <a:extLst>
              <a:ext uri="{FF2B5EF4-FFF2-40B4-BE49-F238E27FC236}">
                <a16:creationId xmlns:a16="http://schemas.microsoft.com/office/drawing/2014/main" id="{46454114-A42C-1C2E-1649-1577DC139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pic>
        <p:nvPicPr>
          <p:cNvPr id="6" name="Picture 4" descr="http://1.bp.blogspot.com/_CL3H45jjD-E/TOU5qBTraEI/AAAAAAAAABc/I4zb4ErpeHU/s1600/bacteriophage_jpg.jpg">
            <a:extLst>
              <a:ext uri="{FF2B5EF4-FFF2-40B4-BE49-F238E27FC236}">
                <a16:creationId xmlns:a16="http://schemas.microsoft.com/office/drawing/2014/main" id="{F8647EEE-5904-8D0F-4522-8E325FEBBF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4286" y="2405063"/>
            <a:ext cx="40640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static.newworldencyclopedia.org/3/37/T4bacteriophage.jpg">
            <a:extLst>
              <a:ext uri="{FF2B5EF4-FFF2-40B4-BE49-F238E27FC236}">
                <a16:creationId xmlns:a16="http://schemas.microsoft.com/office/drawing/2014/main" id="{94FDB0D7-3B14-6F8E-C94F-72D1CB7774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0243" y="1482726"/>
            <a:ext cx="2346320" cy="380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04_T4Phage2141%20100K">
            <a:hlinkClick r:id="rId6"/>
            <a:extLst>
              <a:ext uri="{FF2B5EF4-FFF2-40B4-BE49-F238E27FC236}">
                <a16:creationId xmlns:a16="http://schemas.microsoft.com/office/drawing/2014/main" id="{71B88E8F-236E-4E6A-22E8-993864327D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3537" y="1484313"/>
            <a:ext cx="2898636" cy="380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4">
            <a:extLst>
              <a:ext uri="{FF2B5EF4-FFF2-40B4-BE49-F238E27FC236}">
                <a16:creationId xmlns:a16="http://schemas.microsoft.com/office/drawing/2014/main" id="{A27C6C98-18D2-100C-0466-FF24949DCC70}"/>
              </a:ext>
            </a:extLst>
          </p:cNvPr>
          <p:cNvSpPr txBox="1">
            <a:spLocks noChangeArrowheads="1"/>
          </p:cNvSpPr>
          <p:nvPr/>
        </p:nvSpPr>
        <p:spPr bwMode="auto">
          <a:xfrm>
            <a:off x="11204580" y="2384398"/>
            <a:ext cx="3381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400" dirty="0">
                <a:latin typeface="Calibri" pitchFamily="34" charset="0"/>
              </a:rPr>
              <a:t>3</a:t>
            </a:r>
          </a:p>
        </p:txBody>
      </p:sp>
      <p:sp>
        <p:nvSpPr>
          <p:cNvPr id="13" name="Text Box 15">
            <a:extLst>
              <a:ext uri="{FF2B5EF4-FFF2-40B4-BE49-F238E27FC236}">
                <a16:creationId xmlns:a16="http://schemas.microsoft.com/office/drawing/2014/main" id="{D35C55A6-6DFF-EEAD-6399-DB793B28B6F8}"/>
              </a:ext>
            </a:extLst>
          </p:cNvPr>
          <p:cNvSpPr txBox="1">
            <a:spLocks noChangeArrowheads="1"/>
          </p:cNvSpPr>
          <p:nvPr/>
        </p:nvSpPr>
        <p:spPr bwMode="auto">
          <a:xfrm>
            <a:off x="1533537" y="1482726"/>
            <a:ext cx="3381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400" dirty="0">
                <a:latin typeface="Calibri" pitchFamily="34" charset="0"/>
              </a:rPr>
              <a:t>1</a:t>
            </a:r>
          </a:p>
        </p:txBody>
      </p:sp>
      <p:sp>
        <p:nvSpPr>
          <p:cNvPr id="14" name="Text Box 16">
            <a:extLst>
              <a:ext uri="{FF2B5EF4-FFF2-40B4-BE49-F238E27FC236}">
                <a16:creationId xmlns:a16="http://schemas.microsoft.com/office/drawing/2014/main" id="{9AC5D343-9B80-54E2-5930-DCE751593745}"/>
              </a:ext>
            </a:extLst>
          </p:cNvPr>
          <p:cNvSpPr txBox="1">
            <a:spLocks noChangeArrowheads="1"/>
          </p:cNvSpPr>
          <p:nvPr/>
        </p:nvSpPr>
        <p:spPr bwMode="auto">
          <a:xfrm>
            <a:off x="4440243" y="1499662"/>
            <a:ext cx="3381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400">
                <a:latin typeface="Calibri" pitchFamily="34" charset="0"/>
              </a:rPr>
              <a:t>2</a:t>
            </a:r>
          </a:p>
        </p:txBody>
      </p:sp>
    </p:spTree>
    <p:extLst>
      <p:ext uri="{BB962C8B-B14F-4D97-AF65-F5344CB8AC3E}">
        <p14:creationId xmlns:p14="http://schemas.microsoft.com/office/powerpoint/2010/main" val="27820925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3130FF-2621-AAF1-0A12-06684A11E5B2}"/>
              </a:ext>
            </a:extLst>
          </p:cNvPr>
          <p:cNvSpPr txBox="1"/>
          <p:nvPr/>
        </p:nvSpPr>
        <p:spPr>
          <a:xfrm>
            <a:off x="1" y="1278394"/>
            <a:ext cx="12192000" cy="5580000"/>
          </a:xfrm>
          <a:prstGeom prst="rect">
            <a:avLst/>
          </a:prstGeom>
          <a:solidFill>
            <a:schemeClr val="bg1"/>
          </a:solidFill>
        </p:spPr>
        <p:txBody>
          <a:bodyPr wrap="square" rtlCol="0">
            <a:spAutoFit/>
          </a:bodyPr>
          <a:lstStyle/>
          <a:p>
            <a:endParaRPr lang="en-GB" dirty="0"/>
          </a:p>
        </p:txBody>
      </p:sp>
      <p:pic>
        <p:nvPicPr>
          <p:cNvPr id="61447" name="Picture 7"/>
          <p:cNvPicPr>
            <a:picLocks noChangeAspect="1" noChangeArrowheads="1"/>
          </p:cNvPicPr>
          <p:nvPr/>
        </p:nvPicPr>
        <p:blipFill>
          <a:blip r:embed="rId3">
            <a:extLst>
              <a:ext uri="{28A0092B-C50C-407E-A947-70E740481C1C}">
                <a14:useLocalDpi xmlns:a14="http://schemas.microsoft.com/office/drawing/2010/main" val="0"/>
              </a:ext>
            </a:extLst>
          </a:blip>
          <a:srcRect l="11809" t="32121" r="64952" b="51961"/>
          <a:stretch>
            <a:fillRect/>
          </a:stretch>
        </p:blipFill>
        <p:spPr bwMode="auto">
          <a:xfrm>
            <a:off x="6671370" y="1556792"/>
            <a:ext cx="3498850" cy="150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8" name="Picture 8"/>
          <p:cNvPicPr>
            <a:picLocks noChangeAspect="1" noChangeArrowheads="1"/>
          </p:cNvPicPr>
          <p:nvPr/>
        </p:nvPicPr>
        <p:blipFill>
          <a:blip r:embed="rId4">
            <a:extLst>
              <a:ext uri="{28A0092B-C50C-407E-A947-70E740481C1C}">
                <a14:useLocalDpi xmlns:a14="http://schemas.microsoft.com/office/drawing/2010/main" val="0"/>
              </a:ext>
            </a:extLst>
          </a:blip>
          <a:srcRect l="11809" t="51961" r="64952" b="33066"/>
          <a:stretch>
            <a:fillRect/>
          </a:stretch>
        </p:blipFill>
        <p:spPr bwMode="auto">
          <a:xfrm>
            <a:off x="6671370" y="2944292"/>
            <a:ext cx="3529012" cy="142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9" name="Rectangle 9"/>
          <p:cNvSpPr>
            <a:spLocks noChangeArrowheads="1"/>
          </p:cNvSpPr>
          <p:nvPr/>
        </p:nvSpPr>
        <p:spPr bwMode="auto">
          <a:xfrm>
            <a:off x="2423220" y="3152255"/>
            <a:ext cx="4572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b="1" i="1" dirty="0" err="1">
                <a:solidFill>
                  <a:schemeClr val="tx1">
                    <a:lumMod val="65000"/>
                    <a:lumOff val="35000"/>
                  </a:schemeClr>
                </a:solidFill>
                <a:latin typeface="Calibri" pitchFamily="34" charset="0"/>
              </a:rPr>
              <a:t>Hin</a:t>
            </a:r>
            <a:r>
              <a:rPr lang="en-US" sz="2400" b="1" dirty="0" err="1">
                <a:solidFill>
                  <a:schemeClr val="tx1">
                    <a:lumMod val="65000"/>
                    <a:lumOff val="35000"/>
                  </a:schemeClr>
                </a:solidFill>
                <a:latin typeface="Calibri" pitchFamily="34" charset="0"/>
              </a:rPr>
              <a:t>dIII</a:t>
            </a:r>
            <a:endParaRPr lang="en-US" sz="2400" b="1" dirty="0">
              <a:solidFill>
                <a:schemeClr val="tx1">
                  <a:lumMod val="65000"/>
                  <a:lumOff val="35000"/>
                </a:schemeClr>
              </a:solidFill>
              <a:latin typeface="Calibri" pitchFamily="34" charset="0"/>
            </a:endParaRPr>
          </a:p>
          <a:p>
            <a:r>
              <a:rPr lang="en-US" sz="2400" i="1" dirty="0" err="1">
                <a:solidFill>
                  <a:schemeClr val="tx1">
                    <a:lumMod val="65000"/>
                    <a:lumOff val="35000"/>
                  </a:schemeClr>
                </a:solidFill>
                <a:latin typeface="Calibri" pitchFamily="34" charset="0"/>
              </a:rPr>
              <a:t>Haemophilus</a:t>
            </a:r>
            <a:r>
              <a:rPr lang="en-US" sz="2400" i="1" dirty="0">
                <a:solidFill>
                  <a:schemeClr val="tx1">
                    <a:lumMod val="65000"/>
                    <a:lumOff val="35000"/>
                  </a:schemeClr>
                </a:solidFill>
                <a:latin typeface="Calibri" pitchFamily="34" charset="0"/>
              </a:rPr>
              <a:t> influenza </a:t>
            </a:r>
          </a:p>
        </p:txBody>
      </p:sp>
      <p:sp>
        <p:nvSpPr>
          <p:cNvPr id="61450" name="Text Box 10"/>
          <p:cNvSpPr txBox="1">
            <a:spLocks noChangeArrowheads="1"/>
          </p:cNvSpPr>
          <p:nvPr/>
        </p:nvSpPr>
        <p:spPr bwMode="auto">
          <a:xfrm>
            <a:off x="2423220" y="1701256"/>
            <a:ext cx="344190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i="1" dirty="0" err="1">
                <a:solidFill>
                  <a:schemeClr val="tx1">
                    <a:lumMod val="65000"/>
                    <a:lumOff val="35000"/>
                  </a:schemeClr>
                </a:solidFill>
                <a:latin typeface="Calibri" pitchFamily="34" charset="0"/>
              </a:rPr>
              <a:t>Bam</a:t>
            </a:r>
            <a:r>
              <a:rPr lang="en-US" sz="2400" b="1" dirty="0" err="1">
                <a:solidFill>
                  <a:schemeClr val="tx1">
                    <a:lumMod val="65000"/>
                    <a:lumOff val="35000"/>
                  </a:schemeClr>
                </a:solidFill>
                <a:latin typeface="Calibri" pitchFamily="34" charset="0"/>
              </a:rPr>
              <a:t>HI</a:t>
            </a:r>
            <a:endParaRPr lang="en-US" sz="2400" b="1" dirty="0">
              <a:solidFill>
                <a:schemeClr val="tx1">
                  <a:lumMod val="65000"/>
                  <a:lumOff val="35000"/>
                </a:schemeClr>
              </a:solidFill>
              <a:latin typeface="Calibri" pitchFamily="34" charset="0"/>
            </a:endParaRPr>
          </a:p>
          <a:p>
            <a:r>
              <a:rPr lang="en-US" sz="2400" i="1" dirty="0">
                <a:solidFill>
                  <a:schemeClr val="tx1">
                    <a:lumMod val="65000"/>
                    <a:lumOff val="35000"/>
                  </a:schemeClr>
                </a:solidFill>
                <a:latin typeface="Calibri" pitchFamily="34" charset="0"/>
              </a:rPr>
              <a:t>Bacillus </a:t>
            </a:r>
            <a:r>
              <a:rPr lang="en-US" sz="2400" i="1" dirty="0" err="1">
                <a:solidFill>
                  <a:schemeClr val="tx1">
                    <a:lumMod val="65000"/>
                    <a:lumOff val="35000"/>
                  </a:schemeClr>
                </a:solidFill>
                <a:latin typeface="Calibri" pitchFamily="34" charset="0"/>
              </a:rPr>
              <a:t>amyloliquefaciens</a:t>
            </a:r>
            <a:endParaRPr lang="en-GB" sz="2400" i="1" dirty="0">
              <a:solidFill>
                <a:schemeClr val="tx1">
                  <a:lumMod val="65000"/>
                  <a:lumOff val="35000"/>
                </a:schemeClr>
              </a:solidFill>
              <a:latin typeface="Calibri" pitchFamily="34" charset="0"/>
            </a:endParaRPr>
          </a:p>
        </p:txBody>
      </p:sp>
      <p:pic>
        <p:nvPicPr>
          <p:cNvPr id="409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7127" t="59013" r="38433" b="11719"/>
          <a:stretch/>
        </p:blipFill>
        <p:spPr bwMode="auto">
          <a:xfrm>
            <a:off x="4428034" y="4561780"/>
            <a:ext cx="3179762" cy="2140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279576" y="1556792"/>
            <a:ext cx="7632848" cy="1395958"/>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2279576" y="2969146"/>
            <a:ext cx="7632848" cy="1395958"/>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4511825" y="4653136"/>
            <a:ext cx="336401" cy="2160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2C8489EB-9704-B8F8-DFB9-A47F42217FC5}"/>
              </a:ext>
            </a:extLst>
          </p:cNvPr>
          <p:cNvSpPr txBox="1"/>
          <p:nvPr/>
        </p:nvSpPr>
        <p:spPr>
          <a:xfrm>
            <a:off x="1045710" y="210670"/>
            <a:ext cx="5035353" cy="738664"/>
          </a:xfrm>
          <a:prstGeom prst="rect">
            <a:avLst/>
          </a:prstGeom>
          <a:noFill/>
        </p:spPr>
        <p:txBody>
          <a:bodyPr wrap="none" rtlCol="0">
            <a:spAutoFit/>
          </a:bodyPr>
          <a:lstStyle/>
          <a:p>
            <a:r>
              <a:rPr lang="en-GB" sz="4200" dirty="0">
                <a:solidFill>
                  <a:schemeClr val="bg1"/>
                </a:solidFill>
              </a:rPr>
              <a:t>Restriction enzymes</a:t>
            </a:r>
          </a:p>
        </p:txBody>
      </p:sp>
      <p:grpSp>
        <p:nvGrpSpPr>
          <p:cNvPr id="7" name="Group 6">
            <a:extLst>
              <a:ext uri="{FF2B5EF4-FFF2-40B4-BE49-F238E27FC236}">
                <a16:creationId xmlns:a16="http://schemas.microsoft.com/office/drawing/2014/main" id="{EA794401-EEFF-9CD9-97C5-A7A59613146F}"/>
              </a:ext>
            </a:extLst>
          </p:cNvPr>
          <p:cNvGrpSpPr/>
          <p:nvPr/>
        </p:nvGrpSpPr>
        <p:grpSpPr>
          <a:xfrm>
            <a:off x="1157861" y="937694"/>
            <a:ext cx="5040000" cy="133864"/>
            <a:chOff x="1253158" y="1050894"/>
            <a:chExt cx="4853893" cy="73850"/>
          </a:xfrm>
        </p:grpSpPr>
        <p:cxnSp>
          <p:nvCxnSpPr>
            <p:cNvPr id="8" name="Straight Connector 7">
              <a:extLst>
                <a:ext uri="{FF2B5EF4-FFF2-40B4-BE49-F238E27FC236}">
                  <a16:creationId xmlns:a16="http://schemas.microsoft.com/office/drawing/2014/main" id="{6AA117A1-F23E-1A14-2FA9-E45796684241}"/>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02A0583-03D3-0876-E39E-4E7C897A36E3}"/>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0" name="Picture 9" descr="A black and white sign with white text&#10;&#10;AI-generated content may be incorrect.">
            <a:extLst>
              <a:ext uri="{FF2B5EF4-FFF2-40B4-BE49-F238E27FC236}">
                <a16:creationId xmlns:a16="http://schemas.microsoft.com/office/drawing/2014/main" id="{40E075F1-10D1-64D6-E70F-59829D3CC8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spTree>
    <p:extLst>
      <p:ext uri="{BB962C8B-B14F-4D97-AF65-F5344CB8AC3E}">
        <p14:creationId xmlns:p14="http://schemas.microsoft.com/office/powerpoint/2010/main" val="3325203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631505" y="188641"/>
            <a:ext cx="4705134" cy="830997"/>
          </a:xfrm>
          <a:prstGeom prst="rect">
            <a:avLst/>
          </a:prstGeom>
          <a:noFill/>
        </p:spPr>
        <p:txBody>
          <a:bodyPr wrap="none" rtlCol="0">
            <a:spAutoFit/>
          </a:bodyPr>
          <a:lstStyle/>
          <a:p>
            <a:r>
              <a:rPr lang="en-GB" sz="4800" dirty="0">
                <a:solidFill>
                  <a:schemeClr val="bg1"/>
                </a:solidFill>
                <a:latin typeface="+mj-lt"/>
              </a:rPr>
              <a:t>Introducing PCR</a:t>
            </a:r>
          </a:p>
        </p:txBody>
      </p:sp>
      <p:sp>
        <p:nvSpPr>
          <p:cNvPr id="6" name="TextBox 5"/>
          <p:cNvSpPr txBox="1"/>
          <p:nvPr/>
        </p:nvSpPr>
        <p:spPr>
          <a:xfrm>
            <a:off x="2839818" y="4191031"/>
            <a:ext cx="5832647" cy="2426562"/>
          </a:xfrm>
          <a:prstGeom prst="rect">
            <a:avLst/>
          </a:prstGeom>
          <a:noFill/>
        </p:spPr>
        <p:txBody>
          <a:bodyPr wrap="square" rtlCol="0">
            <a:spAutoFit/>
          </a:bodyPr>
          <a:lstStyle/>
          <a:p>
            <a:pPr>
              <a:lnSpc>
                <a:spcPct val="130000"/>
              </a:lnSpc>
              <a:spcBef>
                <a:spcPts val="600"/>
              </a:spcBef>
              <a:spcAft>
                <a:spcPts val="600"/>
              </a:spcAft>
            </a:pPr>
            <a:r>
              <a:rPr lang="en-GB" sz="2600" b="1" dirty="0">
                <a:solidFill>
                  <a:schemeClr val="bg1"/>
                </a:solidFill>
              </a:rPr>
              <a:t>1 – Who invented PCR?</a:t>
            </a:r>
          </a:p>
          <a:p>
            <a:pPr>
              <a:lnSpc>
                <a:spcPct val="130000"/>
              </a:lnSpc>
              <a:spcBef>
                <a:spcPts val="600"/>
              </a:spcBef>
              <a:spcAft>
                <a:spcPts val="600"/>
              </a:spcAft>
            </a:pPr>
            <a:r>
              <a:rPr lang="en-GB" sz="2600" b="1" dirty="0">
                <a:solidFill>
                  <a:schemeClr val="bg1"/>
                </a:solidFill>
              </a:rPr>
              <a:t>2 – What are the 3 stages of PCR?</a:t>
            </a:r>
          </a:p>
          <a:p>
            <a:pPr>
              <a:lnSpc>
                <a:spcPct val="130000"/>
              </a:lnSpc>
              <a:spcBef>
                <a:spcPts val="600"/>
              </a:spcBef>
              <a:spcAft>
                <a:spcPts val="600"/>
              </a:spcAft>
            </a:pPr>
            <a:r>
              <a:rPr lang="en-GB" sz="2600" b="1" dirty="0">
                <a:solidFill>
                  <a:schemeClr val="bg1"/>
                </a:solidFill>
              </a:rPr>
              <a:t>3 – How many uses of PCR can you hear?</a:t>
            </a:r>
          </a:p>
        </p:txBody>
      </p:sp>
      <p:sp>
        <p:nvSpPr>
          <p:cNvPr id="11" name="Rectangle 10"/>
          <p:cNvSpPr/>
          <p:nvPr/>
        </p:nvSpPr>
        <p:spPr>
          <a:xfrm>
            <a:off x="2470037" y="1780691"/>
            <a:ext cx="2784737" cy="1569660"/>
          </a:xfrm>
          <a:prstGeom prst="rect">
            <a:avLst/>
          </a:prstGeom>
          <a:noFill/>
        </p:spPr>
        <p:txBody>
          <a:bodyPr wrap="none" lIns="91440" tIns="45720" rIns="91440" bIns="45720">
            <a:spAutoFit/>
          </a:bodyPr>
          <a:lstStyle/>
          <a:p>
            <a:pPr algn="ctr"/>
            <a:r>
              <a:rPr lang="en-US" sz="9600" b="1" dirty="0">
                <a:ln w="18000">
                  <a:solidFill>
                    <a:schemeClr val="accent2">
                      <a:satMod val="140000"/>
                    </a:schemeClr>
                  </a:solidFill>
                  <a:prstDash val="solid"/>
                  <a:miter lim="800000"/>
                </a:ln>
                <a:solidFill>
                  <a:srgbClr val="92D050"/>
                </a:solidFill>
                <a:effectLst>
                  <a:outerShdw blurRad="25500" dist="23000" dir="7020000" algn="tl">
                    <a:srgbClr val="000000">
                      <a:alpha val="50000"/>
                    </a:srgbClr>
                  </a:outerShdw>
                </a:effectLst>
              </a:rPr>
              <a:t>PCR</a:t>
            </a:r>
          </a:p>
        </p:txBody>
      </p:sp>
      <p:pic>
        <p:nvPicPr>
          <p:cNvPr id="3" name="Picture 2" descr="Diagram&#10;&#10;Description automatically generated">
            <a:extLst>
              <a:ext uri="{FF2B5EF4-FFF2-40B4-BE49-F238E27FC236}">
                <a16:creationId xmlns:a16="http://schemas.microsoft.com/office/drawing/2014/main" id="{E24C4025-9404-BD8C-937C-1E8576CA6D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2821" y="1226724"/>
            <a:ext cx="3871811" cy="2940616"/>
          </a:xfrm>
          <a:prstGeom prst="rect">
            <a:avLst/>
          </a:prstGeom>
        </p:spPr>
      </p:pic>
      <p:grpSp>
        <p:nvGrpSpPr>
          <p:cNvPr id="2" name="Group 1">
            <a:extLst>
              <a:ext uri="{FF2B5EF4-FFF2-40B4-BE49-F238E27FC236}">
                <a16:creationId xmlns:a16="http://schemas.microsoft.com/office/drawing/2014/main" id="{827A2EA5-CFF8-FEAE-0F6D-BD94E8B42B80}"/>
              </a:ext>
            </a:extLst>
          </p:cNvPr>
          <p:cNvGrpSpPr/>
          <p:nvPr/>
        </p:nvGrpSpPr>
        <p:grpSpPr>
          <a:xfrm>
            <a:off x="1725414" y="1046611"/>
            <a:ext cx="4680000" cy="77868"/>
            <a:chOff x="1253158" y="1050894"/>
            <a:chExt cx="4853893" cy="73850"/>
          </a:xfrm>
        </p:grpSpPr>
        <p:cxnSp>
          <p:nvCxnSpPr>
            <p:cNvPr id="5" name="Straight Connector 4">
              <a:extLst>
                <a:ext uri="{FF2B5EF4-FFF2-40B4-BE49-F238E27FC236}">
                  <a16:creationId xmlns:a16="http://schemas.microsoft.com/office/drawing/2014/main" id="{0D26EFBC-EBDB-D48A-3D7C-01476140077C}"/>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D8C993B-A0E2-5F3E-70AA-7D75832A048F}"/>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2" name="Picture 11" descr="A black and white sign with white text&#10;&#10;AI-generated content may be incorrect.">
            <a:extLst>
              <a:ext uri="{FF2B5EF4-FFF2-40B4-BE49-F238E27FC236}">
                <a16:creationId xmlns:a16="http://schemas.microsoft.com/office/drawing/2014/main" id="{7B5C983C-00BE-9EE8-5816-163191CF69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0380" y="187813"/>
            <a:ext cx="3364360" cy="830997"/>
          </a:xfrm>
          <a:prstGeom prst="rect">
            <a:avLst/>
          </a:prstGeom>
        </p:spPr>
      </p:pic>
    </p:spTree>
    <p:extLst>
      <p:ext uri="{BB962C8B-B14F-4D97-AF65-F5344CB8AC3E}">
        <p14:creationId xmlns:p14="http://schemas.microsoft.com/office/powerpoint/2010/main" val="42477396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39B0F70-9B9C-950F-F0A6-F0950FD67C41}"/>
              </a:ext>
            </a:extLst>
          </p:cNvPr>
          <p:cNvSpPr txBox="1"/>
          <p:nvPr/>
        </p:nvSpPr>
        <p:spPr>
          <a:xfrm>
            <a:off x="1" y="1278394"/>
            <a:ext cx="12192000" cy="5580000"/>
          </a:xfrm>
          <a:prstGeom prst="rect">
            <a:avLst/>
          </a:prstGeom>
          <a:solidFill>
            <a:schemeClr val="bg1"/>
          </a:solidFill>
        </p:spPr>
        <p:txBody>
          <a:bodyPr wrap="square" rtlCol="0">
            <a:spAutoFit/>
          </a:bodyPr>
          <a:lstStyle/>
          <a:p>
            <a:endParaRPr lang="en-GB"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5606" y="1367954"/>
            <a:ext cx="7243663" cy="5373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757200" y="4900388"/>
            <a:ext cx="8820472" cy="2853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6312024" y="2708920"/>
            <a:ext cx="3384376"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6384032" y="2742020"/>
            <a:ext cx="2808312" cy="830997"/>
          </a:xfrm>
          <a:prstGeom prst="rect">
            <a:avLst/>
          </a:prstGeom>
          <a:noFill/>
        </p:spPr>
        <p:txBody>
          <a:bodyPr wrap="square" rtlCol="0">
            <a:spAutoFit/>
          </a:bodyPr>
          <a:lstStyle/>
          <a:p>
            <a:r>
              <a:rPr lang="en-GB" sz="1600" dirty="0"/>
              <a:t>Add 4 </a:t>
            </a:r>
            <a:r>
              <a:rPr lang="en-GB" sz="1600" dirty="0" err="1"/>
              <a:t>ul</a:t>
            </a:r>
            <a:r>
              <a:rPr lang="en-GB" sz="1600" dirty="0"/>
              <a:t> restriction buffer, ‘BF’ to each DNA sample. Use a new tip every time.</a:t>
            </a:r>
          </a:p>
        </p:txBody>
      </p:sp>
      <p:sp>
        <p:nvSpPr>
          <p:cNvPr id="10" name="TextBox 9"/>
          <p:cNvSpPr txBox="1"/>
          <p:nvPr/>
        </p:nvSpPr>
        <p:spPr>
          <a:xfrm>
            <a:off x="6096000" y="4693604"/>
            <a:ext cx="3384376" cy="584775"/>
          </a:xfrm>
          <a:prstGeom prst="rect">
            <a:avLst/>
          </a:prstGeom>
          <a:noFill/>
        </p:spPr>
        <p:txBody>
          <a:bodyPr wrap="square" rtlCol="0">
            <a:spAutoFit/>
          </a:bodyPr>
          <a:lstStyle/>
          <a:p>
            <a:r>
              <a:rPr lang="en-GB" sz="1600" dirty="0"/>
              <a:t>3. Mix each sample gently, swirling   with the pipette tip.</a:t>
            </a:r>
          </a:p>
        </p:txBody>
      </p:sp>
      <p:sp>
        <p:nvSpPr>
          <p:cNvPr id="5" name="TextBox 4"/>
          <p:cNvSpPr txBox="1"/>
          <p:nvPr/>
        </p:nvSpPr>
        <p:spPr>
          <a:xfrm>
            <a:off x="4077105" y="2788185"/>
            <a:ext cx="501994" cy="369332"/>
          </a:xfrm>
          <a:prstGeom prst="rect">
            <a:avLst/>
          </a:prstGeom>
          <a:noFill/>
        </p:spPr>
        <p:txBody>
          <a:bodyPr wrap="square" rtlCol="0">
            <a:spAutoFit/>
          </a:bodyPr>
          <a:lstStyle/>
          <a:p>
            <a:r>
              <a:rPr lang="en-GB" b="1" dirty="0"/>
              <a:t>BF</a:t>
            </a:r>
          </a:p>
        </p:txBody>
      </p:sp>
      <p:sp>
        <p:nvSpPr>
          <p:cNvPr id="12" name="TextBox 11">
            <a:extLst>
              <a:ext uri="{FF2B5EF4-FFF2-40B4-BE49-F238E27FC236}">
                <a16:creationId xmlns:a16="http://schemas.microsoft.com/office/drawing/2014/main" id="{CB291AC3-31E4-1060-7DC2-7DEFF96B6BF2}"/>
              </a:ext>
            </a:extLst>
          </p:cNvPr>
          <p:cNvSpPr txBox="1"/>
          <p:nvPr/>
        </p:nvSpPr>
        <p:spPr>
          <a:xfrm>
            <a:off x="1631504" y="210670"/>
            <a:ext cx="3778278" cy="830997"/>
          </a:xfrm>
          <a:prstGeom prst="rect">
            <a:avLst/>
          </a:prstGeom>
          <a:noFill/>
        </p:spPr>
        <p:txBody>
          <a:bodyPr wrap="none" rtlCol="0">
            <a:spAutoFit/>
          </a:bodyPr>
          <a:lstStyle/>
          <a:p>
            <a:r>
              <a:rPr lang="en-GB" sz="4800" dirty="0">
                <a:solidFill>
                  <a:schemeClr val="bg1"/>
                </a:solidFill>
                <a:latin typeface="+mj-lt"/>
              </a:rPr>
              <a:t>DNA profiling</a:t>
            </a:r>
          </a:p>
        </p:txBody>
      </p:sp>
      <p:pic>
        <p:nvPicPr>
          <p:cNvPr id="13" name="Picture 12" descr="A black and white sign with white text&#10;&#10;AI-generated content may be incorrect.">
            <a:extLst>
              <a:ext uri="{FF2B5EF4-FFF2-40B4-BE49-F238E27FC236}">
                <a16:creationId xmlns:a16="http://schemas.microsoft.com/office/drawing/2014/main" id="{665CEECD-9ABE-1CB3-9B29-4271CF578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grpSp>
        <p:nvGrpSpPr>
          <p:cNvPr id="14" name="Group 13">
            <a:extLst>
              <a:ext uri="{FF2B5EF4-FFF2-40B4-BE49-F238E27FC236}">
                <a16:creationId xmlns:a16="http://schemas.microsoft.com/office/drawing/2014/main" id="{A288B193-9904-F711-C370-11FD2B04C511}"/>
              </a:ext>
            </a:extLst>
          </p:cNvPr>
          <p:cNvGrpSpPr/>
          <p:nvPr/>
        </p:nvGrpSpPr>
        <p:grpSpPr>
          <a:xfrm>
            <a:off x="1732547" y="1023647"/>
            <a:ext cx="3600000" cy="104019"/>
            <a:chOff x="1253158" y="1050894"/>
            <a:chExt cx="4853893" cy="73850"/>
          </a:xfrm>
        </p:grpSpPr>
        <p:cxnSp>
          <p:nvCxnSpPr>
            <p:cNvPr id="15" name="Straight Connector 14">
              <a:extLst>
                <a:ext uri="{FF2B5EF4-FFF2-40B4-BE49-F238E27FC236}">
                  <a16:creationId xmlns:a16="http://schemas.microsoft.com/office/drawing/2014/main" id="{4839EF03-5574-8925-CCE7-ED87C256EF1C}"/>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09680F4-DC9E-8BF9-5224-D6DCA027389B}"/>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28450161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3A6EAF7-EB61-5B49-A358-84AD45CB5460}"/>
              </a:ext>
            </a:extLst>
          </p:cNvPr>
          <p:cNvSpPr txBox="1"/>
          <p:nvPr/>
        </p:nvSpPr>
        <p:spPr>
          <a:xfrm>
            <a:off x="1" y="1278394"/>
            <a:ext cx="12192000" cy="5580000"/>
          </a:xfrm>
          <a:prstGeom prst="rect">
            <a:avLst/>
          </a:prstGeom>
          <a:solidFill>
            <a:schemeClr val="bg1"/>
          </a:solidFill>
        </p:spPr>
        <p:txBody>
          <a:bodyPr wrap="square" rtlCol="0">
            <a:spAutoFit/>
          </a:bodyPr>
          <a:lstStyle/>
          <a:p>
            <a:endParaRPr lang="en-GB"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0637" y="1295554"/>
            <a:ext cx="7560840" cy="545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935760" y="1700809"/>
            <a:ext cx="602180" cy="646331"/>
          </a:xfrm>
          <a:prstGeom prst="rect">
            <a:avLst/>
          </a:prstGeom>
          <a:noFill/>
        </p:spPr>
        <p:txBody>
          <a:bodyPr wrap="square" rtlCol="0">
            <a:spAutoFit/>
          </a:bodyPr>
          <a:lstStyle/>
          <a:p>
            <a:r>
              <a:rPr lang="en-GB" b="1" dirty="0"/>
              <a:t>ENZ</a:t>
            </a:r>
          </a:p>
        </p:txBody>
      </p:sp>
      <p:sp>
        <p:nvSpPr>
          <p:cNvPr id="4" name="Rectangle 3"/>
          <p:cNvSpPr/>
          <p:nvPr/>
        </p:nvSpPr>
        <p:spPr>
          <a:xfrm>
            <a:off x="6312024" y="1484784"/>
            <a:ext cx="3456384" cy="2016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6312971" y="1556792"/>
            <a:ext cx="3528392" cy="1077218"/>
          </a:xfrm>
          <a:prstGeom prst="rect">
            <a:avLst/>
          </a:prstGeom>
          <a:noFill/>
        </p:spPr>
        <p:txBody>
          <a:bodyPr wrap="square" rtlCol="0">
            <a:spAutoFit/>
          </a:bodyPr>
          <a:lstStyle/>
          <a:p>
            <a:r>
              <a:rPr lang="en-GB" sz="1600" dirty="0"/>
              <a:t>Add 2 </a:t>
            </a:r>
            <a:r>
              <a:rPr lang="en-GB" sz="1600" dirty="0" err="1"/>
              <a:t>ul</a:t>
            </a:r>
            <a:r>
              <a:rPr lang="en-GB" sz="1600" dirty="0"/>
              <a:t> of restriction enzyme, ‘ENZ’ to each of the DNA samples. Use a new tip </a:t>
            </a:r>
            <a:r>
              <a:rPr lang="en-GB" sz="1600" dirty="0" err="1"/>
              <a:t>everytime</a:t>
            </a:r>
            <a:r>
              <a:rPr lang="en-GB" sz="1600" dirty="0"/>
              <a:t> and pipette into the solution at the bottom of the tube</a:t>
            </a:r>
          </a:p>
        </p:txBody>
      </p:sp>
      <p:sp>
        <p:nvSpPr>
          <p:cNvPr id="5" name="TextBox 4">
            <a:extLst>
              <a:ext uri="{FF2B5EF4-FFF2-40B4-BE49-F238E27FC236}">
                <a16:creationId xmlns:a16="http://schemas.microsoft.com/office/drawing/2014/main" id="{AF19F01D-E94E-7072-B732-0201D3518A02}"/>
              </a:ext>
            </a:extLst>
          </p:cNvPr>
          <p:cNvSpPr txBox="1"/>
          <p:nvPr/>
        </p:nvSpPr>
        <p:spPr>
          <a:xfrm>
            <a:off x="1631504" y="210670"/>
            <a:ext cx="3778278" cy="830997"/>
          </a:xfrm>
          <a:prstGeom prst="rect">
            <a:avLst/>
          </a:prstGeom>
          <a:noFill/>
        </p:spPr>
        <p:txBody>
          <a:bodyPr wrap="none" rtlCol="0">
            <a:spAutoFit/>
          </a:bodyPr>
          <a:lstStyle/>
          <a:p>
            <a:r>
              <a:rPr lang="en-GB" sz="4800" dirty="0">
                <a:solidFill>
                  <a:schemeClr val="bg1"/>
                </a:solidFill>
                <a:latin typeface="+mj-lt"/>
              </a:rPr>
              <a:t>DNA profiling</a:t>
            </a:r>
          </a:p>
        </p:txBody>
      </p:sp>
      <p:pic>
        <p:nvPicPr>
          <p:cNvPr id="6" name="Picture 5" descr="A black and white sign with white text&#10;&#10;AI-generated content may be incorrect.">
            <a:extLst>
              <a:ext uri="{FF2B5EF4-FFF2-40B4-BE49-F238E27FC236}">
                <a16:creationId xmlns:a16="http://schemas.microsoft.com/office/drawing/2014/main" id="{6E3EB72F-AA99-1F7C-F375-EFE9409EF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grpSp>
        <p:nvGrpSpPr>
          <p:cNvPr id="11" name="Group 10">
            <a:extLst>
              <a:ext uri="{FF2B5EF4-FFF2-40B4-BE49-F238E27FC236}">
                <a16:creationId xmlns:a16="http://schemas.microsoft.com/office/drawing/2014/main" id="{5F80D096-E1B3-810C-767B-3778A2F4FF67}"/>
              </a:ext>
            </a:extLst>
          </p:cNvPr>
          <p:cNvGrpSpPr/>
          <p:nvPr/>
        </p:nvGrpSpPr>
        <p:grpSpPr>
          <a:xfrm>
            <a:off x="1732547" y="1023647"/>
            <a:ext cx="3600000" cy="104019"/>
            <a:chOff x="1253158" y="1050894"/>
            <a:chExt cx="4853893" cy="73850"/>
          </a:xfrm>
        </p:grpSpPr>
        <p:cxnSp>
          <p:nvCxnSpPr>
            <p:cNvPr id="12" name="Straight Connector 11">
              <a:extLst>
                <a:ext uri="{FF2B5EF4-FFF2-40B4-BE49-F238E27FC236}">
                  <a16:creationId xmlns:a16="http://schemas.microsoft.com/office/drawing/2014/main" id="{A1F3A988-9B8D-185B-EB25-5432DD6773FB}"/>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2807BA1-C093-57C9-C5AD-5710D8755BA8}"/>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11984244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02F5DCF-51D0-85A4-476D-FB3115413B47}"/>
              </a:ext>
            </a:extLst>
          </p:cNvPr>
          <p:cNvSpPr txBox="1"/>
          <p:nvPr/>
        </p:nvSpPr>
        <p:spPr>
          <a:xfrm>
            <a:off x="1" y="1278394"/>
            <a:ext cx="12192000" cy="5580000"/>
          </a:xfrm>
          <a:prstGeom prst="rect">
            <a:avLst/>
          </a:prstGeom>
          <a:solidFill>
            <a:schemeClr val="bg1"/>
          </a:solidFill>
        </p:spPr>
        <p:txBody>
          <a:bodyPr wrap="square" rtlCol="0">
            <a:spAutoFit/>
          </a:bodyPr>
          <a:lstStyle/>
          <a:p>
            <a:endParaRPr lang="en-GB" dirty="0"/>
          </a:p>
        </p:txBody>
      </p:sp>
      <p:sp>
        <p:nvSpPr>
          <p:cNvPr id="3" name="Rectangle 2"/>
          <p:cNvSpPr/>
          <p:nvPr/>
        </p:nvSpPr>
        <p:spPr>
          <a:xfrm>
            <a:off x="6884536" y="4307398"/>
            <a:ext cx="3647164" cy="830997"/>
          </a:xfrm>
          <a:prstGeom prst="rect">
            <a:avLst/>
          </a:prstGeom>
        </p:spPr>
        <p:txBody>
          <a:bodyPr wrap="square">
            <a:spAutoFit/>
          </a:bodyPr>
          <a:lstStyle/>
          <a:p>
            <a:r>
              <a:rPr lang="en-GB" sz="2400" dirty="0"/>
              <a:t>DNA Fingerprinting  / DNA profiling</a:t>
            </a:r>
          </a:p>
        </p:txBody>
      </p:sp>
      <p:pic>
        <p:nvPicPr>
          <p:cNvPr id="10" name="Picture 2" descr="http://previews.123rf.com/images/zimmytws/zimmytws1301/zimmytws130100014/17337642-Broken-window-with-yellow-Crime-Scene-tape--Stock-Phot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5056" y="1518714"/>
            <a:ext cx="3468260" cy="22703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9616" y="3978943"/>
            <a:ext cx="2160240" cy="2318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793842" y="6249319"/>
            <a:ext cx="1851789" cy="369332"/>
          </a:xfrm>
          <a:prstGeom prst="rect">
            <a:avLst/>
          </a:prstGeom>
        </p:spPr>
        <p:txBody>
          <a:bodyPr wrap="none">
            <a:spAutoFit/>
          </a:bodyPr>
          <a:lstStyle/>
          <a:p>
            <a:pPr algn="ctr"/>
            <a:r>
              <a:rPr lang="en-GB"/>
              <a:t>Schootland</a:t>
            </a:r>
            <a:r>
              <a:rPr lang="en-GB" dirty="0"/>
              <a:t> yard</a:t>
            </a:r>
          </a:p>
        </p:txBody>
      </p:sp>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04112" y="1510517"/>
            <a:ext cx="3208015" cy="2314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42A77E32-A31C-BB6A-6332-95F6B63F2738}"/>
              </a:ext>
            </a:extLst>
          </p:cNvPr>
          <p:cNvSpPr txBox="1"/>
          <p:nvPr/>
        </p:nvSpPr>
        <p:spPr>
          <a:xfrm>
            <a:off x="1631504" y="210670"/>
            <a:ext cx="3778278" cy="830997"/>
          </a:xfrm>
          <a:prstGeom prst="rect">
            <a:avLst/>
          </a:prstGeom>
          <a:noFill/>
        </p:spPr>
        <p:txBody>
          <a:bodyPr wrap="none" rtlCol="0">
            <a:spAutoFit/>
          </a:bodyPr>
          <a:lstStyle/>
          <a:p>
            <a:r>
              <a:rPr lang="en-GB" sz="4800" dirty="0">
                <a:solidFill>
                  <a:schemeClr val="bg1"/>
                </a:solidFill>
                <a:latin typeface="+mj-lt"/>
              </a:rPr>
              <a:t>DNA profiling</a:t>
            </a:r>
          </a:p>
        </p:txBody>
      </p:sp>
      <p:pic>
        <p:nvPicPr>
          <p:cNvPr id="13" name="Picture 12" descr="A black and white sign with white text&#10;&#10;AI-generated content may be incorrect.">
            <a:extLst>
              <a:ext uri="{FF2B5EF4-FFF2-40B4-BE49-F238E27FC236}">
                <a16:creationId xmlns:a16="http://schemas.microsoft.com/office/drawing/2014/main" id="{2E984729-C1AF-EB57-8AED-021532C9C2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grpSp>
        <p:nvGrpSpPr>
          <p:cNvPr id="14" name="Group 13">
            <a:extLst>
              <a:ext uri="{FF2B5EF4-FFF2-40B4-BE49-F238E27FC236}">
                <a16:creationId xmlns:a16="http://schemas.microsoft.com/office/drawing/2014/main" id="{ABBD8704-2DEB-3580-CA75-8BE265D47E76}"/>
              </a:ext>
            </a:extLst>
          </p:cNvPr>
          <p:cNvGrpSpPr/>
          <p:nvPr/>
        </p:nvGrpSpPr>
        <p:grpSpPr>
          <a:xfrm>
            <a:off x="1732547" y="1023647"/>
            <a:ext cx="3600000" cy="104019"/>
            <a:chOff x="1253158" y="1050894"/>
            <a:chExt cx="4853893" cy="73850"/>
          </a:xfrm>
        </p:grpSpPr>
        <p:cxnSp>
          <p:nvCxnSpPr>
            <p:cNvPr id="15" name="Straight Connector 14">
              <a:extLst>
                <a:ext uri="{FF2B5EF4-FFF2-40B4-BE49-F238E27FC236}">
                  <a16:creationId xmlns:a16="http://schemas.microsoft.com/office/drawing/2014/main" id="{0271C4DD-8DAF-0741-BC97-5A9B3E9CE763}"/>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54DC75A-16D4-54B8-7836-FE8FE626D068}"/>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9521759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4E7A5D-A19F-A874-C484-C8C1D07CC30A}"/>
              </a:ext>
            </a:extLst>
          </p:cNvPr>
          <p:cNvSpPr txBox="1"/>
          <p:nvPr/>
        </p:nvSpPr>
        <p:spPr>
          <a:xfrm>
            <a:off x="1" y="1824310"/>
            <a:ext cx="12192000" cy="5040000"/>
          </a:xfrm>
          <a:prstGeom prst="rect">
            <a:avLst/>
          </a:prstGeom>
          <a:solidFill>
            <a:schemeClr val="bg1"/>
          </a:solidFill>
        </p:spPr>
        <p:txBody>
          <a:bodyPr wrap="square" rtlCol="0">
            <a:spAutoFit/>
          </a:bodyPr>
          <a:lstStyle/>
          <a:p>
            <a:endParaRPr lang="en-GB" dirty="0"/>
          </a:p>
        </p:txBody>
      </p:sp>
      <p:sp>
        <p:nvSpPr>
          <p:cNvPr id="4" name="Rounded Rectangle 3"/>
          <p:cNvSpPr/>
          <p:nvPr/>
        </p:nvSpPr>
        <p:spPr>
          <a:xfrm>
            <a:off x="1631504" y="116632"/>
            <a:ext cx="8928992" cy="1224136"/>
          </a:xfrm>
          <a:prstGeom prst="roundRect">
            <a:avLst/>
          </a:prstGeom>
          <a:solidFill>
            <a:schemeClr val="bg2"/>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err="1">
                <a:solidFill>
                  <a:srgbClr val="5080A2"/>
                </a:solidFill>
              </a:rPr>
              <a:t>Schootland</a:t>
            </a:r>
            <a:r>
              <a:rPr lang="en-GB" sz="5400" dirty="0">
                <a:solidFill>
                  <a:srgbClr val="5080A2"/>
                </a:solidFill>
              </a:rPr>
              <a:t> yard</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9707" t="2673" r="20180"/>
          <a:stretch/>
        </p:blipFill>
        <p:spPr>
          <a:xfrm>
            <a:off x="3431705" y="2564904"/>
            <a:ext cx="1714831" cy="2220300"/>
          </a:xfrm>
          <a:prstGeom prst="rect">
            <a:avLst/>
          </a:prstGeom>
          <a:ln>
            <a:solidFill>
              <a:schemeClr val="tx1"/>
            </a:solidFill>
          </a:ln>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22174" t="25101" r="46008" b="12802"/>
          <a:stretch/>
        </p:blipFill>
        <p:spPr>
          <a:xfrm>
            <a:off x="5230631" y="2572948"/>
            <a:ext cx="1703324" cy="2216160"/>
          </a:xfrm>
          <a:prstGeom prst="rect">
            <a:avLst/>
          </a:prstGeom>
          <a:ln>
            <a:solidFill>
              <a:schemeClr val="tx1"/>
            </a:solidFill>
          </a:ln>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21988" t="20732" r="37197"/>
          <a:stretch/>
        </p:blipFill>
        <p:spPr>
          <a:xfrm>
            <a:off x="1631505" y="2564904"/>
            <a:ext cx="1711633" cy="2216160"/>
          </a:xfrm>
          <a:prstGeom prst="rect">
            <a:avLst/>
          </a:prstGeom>
          <a:ln>
            <a:solidFill>
              <a:schemeClr val="tx1"/>
            </a:solidFill>
          </a:ln>
        </p:spPr>
      </p:pic>
      <p:sp>
        <p:nvSpPr>
          <p:cNvPr id="19" name="TextBox 18"/>
          <p:cNvSpPr txBox="1"/>
          <p:nvPr/>
        </p:nvSpPr>
        <p:spPr>
          <a:xfrm>
            <a:off x="2303616" y="4907918"/>
            <a:ext cx="385042" cy="523220"/>
          </a:xfrm>
          <a:prstGeom prst="rect">
            <a:avLst/>
          </a:prstGeom>
          <a:noFill/>
        </p:spPr>
        <p:txBody>
          <a:bodyPr wrap="none" rtlCol="0">
            <a:spAutoFit/>
          </a:bodyPr>
          <a:lstStyle/>
          <a:p>
            <a:r>
              <a:rPr lang="en-GB" sz="2800" dirty="0"/>
              <a:t>1</a:t>
            </a:r>
          </a:p>
        </p:txBody>
      </p:sp>
      <p:sp>
        <p:nvSpPr>
          <p:cNvPr id="20" name="TextBox 19"/>
          <p:cNvSpPr txBox="1"/>
          <p:nvPr/>
        </p:nvSpPr>
        <p:spPr>
          <a:xfrm>
            <a:off x="4103069" y="4907918"/>
            <a:ext cx="385042" cy="523220"/>
          </a:xfrm>
          <a:prstGeom prst="rect">
            <a:avLst/>
          </a:prstGeom>
          <a:noFill/>
        </p:spPr>
        <p:txBody>
          <a:bodyPr wrap="none" rtlCol="0">
            <a:spAutoFit/>
          </a:bodyPr>
          <a:lstStyle/>
          <a:p>
            <a:r>
              <a:rPr lang="en-GB" sz="2800" dirty="0"/>
              <a:t>2</a:t>
            </a:r>
          </a:p>
        </p:txBody>
      </p:sp>
      <p:sp>
        <p:nvSpPr>
          <p:cNvPr id="21" name="TextBox 20"/>
          <p:cNvSpPr txBox="1"/>
          <p:nvPr/>
        </p:nvSpPr>
        <p:spPr>
          <a:xfrm>
            <a:off x="5902522" y="4907918"/>
            <a:ext cx="385042" cy="523220"/>
          </a:xfrm>
          <a:prstGeom prst="rect">
            <a:avLst/>
          </a:prstGeom>
          <a:noFill/>
        </p:spPr>
        <p:txBody>
          <a:bodyPr wrap="none" rtlCol="0">
            <a:spAutoFit/>
          </a:bodyPr>
          <a:lstStyle/>
          <a:p>
            <a:r>
              <a:rPr lang="en-GB" sz="2800" dirty="0"/>
              <a:t>3</a:t>
            </a:r>
          </a:p>
        </p:txBody>
      </p:sp>
      <p:sp>
        <p:nvSpPr>
          <p:cNvPr id="22" name="TextBox 21"/>
          <p:cNvSpPr txBox="1"/>
          <p:nvPr/>
        </p:nvSpPr>
        <p:spPr>
          <a:xfrm>
            <a:off x="7701974" y="4907918"/>
            <a:ext cx="385042" cy="523220"/>
          </a:xfrm>
          <a:prstGeom prst="rect">
            <a:avLst/>
          </a:prstGeom>
          <a:noFill/>
        </p:spPr>
        <p:txBody>
          <a:bodyPr wrap="none" rtlCol="0">
            <a:spAutoFit/>
          </a:bodyPr>
          <a:lstStyle/>
          <a:p>
            <a:r>
              <a:rPr lang="en-GB" sz="2800" dirty="0"/>
              <a:t>4</a:t>
            </a:r>
          </a:p>
        </p:txBody>
      </p:sp>
      <p:sp>
        <p:nvSpPr>
          <p:cNvPr id="23" name="TextBox 22"/>
          <p:cNvSpPr txBox="1"/>
          <p:nvPr/>
        </p:nvSpPr>
        <p:spPr>
          <a:xfrm>
            <a:off x="9501426" y="4907918"/>
            <a:ext cx="385042" cy="523220"/>
          </a:xfrm>
          <a:prstGeom prst="rect">
            <a:avLst/>
          </a:prstGeom>
          <a:noFill/>
        </p:spPr>
        <p:txBody>
          <a:bodyPr wrap="none" rtlCol="0">
            <a:spAutoFit/>
          </a:bodyPr>
          <a:lstStyle/>
          <a:p>
            <a:r>
              <a:rPr lang="en-GB" sz="2800" dirty="0"/>
              <a:t>5</a:t>
            </a:r>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28878" t="14534" r="32245" b="10035"/>
          <a:stretch/>
        </p:blipFill>
        <p:spPr>
          <a:xfrm>
            <a:off x="7032104" y="2572948"/>
            <a:ext cx="1710310" cy="2212256"/>
          </a:xfrm>
          <a:prstGeom prst="rect">
            <a:avLst/>
          </a:prstGeom>
          <a:ln>
            <a:solidFill>
              <a:schemeClr val="tx1"/>
            </a:solidFill>
          </a:ln>
        </p:spPr>
      </p:pic>
      <p:pic>
        <p:nvPicPr>
          <p:cNvPr id="2050" name="Picture 2" descr="C:\Users\ks11aap\AppData\Local\Microsoft\Windows\Temporary Internet Files\Content.Outlook\QZT2DP5E\IMG_2216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378"/>
          <a:stretch/>
        </p:blipFill>
        <p:spPr bwMode="auto">
          <a:xfrm rot="5400000">
            <a:off x="8566286" y="2830919"/>
            <a:ext cx="2221105" cy="16890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4871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631504" y="272842"/>
            <a:ext cx="5751896" cy="707886"/>
          </a:xfrm>
          <a:prstGeom prst="rect">
            <a:avLst/>
          </a:prstGeom>
          <a:noFill/>
        </p:spPr>
        <p:txBody>
          <a:bodyPr wrap="none" rtlCol="0">
            <a:spAutoFit/>
          </a:bodyPr>
          <a:lstStyle/>
          <a:p>
            <a:pPr>
              <a:defRPr/>
            </a:pPr>
            <a:r>
              <a:rPr lang="en-GB" sz="4000" dirty="0">
                <a:solidFill>
                  <a:schemeClr val="bg1"/>
                </a:solidFill>
                <a:latin typeface="Calibri"/>
              </a:rPr>
              <a:t>Lab 5: Mini-One assembly</a:t>
            </a:r>
          </a:p>
        </p:txBody>
      </p:sp>
      <p:pic>
        <p:nvPicPr>
          <p:cNvPr id="14" name="Picture 13">
            <a:extLst>
              <a:ext uri="{FF2B5EF4-FFF2-40B4-BE49-F238E27FC236}">
                <a16:creationId xmlns:a16="http://schemas.microsoft.com/office/drawing/2014/main" id="{4E368F99-F8E1-491D-9756-5D7335B96F78}"/>
              </a:ext>
            </a:extLst>
          </p:cNvPr>
          <p:cNvPicPr>
            <a:picLocks noChangeAspect="1"/>
          </p:cNvPicPr>
          <p:nvPr/>
        </p:nvPicPr>
        <p:blipFill rotWithShape="1">
          <a:blip r:embed="rId3"/>
          <a:srcRect t="7740"/>
          <a:stretch/>
        </p:blipFill>
        <p:spPr>
          <a:xfrm>
            <a:off x="2935705" y="1188463"/>
            <a:ext cx="6416842" cy="5541577"/>
          </a:xfrm>
          <a:prstGeom prst="rect">
            <a:avLst/>
          </a:prstGeom>
        </p:spPr>
      </p:pic>
      <p:pic>
        <p:nvPicPr>
          <p:cNvPr id="2" name="Picture 1" descr="A black and white sign with white text&#10;&#10;AI-generated content may be incorrect.">
            <a:extLst>
              <a:ext uri="{FF2B5EF4-FFF2-40B4-BE49-F238E27FC236}">
                <a16:creationId xmlns:a16="http://schemas.microsoft.com/office/drawing/2014/main" id="{A9A4F2E5-3BA0-AE11-1847-80519CFDBB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grpSp>
        <p:nvGrpSpPr>
          <p:cNvPr id="3" name="Group 2">
            <a:extLst>
              <a:ext uri="{FF2B5EF4-FFF2-40B4-BE49-F238E27FC236}">
                <a16:creationId xmlns:a16="http://schemas.microsoft.com/office/drawing/2014/main" id="{BB5C876C-7293-1B4F-7457-04289A925BE6}"/>
              </a:ext>
            </a:extLst>
          </p:cNvPr>
          <p:cNvGrpSpPr/>
          <p:nvPr/>
        </p:nvGrpSpPr>
        <p:grpSpPr>
          <a:xfrm>
            <a:off x="1732547" y="970803"/>
            <a:ext cx="5760000" cy="104019"/>
            <a:chOff x="1253158" y="1050894"/>
            <a:chExt cx="4853893" cy="73850"/>
          </a:xfrm>
        </p:grpSpPr>
        <p:cxnSp>
          <p:nvCxnSpPr>
            <p:cNvPr id="4" name="Straight Connector 3">
              <a:extLst>
                <a:ext uri="{FF2B5EF4-FFF2-40B4-BE49-F238E27FC236}">
                  <a16:creationId xmlns:a16="http://schemas.microsoft.com/office/drawing/2014/main" id="{816AFF12-16C2-E1AF-6391-3F4DA9077459}"/>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8064AC4-94C7-0904-9571-0640A375929B}"/>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35714478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631504" y="272842"/>
            <a:ext cx="3967946" cy="769441"/>
          </a:xfrm>
          <a:prstGeom prst="rect">
            <a:avLst/>
          </a:prstGeom>
          <a:noFill/>
        </p:spPr>
        <p:txBody>
          <a:bodyPr wrap="none" rtlCol="0">
            <a:spAutoFit/>
          </a:bodyPr>
          <a:lstStyle/>
          <a:p>
            <a:pPr>
              <a:defRPr/>
            </a:pPr>
            <a:r>
              <a:rPr lang="en-GB" sz="4400" dirty="0">
                <a:solidFill>
                  <a:schemeClr val="bg1"/>
                </a:solidFill>
                <a:latin typeface="Calibri"/>
              </a:rPr>
              <a:t>Mini-One Set-up</a:t>
            </a:r>
          </a:p>
        </p:txBody>
      </p:sp>
      <p:pic>
        <p:nvPicPr>
          <p:cNvPr id="2" name="Picture 1" descr="A black and white sign with white text&#10;&#10;AI-generated content may be incorrect.">
            <a:extLst>
              <a:ext uri="{FF2B5EF4-FFF2-40B4-BE49-F238E27FC236}">
                <a16:creationId xmlns:a16="http://schemas.microsoft.com/office/drawing/2014/main" id="{64456B89-54AC-4F67-9ABE-803340A94F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grpSp>
        <p:nvGrpSpPr>
          <p:cNvPr id="5" name="Group 4">
            <a:extLst>
              <a:ext uri="{FF2B5EF4-FFF2-40B4-BE49-F238E27FC236}">
                <a16:creationId xmlns:a16="http://schemas.microsoft.com/office/drawing/2014/main" id="{BA8EA585-CF63-2B55-7C91-0965FE21DA3E}"/>
              </a:ext>
            </a:extLst>
          </p:cNvPr>
          <p:cNvGrpSpPr/>
          <p:nvPr/>
        </p:nvGrpSpPr>
        <p:grpSpPr>
          <a:xfrm>
            <a:off x="1631504" y="1009304"/>
            <a:ext cx="3960000" cy="133864"/>
            <a:chOff x="1253158" y="1050894"/>
            <a:chExt cx="4853893" cy="73850"/>
          </a:xfrm>
        </p:grpSpPr>
        <p:cxnSp>
          <p:nvCxnSpPr>
            <p:cNvPr id="6" name="Straight Connector 5">
              <a:extLst>
                <a:ext uri="{FF2B5EF4-FFF2-40B4-BE49-F238E27FC236}">
                  <a16:creationId xmlns:a16="http://schemas.microsoft.com/office/drawing/2014/main" id="{DF7F3BF9-EFF7-9963-855B-D3874D23F814}"/>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790E3E8-68AE-90D7-DCB2-6E012B4107AF}"/>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
        <p:nvSpPr>
          <p:cNvPr id="9" name="Content Placeholder 9">
            <a:extLst>
              <a:ext uri="{FF2B5EF4-FFF2-40B4-BE49-F238E27FC236}">
                <a16:creationId xmlns:a16="http://schemas.microsoft.com/office/drawing/2014/main" id="{93AF05E7-399D-52B8-25D9-BEE31AF0FA5D}"/>
              </a:ext>
            </a:extLst>
          </p:cNvPr>
          <p:cNvSpPr txBox="1">
            <a:spLocks/>
          </p:cNvSpPr>
          <p:nvPr/>
        </p:nvSpPr>
        <p:spPr>
          <a:xfrm>
            <a:off x="2285996" y="1420617"/>
            <a:ext cx="9388929" cy="5217481"/>
          </a:xfrm>
          <a:prstGeom prst="rect">
            <a:avLst/>
          </a:prstGeom>
        </p:spPr>
        <p:txBody>
          <a:bodyPr vert="horz" lIns="0" tIns="0" rIns="0" bIns="0" rtlCol="0" anchor="t">
            <a:normAutofit lnSpcReduction="10000"/>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bg1"/>
                </a:solidFill>
                <a:latin typeface="+mn-lt"/>
                <a:ea typeface="+mn-ea"/>
                <a:cs typeface="+mn-cs"/>
              </a:defRPr>
            </a:lvl1pPr>
            <a:lvl2pPr marL="400050" indent="-234950" algn="l" defTabSz="914400" rtl="0" eaLnBrk="1" latinLnBrk="0" hangingPunct="1">
              <a:lnSpc>
                <a:spcPct val="100000"/>
              </a:lnSpc>
              <a:spcBef>
                <a:spcPts val="500"/>
              </a:spcBef>
              <a:buClr>
                <a:schemeClr val="accent1"/>
              </a:buClr>
              <a:buFont typeface="Wingdings" pitchFamily="2" charset="2"/>
              <a:buChar char="§"/>
              <a:tabLst/>
              <a:defRPr sz="1800" kern="1200">
                <a:solidFill>
                  <a:schemeClr val="bg1"/>
                </a:solidFill>
                <a:latin typeface="+mn-lt"/>
                <a:ea typeface="+mn-ea"/>
                <a:cs typeface="+mn-cs"/>
              </a:defRPr>
            </a:lvl2pPr>
            <a:lvl3pPr marL="800100" indent="-234950" algn="l" defTabSz="914400" rtl="0" eaLnBrk="1" latinLnBrk="0" hangingPunct="1">
              <a:lnSpc>
                <a:spcPct val="100000"/>
              </a:lnSpc>
              <a:spcBef>
                <a:spcPts val="500"/>
              </a:spcBef>
              <a:buClr>
                <a:schemeClr val="accent1"/>
              </a:buClr>
              <a:buFont typeface="Wingdings" pitchFamily="2" charset="2"/>
              <a:buChar char="§"/>
              <a:tabLst/>
              <a:defRPr sz="1800" kern="1200">
                <a:solidFill>
                  <a:schemeClr val="bg1"/>
                </a:solidFill>
                <a:latin typeface="+mn-lt"/>
                <a:ea typeface="+mn-ea"/>
                <a:cs typeface="+mn-cs"/>
              </a:defRPr>
            </a:lvl3pPr>
            <a:lvl4pPr marL="1112838" indent="-214313" algn="l" defTabSz="914400" rtl="0" eaLnBrk="1" latinLnBrk="0" hangingPunct="1">
              <a:lnSpc>
                <a:spcPct val="100000"/>
              </a:lnSpc>
              <a:spcBef>
                <a:spcPts val="500"/>
              </a:spcBef>
              <a:buClr>
                <a:schemeClr val="accent1"/>
              </a:buClr>
              <a:buFont typeface="Wingdings" pitchFamily="2" charset="2"/>
              <a:buChar char="§"/>
              <a:tabLst/>
              <a:defRPr sz="1600" kern="1200">
                <a:solidFill>
                  <a:schemeClr val="bg1"/>
                </a:solidFill>
                <a:latin typeface="+mn-lt"/>
                <a:ea typeface="+mn-ea"/>
                <a:cs typeface="+mn-cs"/>
              </a:defRPr>
            </a:lvl4pPr>
            <a:lvl5pPr marL="1474788" indent="-215900" algn="l" defTabSz="914400" rtl="0" eaLnBrk="1" latinLnBrk="0" hangingPunct="1">
              <a:lnSpc>
                <a:spcPct val="100000"/>
              </a:lnSpc>
              <a:spcBef>
                <a:spcPts val="500"/>
              </a:spcBef>
              <a:buClr>
                <a:schemeClr val="accent1"/>
              </a:buClr>
              <a:buFont typeface="Wingdings" pitchFamily="2" charset="2"/>
              <a:buChar char="§"/>
              <a:tabLst/>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sz="2800" dirty="0"/>
              <a:t>0.8% gel, 1 x TAE buffer</a:t>
            </a:r>
          </a:p>
          <a:p>
            <a:pPr marL="285750" indent="-285750">
              <a:buFont typeface="Arial" panose="020B0604020202020204" pitchFamily="34" charset="0"/>
              <a:buChar char="•"/>
            </a:pPr>
            <a:r>
              <a:rPr lang="en-GB" sz="2800" dirty="0"/>
              <a:t>11 ml agarose for each gel</a:t>
            </a:r>
          </a:p>
          <a:p>
            <a:pPr marL="285750" indent="-285750">
              <a:buFont typeface="Arial" panose="020B0604020202020204" pitchFamily="34" charset="0"/>
              <a:buChar char="•"/>
            </a:pPr>
            <a:r>
              <a:rPr lang="en-GB" sz="2800" dirty="0"/>
              <a:t>135 ml buffer needed </a:t>
            </a:r>
          </a:p>
          <a:p>
            <a:pPr marL="285750" indent="-285750">
              <a:buFont typeface="Arial" panose="020B0604020202020204" pitchFamily="34" charset="0"/>
              <a:buChar char="•"/>
            </a:pPr>
            <a:r>
              <a:rPr lang="en-GB" sz="2800" dirty="0"/>
              <a:t>6 or 9 teeth (samples) per gel</a:t>
            </a:r>
          </a:p>
          <a:p>
            <a:pPr marL="285750" indent="-285750">
              <a:buFont typeface="Arial" panose="020B0604020202020204" pitchFamily="34" charset="0"/>
              <a:buChar char="•"/>
            </a:pPr>
            <a:r>
              <a:rPr lang="en-GB" sz="2800" dirty="0"/>
              <a:t>Add LD to samples</a:t>
            </a:r>
          </a:p>
          <a:p>
            <a:pPr marL="285750" indent="-285750">
              <a:buFont typeface="Arial" panose="020B0604020202020204" pitchFamily="34" charset="0"/>
              <a:buChar char="•"/>
            </a:pPr>
            <a:r>
              <a:rPr lang="en-GB" sz="2800" dirty="0"/>
              <a:t>Ensure LD contains </a:t>
            </a:r>
            <a:r>
              <a:rPr lang="en-GB" sz="2800" u="sng" dirty="0"/>
              <a:t>Gel Green</a:t>
            </a:r>
          </a:p>
          <a:p>
            <a:pPr marL="285750" indent="-285750">
              <a:buFont typeface="Arial" panose="020B0604020202020204" pitchFamily="34" charset="0"/>
              <a:buChar char="•"/>
            </a:pPr>
            <a:r>
              <a:rPr lang="en-GB" sz="2800" dirty="0"/>
              <a:t>Load under blue light</a:t>
            </a:r>
          </a:p>
          <a:p>
            <a:pPr marL="285750" indent="-285750">
              <a:buFont typeface="Arial" panose="020B0604020202020204" pitchFamily="34" charset="0"/>
              <a:buChar char="•"/>
            </a:pPr>
            <a:r>
              <a:rPr lang="en-GB" sz="2800" dirty="0"/>
              <a:t>Run ‘live’ : 20-30 min</a:t>
            </a:r>
          </a:p>
          <a:p>
            <a:pPr marL="285750" indent="-285750">
              <a:buFont typeface="Arial" panose="020B0604020202020204" pitchFamily="34" charset="0"/>
              <a:buChar char="•"/>
            </a:pPr>
            <a:r>
              <a:rPr lang="en-GB" sz="2800" dirty="0"/>
              <a:t>No post-stain required</a:t>
            </a:r>
          </a:p>
          <a:p>
            <a:pPr marL="285750" indent="-285750">
              <a:buFont typeface="Arial" panose="020B0604020202020204" pitchFamily="34" charset="0"/>
              <a:buChar char="•"/>
            </a:pPr>
            <a:r>
              <a:rPr lang="en-GB" sz="2800" dirty="0"/>
              <a:t>Result recorded directly by students on smartphone</a:t>
            </a:r>
          </a:p>
        </p:txBody>
      </p:sp>
    </p:spTree>
    <p:extLst>
      <p:ext uri="{BB962C8B-B14F-4D97-AF65-F5344CB8AC3E}">
        <p14:creationId xmlns:p14="http://schemas.microsoft.com/office/powerpoint/2010/main" val="25171894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31891" y="307874"/>
            <a:ext cx="5277663" cy="769441"/>
          </a:xfrm>
          <a:prstGeom prst="rect">
            <a:avLst/>
          </a:prstGeom>
          <a:noFill/>
        </p:spPr>
        <p:txBody>
          <a:bodyPr wrap="square" rtlCol="0">
            <a:spAutoFit/>
          </a:bodyPr>
          <a:lstStyle/>
          <a:p>
            <a:pPr>
              <a:defRPr/>
            </a:pPr>
            <a:r>
              <a:rPr lang="en-GB" sz="4400" dirty="0">
                <a:solidFill>
                  <a:schemeClr val="bg1"/>
                </a:solidFill>
                <a:latin typeface="Calibri"/>
              </a:rPr>
              <a:t>Gel Green DNA Stain</a:t>
            </a:r>
          </a:p>
        </p:txBody>
      </p:sp>
      <p:sp>
        <p:nvSpPr>
          <p:cNvPr id="12" name="Content Placeholder 11">
            <a:extLst>
              <a:ext uri="{FF2B5EF4-FFF2-40B4-BE49-F238E27FC236}">
                <a16:creationId xmlns:a16="http://schemas.microsoft.com/office/drawing/2014/main" id="{7B93CDD7-F65D-C95F-3C3E-BE60D1B703A5}"/>
              </a:ext>
            </a:extLst>
          </p:cNvPr>
          <p:cNvSpPr>
            <a:spLocks noGrp="1"/>
          </p:cNvSpPr>
          <p:nvPr>
            <p:ph idx="1"/>
          </p:nvPr>
        </p:nvSpPr>
        <p:spPr>
          <a:xfrm>
            <a:off x="1045392" y="1533152"/>
            <a:ext cx="10728324" cy="4895849"/>
          </a:xfrm>
        </p:spPr>
        <p:txBody>
          <a:bodyPr>
            <a:normAutofit/>
          </a:bodyPr>
          <a:lstStyle/>
          <a:p>
            <a:pPr marL="457200" indent="-457200" algn="l">
              <a:buFont typeface="Arial" panose="020B0604020202020204" pitchFamily="34" charset="0"/>
              <a:buChar char="•"/>
            </a:pPr>
            <a:r>
              <a:rPr lang="en-GB" sz="2400" dirty="0" err="1">
                <a:cs typeface="Calibri" panose="020F0502020204030204" pitchFamily="34" charset="0"/>
              </a:rPr>
              <a:t>GelGreen</a:t>
            </a:r>
            <a:r>
              <a:rPr lang="en-GB" sz="2400" dirty="0">
                <a:cs typeface="Calibri" panose="020F0502020204030204" pitchFamily="34" charset="0"/>
              </a:rPr>
              <a:t>® is a highly sensitive, stable and environmentally safe, green fluorescent nucleic acid stain</a:t>
            </a:r>
          </a:p>
          <a:p>
            <a:pPr marL="457200" indent="-457200" algn="l">
              <a:buFont typeface="Arial" panose="020B0604020202020204" pitchFamily="34" charset="0"/>
              <a:buChar char="•"/>
            </a:pPr>
            <a:endParaRPr lang="en-GB" sz="2400" dirty="0">
              <a:cs typeface="Calibri" panose="020F0502020204030204" pitchFamily="34" charset="0"/>
            </a:endParaRPr>
          </a:p>
          <a:p>
            <a:r>
              <a:rPr lang="en-GB" sz="2400" dirty="0">
                <a:cs typeface="Calibri" panose="020F0502020204030204" pitchFamily="34" charset="0"/>
              </a:rPr>
              <a:t>• Non-mutagenic - at concentrations relevant to nucleic acid gel staining</a:t>
            </a:r>
            <a:br>
              <a:rPr lang="en-GB" sz="2400" dirty="0">
                <a:cs typeface="Calibri" panose="020F0502020204030204" pitchFamily="34" charset="0"/>
              </a:rPr>
            </a:br>
            <a:r>
              <a:rPr lang="en-GB" sz="2400" dirty="0">
                <a:cs typeface="Calibri" panose="020F0502020204030204" pitchFamily="34" charset="0"/>
              </a:rPr>
              <a:t>• Non-cytotoxic - at concentrations relevant to nucleic acid gel staining</a:t>
            </a:r>
            <a:br>
              <a:rPr lang="en-GB" sz="2400" dirty="0">
                <a:cs typeface="Calibri" panose="020F0502020204030204" pitchFamily="34" charset="0"/>
              </a:rPr>
            </a:br>
            <a:r>
              <a:rPr lang="en-GB" sz="2400" dirty="0">
                <a:cs typeface="Calibri" panose="020F0502020204030204" pitchFamily="34" charset="0"/>
              </a:rPr>
              <a:t>• Cell membrane impermeability for true safety</a:t>
            </a:r>
            <a:br>
              <a:rPr lang="en-GB" sz="2400" dirty="0">
                <a:cs typeface="Calibri" panose="020F0502020204030204" pitchFamily="34" charset="0"/>
              </a:rPr>
            </a:br>
            <a:r>
              <a:rPr lang="en-GB" sz="2400" dirty="0">
                <a:cs typeface="Calibri" panose="020F0502020204030204" pitchFamily="34" charset="0"/>
              </a:rPr>
              <a:t>• Impenetrable to latex gloves</a:t>
            </a:r>
            <a:br>
              <a:rPr lang="en-GB" sz="2400" dirty="0">
                <a:cs typeface="Calibri" panose="020F0502020204030204" pitchFamily="34" charset="0"/>
              </a:rPr>
            </a:br>
            <a:r>
              <a:rPr lang="en-GB" sz="2400" dirty="0">
                <a:cs typeface="Calibri" panose="020F0502020204030204" pitchFamily="34" charset="0"/>
              </a:rPr>
              <a:t>• Very photostable - use under normal room light</a:t>
            </a:r>
            <a:br>
              <a:rPr lang="en-GB" sz="2400" dirty="0">
                <a:cs typeface="Calibri" panose="020F0502020204030204" pitchFamily="34" charset="0"/>
              </a:rPr>
            </a:br>
            <a:r>
              <a:rPr lang="en-GB" sz="2400" dirty="0">
                <a:cs typeface="Calibri" panose="020F0502020204030204" pitchFamily="34" charset="0"/>
              </a:rPr>
              <a:t>• Hydrolytically stable</a:t>
            </a:r>
            <a:br>
              <a:rPr lang="en-GB" sz="2400" dirty="0">
                <a:cs typeface="Calibri" panose="020F0502020204030204" pitchFamily="34" charset="0"/>
              </a:rPr>
            </a:br>
            <a:r>
              <a:rPr lang="en-GB" sz="2400" dirty="0">
                <a:cs typeface="Calibri" panose="020F0502020204030204" pitchFamily="34" charset="0"/>
              </a:rPr>
              <a:t>• Microwaveable</a:t>
            </a:r>
            <a:br>
              <a:rPr lang="en-GB" sz="2000" b="0" i="0" dirty="0">
                <a:effectLst/>
              </a:rPr>
            </a:br>
            <a:endParaRPr lang="en-GB" sz="2000" dirty="0"/>
          </a:p>
        </p:txBody>
      </p:sp>
      <p:sp>
        <p:nvSpPr>
          <p:cNvPr id="17" name="TextBox 16">
            <a:extLst>
              <a:ext uri="{FF2B5EF4-FFF2-40B4-BE49-F238E27FC236}">
                <a16:creationId xmlns:a16="http://schemas.microsoft.com/office/drawing/2014/main" id="{8B4B437F-E8EA-92CD-1531-84A279DBE120}"/>
              </a:ext>
            </a:extLst>
          </p:cNvPr>
          <p:cNvSpPr txBox="1"/>
          <p:nvPr/>
        </p:nvSpPr>
        <p:spPr>
          <a:xfrm>
            <a:off x="2285517" y="6119419"/>
            <a:ext cx="5112568" cy="369332"/>
          </a:xfrm>
          <a:prstGeom prst="rect">
            <a:avLst/>
          </a:prstGeom>
          <a:solidFill>
            <a:srgbClr val="FFFF00"/>
          </a:solidFill>
          <a:ln>
            <a:solidFill>
              <a:schemeClr val="tx1"/>
            </a:solidFill>
          </a:ln>
        </p:spPr>
        <p:txBody>
          <a:bodyPr wrap="square">
            <a:spAutoFit/>
          </a:bodyPr>
          <a:lstStyle/>
          <a:p>
            <a:pPr>
              <a:defRPr/>
            </a:pPr>
            <a:r>
              <a:rPr lang="en-GB" dirty="0">
                <a:solidFill>
                  <a:prstClr val="black"/>
                </a:solidFill>
                <a:latin typeface="Calibri"/>
              </a:rPr>
              <a:t>Remember gloves and goggles when using the stains</a:t>
            </a:r>
          </a:p>
        </p:txBody>
      </p:sp>
      <p:pic>
        <p:nvPicPr>
          <p:cNvPr id="18" name="Picture 17" descr="Icon&#10;&#10;Description automatically generated">
            <a:extLst>
              <a:ext uri="{FF2B5EF4-FFF2-40B4-BE49-F238E27FC236}">
                <a16:creationId xmlns:a16="http://schemas.microsoft.com/office/drawing/2014/main" id="{FF106CA1-3739-7605-46CB-FE8A82E2B5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2543" y="5729436"/>
            <a:ext cx="942974" cy="942974"/>
          </a:xfrm>
          <a:prstGeom prst="rect">
            <a:avLst/>
          </a:prstGeom>
        </p:spPr>
      </p:pic>
      <p:pic>
        <p:nvPicPr>
          <p:cNvPr id="2" name="Picture 1" descr="A black and white sign with white text&#10;&#10;AI-generated content may be incorrect.">
            <a:extLst>
              <a:ext uri="{FF2B5EF4-FFF2-40B4-BE49-F238E27FC236}">
                <a16:creationId xmlns:a16="http://schemas.microsoft.com/office/drawing/2014/main" id="{8F61D235-A238-F7D9-29A8-F19350FED8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grpSp>
        <p:nvGrpSpPr>
          <p:cNvPr id="5" name="Group 4">
            <a:extLst>
              <a:ext uri="{FF2B5EF4-FFF2-40B4-BE49-F238E27FC236}">
                <a16:creationId xmlns:a16="http://schemas.microsoft.com/office/drawing/2014/main" id="{E3DCB09E-67E0-78D8-D47E-3D7ADF29F4A6}"/>
              </a:ext>
            </a:extLst>
          </p:cNvPr>
          <p:cNvGrpSpPr/>
          <p:nvPr/>
        </p:nvGrpSpPr>
        <p:grpSpPr>
          <a:xfrm>
            <a:off x="1217162" y="1009304"/>
            <a:ext cx="5040000" cy="133864"/>
            <a:chOff x="1253158" y="1050894"/>
            <a:chExt cx="4853893" cy="73850"/>
          </a:xfrm>
        </p:grpSpPr>
        <p:cxnSp>
          <p:nvCxnSpPr>
            <p:cNvPr id="6" name="Straight Connector 5">
              <a:extLst>
                <a:ext uri="{FF2B5EF4-FFF2-40B4-BE49-F238E27FC236}">
                  <a16:creationId xmlns:a16="http://schemas.microsoft.com/office/drawing/2014/main" id="{90E105FE-E75D-2072-C8D6-2BED09DD625D}"/>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84896F2-11B0-6902-B791-D571FFF58A42}"/>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3" name="Picture 2">
            <a:extLst>
              <a:ext uri="{FF2B5EF4-FFF2-40B4-BE49-F238E27FC236}">
                <a16:creationId xmlns:a16="http://schemas.microsoft.com/office/drawing/2014/main" id="{E87F7095-31EC-C0F4-5512-E04829415835}"/>
              </a:ext>
            </a:extLst>
          </p:cNvPr>
          <p:cNvPicPr>
            <a:picLocks noChangeAspect="1"/>
          </p:cNvPicPr>
          <p:nvPr/>
        </p:nvPicPr>
        <p:blipFill>
          <a:blip r:embed="rId5"/>
          <a:stretch>
            <a:fillRect/>
          </a:stretch>
        </p:blipFill>
        <p:spPr>
          <a:xfrm>
            <a:off x="8899071" y="4268859"/>
            <a:ext cx="2612572" cy="2369244"/>
          </a:xfrm>
          <a:prstGeom prst="rect">
            <a:avLst/>
          </a:prstGeom>
        </p:spPr>
      </p:pic>
    </p:spTree>
    <p:extLst>
      <p:ext uri="{BB962C8B-B14F-4D97-AF65-F5344CB8AC3E}">
        <p14:creationId xmlns:p14="http://schemas.microsoft.com/office/powerpoint/2010/main" val="19902735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DDD277C-DC90-9408-32EE-61C31F6723A0}"/>
              </a:ext>
            </a:extLst>
          </p:cNvPr>
          <p:cNvSpPr txBox="1"/>
          <p:nvPr/>
        </p:nvSpPr>
        <p:spPr>
          <a:xfrm>
            <a:off x="1524001" y="217174"/>
            <a:ext cx="5493235" cy="830997"/>
          </a:xfrm>
          <a:prstGeom prst="rect">
            <a:avLst/>
          </a:prstGeom>
          <a:noFill/>
        </p:spPr>
        <p:txBody>
          <a:bodyPr wrap="none" rtlCol="0">
            <a:spAutoFit/>
          </a:bodyPr>
          <a:lstStyle/>
          <a:p>
            <a:r>
              <a:rPr lang="en-GB" sz="4800" dirty="0">
                <a:solidFill>
                  <a:schemeClr val="bg1"/>
                </a:solidFill>
                <a:latin typeface="Calibri" panose="020F0502020204030204" pitchFamily="34" charset="0"/>
              </a:rPr>
              <a:t>Electrophoresis prep.</a:t>
            </a:r>
          </a:p>
        </p:txBody>
      </p:sp>
      <p:pic>
        <p:nvPicPr>
          <p:cNvPr id="2" name="Picture 1" descr="A black and white sign with white text&#10;&#10;AI-generated content may be incorrect.">
            <a:extLst>
              <a:ext uri="{FF2B5EF4-FFF2-40B4-BE49-F238E27FC236}">
                <a16:creationId xmlns:a16="http://schemas.microsoft.com/office/drawing/2014/main" id="{B148CEFC-743C-3785-AB6C-2BFD56F933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7736" y="147669"/>
            <a:ext cx="3364360" cy="830997"/>
          </a:xfrm>
          <a:prstGeom prst="rect">
            <a:avLst/>
          </a:prstGeom>
        </p:spPr>
      </p:pic>
      <p:grpSp>
        <p:nvGrpSpPr>
          <p:cNvPr id="8" name="Group 7">
            <a:extLst>
              <a:ext uri="{FF2B5EF4-FFF2-40B4-BE49-F238E27FC236}">
                <a16:creationId xmlns:a16="http://schemas.microsoft.com/office/drawing/2014/main" id="{11319572-B9B2-06F8-85E9-2F1CFCC2E23B}"/>
              </a:ext>
            </a:extLst>
          </p:cNvPr>
          <p:cNvGrpSpPr/>
          <p:nvPr/>
        </p:nvGrpSpPr>
        <p:grpSpPr>
          <a:xfrm>
            <a:off x="1631504" y="998063"/>
            <a:ext cx="5400000" cy="133864"/>
            <a:chOff x="1253158" y="1050894"/>
            <a:chExt cx="4853893" cy="73850"/>
          </a:xfrm>
        </p:grpSpPr>
        <p:cxnSp>
          <p:nvCxnSpPr>
            <p:cNvPr id="10" name="Straight Connector 9">
              <a:extLst>
                <a:ext uri="{FF2B5EF4-FFF2-40B4-BE49-F238E27FC236}">
                  <a16:creationId xmlns:a16="http://schemas.microsoft.com/office/drawing/2014/main" id="{0ADC0BE5-5001-8239-BE1E-0481DC24BB0F}"/>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5E20C70-66E6-B6BD-FEDD-95F61AC538B5}"/>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5" name="Picture 4">
            <a:extLst>
              <a:ext uri="{FF2B5EF4-FFF2-40B4-BE49-F238E27FC236}">
                <a16:creationId xmlns:a16="http://schemas.microsoft.com/office/drawing/2014/main" id="{310E63D0-AE17-42AE-4BF0-76F00611A9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338"/>
          <a:stretch/>
        </p:blipFill>
        <p:spPr>
          <a:xfrm rot="10800000">
            <a:off x="2499611" y="3644608"/>
            <a:ext cx="3542013" cy="2996218"/>
          </a:xfrm>
          <a:prstGeom prst="rect">
            <a:avLst/>
          </a:prstGeom>
        </p:spPr>
      </p:pic>
      <p:sp>
        <p:nvSpPr>
          <p:cNvPr id="7" name="Rectangle 4">
            <a:extLst>
              <a:ext uri="{FF2B5EF4-FFF2-40B4-BE49-F238E27FC236}">
                <a16:creationId xmlns:a16="http://schemas.microsoft.com/office/drawing/2014/main" id="{DB5742A3-FACE-1122-4E17-D29E34EB0891}"/>
              </a:ext>
            </a:extLst>
          </p:cNvPr>
          <p:cNvSpPr>
            <a:spLocks/>
          </p:cNvSpPr>
          <p:nvPr/>
        </p:nvSpPr>
        <p:spPr bwMode="auto">
          <a:xfrm>
            <a:off x="2259934" y="1401679"/>
            <a:ext cx="8424936" cy="155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91440" bIns="45720" anchor="t"/>
          <a:lstStyle/>
          <a:p>
            <a:pPr>
              <a:spcBef>
                <a:spcPct val="20000"/>
              </a:spcBef>
            </a:pPr>
            <a:r>
              <a:rPr lang="en-US" sz="2800" dirty="0">
                <a:solidFill>
                  <a:schemeClr val="bg1"/>
                </a:solidFill>
                <a:latin typeface="+mj-lt"/>
              </a:rPr>
              <a:t>400 ml </a:t>
            </a:r>
            <a:r>
              <a:rPr lang="en-US" sz="2800" b="1" dirty="0">
                <a:solidFill>
                  <a:schemeClr val="bg1"/>
                </a:solidFill>
                <a:latin typeface="+mj-lt"/>
              </a:rPr>
              <a:t>1 x TAE buffer </a:t>
            </a:r>
            <a:r>
              <a:rPr lang="en-US" sz="2800" dirty="0">
                <a:solidFill>
                  <a:schemeClr val="bg1"/>
                </a:solidFill>
                <a:latin typeface="+mj-lt"/>
              </a:rPr>
              <a:t>from 50 x concentrate</a:t>
            </a:r>
          </a:p>
          <a:p>
            <a:pPr>
              <a:spcBef>
                <a:spcPct val="20000"/>
              </a:spcBef>
            </a:pPr>
            <a:r>
              <a:rPr lang="en-US" sz="2800" dirty="0">
                <a:solidFill>
                  <a:srgbClr val="FFC000"/>
                </a:solidFill>
                <a:latin typeface="+mj-lt"/>
              </a:rPr>
              <a:t>8 ml of 50 x TAE buffer + 392 ml of distilled water</a:t>
            </a:r>
            <a:endParaRPr lang="en-US" sz="2800" dirty="0">
              <a:solidFill>
                <a:srgbClr val="FFC000"/>
              </a:solidFill>
              <a:latin typeface="+mj-lt"/>
              <a:cs typeface="Arial"/>
            </a:endParaRPr>
          </a:p>
          <a:p>
            <a:pPr marL="264795" indent="-264795">
              <a:spcBef>
                <a:spcPct val="20000"/>
              </a:spcBef>
            </a:pPr>
            <a:r>
              <a:rPr lang="en-US" sz="2800" b="1" dirty="0">
                <a:solidFill>
                  <a:schemeClr val="bg1"/>
                </a:solidFill>
                <a:latin typeface="+mj-lt"/>
              </a:rPr>
              <a:t>0.8% agarose gel</a:t>
            </a:r>
            <a:r>
              <a:rPr lang="en-US" sz="2800" dirty="0">
                <a:solidFill>
                  <a:schemeClr val="bg1"/>
                </a:solidFill>
                <a:latin typeface="+mj-lt"/>
              </a:rPr>
              <a:t>, 35 ml volume (3 gels!)</a:t>
            </a:r>
            <a:endParaRPr lang="en-US" sz="2800" dirty="0">
              <a:solidFill>
                <a:schemeClr val="bg1"/>
              </a:solidFill>
              <a:latin typeface="+mj-lt"/>
              <a:cs typeface="Arial" panose="020B0604020202020204"/>
            </a:endParaRPr>
          </a:p>
          <a:p>
            <a:pPr marL="264795" indent="-264795">
              <a:spcBef>
                <a:spcPct val="20000"/>
              </a:spcBef>
            </a:pPr>
            <a:r>
              <a:rPr lang="en-US" sz="2800" dirty="0">
                <a:solidFill>
                  <a:srgbClr val="FFC000"/>
                </a:solidFill>
                <a:latin typeface="+mj-lt"/>
              </a:rPr>
              <a:t>0.28 g agarose + 35 ml 1 x TAE buffer</a:t>
            </a:r>
            <a:endParaRPr lang="en-US" sz="2800" dirty="0">
              <a:solidFill>
                <a:srgbClr val="FFC000"/>
              </a:solidFill>
              <a:latin typeface="+mj-lt"/>
              <a:cs typeface="Arial"/>
            </a:endParaRPr>
          </a:p>
        </p:txBody>
      </p:sp>
      <p:sp>
        <p:nvSpPr>
          <p:cNvPr id="9" name="Oval 8">
            <a:extLst>
              <a:ext uri="{FF2B5EF4-FFF2-40B4-BE49-F238E27FC236}">
                <a16:creationId xmlns:a16="http://schemas.microsoft.com/office/drawing/2014/main" id="{E3DDEE57-218D-FAF7-BD36-9704FCB058A9}"/>
              </a:ext>
            </a:extLst>
          </p:cNvPr>
          <p:cNvSpPr/>
          <p:nvPr/>
        </p:nvSpPr>
        <p:spPr>
          <a:xfrm>
            <a:off x="2146787" y="1619859"/>
            <a:ext cx="144016" cy="144016"/>
          </a:xfrm>
          <a:prstGeom prst="ellipse">
            <a:avLst/>
          </a:prstGeom>
          <a:solidFill>
            <a:schemeClr val="bg1"/>
          </a:solidFill>
          <a:ln>
            <a:solidFill>
              <a:srgbClr val="0063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5" name="Oval 14">
            <a:extLst>
              <a:ext uri="{FF2B5EF4-FFF2-40B4-BE49-F238E27FC236}">
                <a16:creationId xmlns:a16="http://schemas.microsoft.com/office/drawing/2014/main" id="{182F3389-9755-411D-D48E-6A4FAEC5501F}"/>
              </a:ext>
            </a:extLst>
          </p:cNvPr>
          <p:cNvSpPr/>
          <p:nvPr/>
        </p:nvSpPr>
        <p:spPr>
          <a:xfrm>
            <a:off x="2146787" y="2660551"/>
            <a:ext cx="144016" cy="144016"/>
          </a:xfrm>
          <a:prstGeom prst="ellipse">
            <a:avLst/>
          </a:prstGeom>
          <a:solidFill>
            <a:schemeClr val="bg1"/>
          </a:solidFill>
          <a:ln>
            <a:solidFill>
              <a:srgbClr val="0063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descr="Icon&#10;&#10;Description automatically generated">
            <a:extLst>
              <a:ext uri="{FF2B5EF4-FFF2-40B4-BE49-F238E27FC236}">
                <a16:creationId xmlns:a16="http://schemas.microsoft.com/office/drawing/2014/main" id="{6814EA90-5357-3E50-7BD7-E877174310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94489" y="5142717"/>
            <a:ext cx="1366493" cy="1366493"/>
          </a:xfrm>
          <a:prstGeom prst="rect">
            <a:avLst/>
          </a:prstGeom>
        </p:spPr>
      </p:pic>
      <p:sp>
        <p:nvSpPr>
          <p:cNvPr id="17" name="TextBox 16">
            <a:extLst>
              <a:ext uri="{FF2B5EF4-FFF2-40B4-BE49-F238E27FC236}">
                <a16:creationId xmlns:a16="http://schemas.microsoft.com/office/drawing/2014/main" id="{135194E7-8C46-71F3-BEA9-8D7BB12AA2CC}"/>
              </a:ext>
            </a:extLst>
          </p:cNvPr>
          <p:cNvSpPr txBox="1"/>
          <p:nvPr/>
        </p:nvSpPr>
        <p:spPr>
          <a:xfrm>
            <a:off x="6472402" y="4311720"/>
            <a:ext cx="4529125" cy="769441"/>
          </a:xfrm>
          <a:prstGeom prst="rect">
            <a:avLst/>
          </a:prstGeom>
          <a:solidFill>
            <a:srgbClr val="FFFF00"/>
          </a:solidFill>
          <a:ln>
            <a:solidFill>
              <a:schemeClr val="accent1"/>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ea typeface="+mn-ea"/>
                <a:cs typeface="+mn-cs"/>
              </a:rPr>
              <a:t>Remember gloves and goggles when handling </a:t>
            </a:r>
            <a:r>
              <a:rPr lang="en-GB" sz="2200" dirty="0">
                <a:solidFill>
                  <a:prstClr val="black"/>
                </a:solidFill>
              </a:rPr>
              <a:t>TAE</a:t>
            </a:r>
            <a:r>
              <a:rPr kumimoji="0" lang="en-GB" sz="2200" b="0" i="0" u="none" strike="noStrike" kern="1200" cap="none" spc="0" normalizeH="0" baseline="0" noProof="0" dirty="0">
                <a:ln>
                  <a:noFill/>
                </a:ln>
                <a:solidFill>
                  <a:prstClr val="black"/>
                </a:solidFill>
                <a:effectLst/>
                <a:uLnTx/>
                <a:uFillTx/>
                <a:ea typeface="+mn-ea"/>
                <a:cs typeface="+mn-cs"/>
              </a:rPr>
              <a:t> buffer</a:t>
            </a:r>
          </a:p>
        </p:txBody>
      </p:sp>
    </p:spTree>
    <p:extLst>
      <p:ext uri="{BB962C8B-B14F-4D97-AF65-F5344CB8AC3E}">
        <p14:creationId xmlns:p14="http://schemas.microsoft.com/office/powerpoint/2010/main" val="1341014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2176D-368A-6F63-8624-7CC82231EE3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C9EFE3B-28BF-F6F0-E365-DBD6E3BC70B1}"/>
              </a:ext>
            </a:extLst>
          </p:cNvPr>
          <p:cNvSpPr txBox="1"/>
          <p:nvPr/>
        </p:nvSpPr>
        <p:spPr>
          <a:xfrm>
            <a:off x="1524001" y="217174"/>
            <a:ext cx="5493235" cy="830997"/>
          </a:xfrm>
          <a:prstGeom prst="rect">
            <a:avLst/>
          </a:prstGeom>
          <a:noFill/>
        </p:spPr>
        <p:txBody>
          <a:bodyPr wrap="none" rtlCol="0">
            <a:spAutoFit/>
          </a:bodyPr>
          <a:lstStyle/>
          <a:p>
            <a:r>
              <a:rPr lang="en-GB" sz="4800" dirty="0">
                <a:solidFill>
                  <a:schemeClr val="bg1"/>
                </a:solidFill>
                <a:latin typeface="Calibri" panose="020F0502020204030204" pitchFamily="34" charset="0"/>
              </a:rPr>
              <a:t>Electrophoresis prep.</a:t>
            </a:r>
          </a:p>
        </p:txBody>
      </p:sp>
      <p:pic>
        <p:nvPicPr>
          <p:cNvPr id="2" name="Picture 1" descr="A black and white sign with white text&#10;&#10;AI-generated content may be incorrect.">
            <a:extLst>
              <a:ext uri="{FF2B5EF4-FFF2-40B4-BE49-F238E27FC236}">
                <a16:creationId xmlns:a16="http://schemas.microsoft.com/office/drawing/2014/main" id="{D293869E-DD20-F955-2152-E44AE69B00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7736" y="147669"/>
            <a:ext cx="3364360" cy="830997"/>
          </a:xfrm>
          <a:prstGeom prst="rect">
            <a:avLst/>
          </a:prstGeom>
        </p:spPr>
      </p:pic>
      <p:grpSp>
        <p:nvGrpSpPr>
          <p:cNvPr id="8" name="Group 7">
            <a:extLst>
              <a:ext uri="{FF2B5EF4-FFF2-40B4-BE49-F238E27FC236}">
                <a16:creationId xmlns:a16="http://schemas.microsoft.com/office/drawing/2014/main" id="{104A07B6-CC62-B830-E59A-9A11392B28E9}"/>
              </a:ext>
            </a:extLst>
          </p:cNvPr>
          <p:cNvGrpSpPr/>
          <p:nvPr/>
        </p:nvGrpSpPr>
        <p:grpSpPr>
          <a:xfrm>
            <a:off x="1631504" y="998063"/>
            <a:ext cx="5400000" cy="133864"/>
            <a:chOff x="1253158" y="1050894"/>
            <a:chExt cx="4853893" cy="73850"/>
          </a:xfrm>
        </p:grpSpPr>
        <p:cxnSp>
          <p:nvCxnSpPr>
            <p:cNvPr id="10" name="Straight Connector 9">
              <a:extLst>
                <a:ext uri="{FF2B5EF4-FFF2-40B4-BE49-F238E27FC236}">
                  <a16:creationId xmlns:a16="http://schemas.microsoft.com/office/drawing/2014/main" id="{07E29963-6FB5-5F61-E3B6-88EA09040907}"/>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EE046B-B92E-7681-DF3F-6C0BC93C59A9}"/>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
        <p:nvSpPr>
          <p:cNvPr id="3" name="Rectangle 4">
            <a:extLst>
              <a:ext uri="{FF2B5EF4-FFF2-40B4-BE49-F238E27FC236}">
                <a16:creationId xmlns:a16="http://schemas.microsoft.com/office/drawing/2014/main" id="{25BD797E-6556-E6FB-C80F-F23A721F4BDE}"/>
              </a:ext>
            </a:extLst>
          </p:cNvPr>
          <p:cNvSpPr>
            <a:spLocks/>
          </p:cNvSpPr>
          <p:nvPr/>
        </p:nvSpPr>
        <p:spPr bwMode="auto">
          <a:xfrm>
            <a:off x="2243605" y="1363512"/>
            <a:ext cx="9219051" cy="155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a:lstStyle/>
          <a:p>
            <a:pPr>
              <a:spcBef>
                <a:spcPct val="20000"/>
              </a:spcBef>
            </a:pPr>
            <a:r>
              <a:rPr lang="en-US" sz="2800" dirty="0">
                <a:solidFill>
                  <a:schemeClr val="bg1"/>
                </a:solidFill>
                <a:latin typeface="+mj-lt"/>
              </a:rPr>
              <a:t>Number of samples will dictate which comb you use</a:t>
            </a:r>
          </a:p>
          <a:p>
            <a:pPr>
              <a:spcBef>
                <a:spcPct val="20000"/>
              </a:spcBef>
            </a:pPr>
            <a:endParaRPr lang="en-US" sz="2800" dirty="0">
              <a:solidFill>
                <a:schemeClr val="bg1"/>
              </a:solidFill>
              <a:latin typeface="+mj-lt"/>
            </a:endParaRPr>
          </a:p>
          <a:p>
            <a:pPr>
              <a:spcBef>
                <a:spcPct val="20000"/>
              </a:spcBef>
            </a:pPr>
            <a:r>
              <a:rPr lang="en-US" sz="2800" dirty="0">
                <a:solidFill>
                  <a:schemeClr val="bg1"/>
                </a:solidFill>
                <a:latin typeface="+mj-lt"/>
              </a:rPr>
              <a:t>DNA Fingerprinting – Ref + 5 suspects + marker = 7</a:t>
            </a:r>
          </a:p>
          <a:p>
            <a:pPr>
              <a:spcBef>
                <a:spcPct val="20000"/>
              </a:spcBef>
            </a:pPr>
            <a:endParaRPr lang="en-US" sz="2800" dirty="0">
              <a:solidFill>
                <a:schemeClr val="bg1"/>
              </a:solidFill>
              <a:latin typeface="+mj-lt"/>
            </a:endParaRPr>
          </a:p>
          <a:p>
            <a:pPr>
              <a:spcBef>
                <a:spcPct val="20000"/>
              </a:spcBef>
            </a:pPr>
            <a:r>
              <a:rPr lang="en-US" sz="2800" dirty="0">
                <a:solidFill>
                  <a:schemeClr val="bg1"/>
                </a:solidFill>
                <a:latin typeface="+mj-lt"/>
              </a:rPr>
              <a:t>PCR of ‘</a:t>
            </a:r>
            <a:r>
              <a:rPr lang="en-US" sz="2800" dirty="0" err="1">
                <a:solidFill>
                  <a:schemeClr val="bg1"/>
                </a:solidFill>
                <a:latin typeface="+mj-lt"/>
              </a:rPr>
              <a:t>rfp</a:t>
            </a:r>
            <a:r>
              <a:rPr lang="en-US" sz="2800" dirty="0">
                <a:solidFill>
                  <a:schemeClr val="bg1"/>
                </a:solidFill>
                <a:latin typeface="+mj-lt"/>
              </a:rPr>
              <a:t>’ – some/all of</a:t>
            </a:r>
          </a:p>
          <a:p>
            <a:pPr>
              <a:spcBef>
                <a:spcPct val="20000"/>
              </a:spcBef>
            </a:pPr>
            <a:r>
              <a:rPr lang="en-US" sz="2800" dirty="0">
                <a:solidFill>
                  <a:schemeClr val="bg1"/>
                </a:solidFill>
                <a:latin typeface="+mj-lt"/>
              </a:rPr>
              <a:t>A-plasmid</a:t>
            </a:r>
            <a:br>
              <a:rPr lang="en-US" sz="2800" dirty="0">
                <a:solidFill>
                  <a:schemeClr val="bg1"/>
                </a:solidFill>
                <a:latin typeface="+mj-lt"/>
              </a:rPr>
            </a:br>
            <a:r>
              <a:rPr lang="en-US" sz="2800" dirty="0">
                <a:solidFill>
                  <a:schemeClr val="bg1"/>
                </a:solidFill>
                <a:latin typeface="+mj-lt"/>
              </a:rPr>
              <a:t>R-plasmid</a:t>
            </a:r>
            <a:br>
              <a:rPr lang="en-US" sz="2800" dirty="0">
                <a:solidFill>
                  <a:schemeClr val="bg1"/>
                </a:solidFill>
                <a:latin typeface="+mj-lt"/>
              </a:rPr>
            </a:br>
            <a:r>
              <a:rPr lang="en-US" sz="2800" dirty="0">
                <a:solidFill>
                  <a:schemeClr val="bg1"/>
                </a:solidFill>
                <a:latin typeface="+mj-lt"/>
              </a:rPr>
              <a:t>H2O (-</a:t>
            </a:r>
            <a:r>
              <a:rPr lang="en-US" sz="2800" dirty="0" err="1">
                <a:solidFill>
                  <a:schemeClr val="bg1"/>
                </a:solidFill>
                <a:latin typeface="+mj-lt"/>
              </a:rPr>
              <a:t>ive</a:t>
            </a:r>
            <a:r>
              <a:rPr lang="en-US" sz="2800" dirty="0">
                <a:solidFill>
                  <a:schemeClr val="bg1"/>
                </a:solidFill>
                <a:latin typeface="+mj-lt"/>
              </a:rPr>
              <a:t> </a:t>
            </a:r>
            <a:r>
              <a:rPr lang="en-US" sz="2800" dirty="0" err="1">
                <a:solidFill>
                  <a:schemeClr val="bg1"/>
                </a:solidFill>
                <a:latin typeface="+mj-lt"/>
              </a:rPr>
              <a:t>ct</a:t>
            </a:r>
            <a:r>
              <a:rPr lang="en-US" sz="2800" dirty="0">
                <a:solidFill>
                  <a:schemeClr val="bg1"/>
                </a:solidFill>
                <a:latin typeface="+mj-lt"/>
              </a:rPr>
              <a:t>)</a:t>
            </a:r>
            <a:br>
              <a:rPr lang="en-US" sz="2800" dirty="0">
                <a:solidFill>
                  <a:schemeClr val="bg1"/>
                </a:solidFill>
                <a:latin typeface="+mj-lt"/>
              </a:rPr>
            </a:br>
            <a:r>
              <a:rPr lang="en-US" sz="2800" dirty="0">
                <a:solidFill>
                  <a:schemeClr val="bg1"/>
                </a:solidFill>
                <a:latin typeface="+mj-lt"/>
              </a:rPr>
              <a:t>Red colony</a:t>
            </a:r>
            <a:br>
              <a:rPr lang="en-US" sz="2800" dirty="0">
                <a:solidFill>
                  <a:schemeClr val="bg1"/>
                </a:solidFill>
                <a:latin typeface="+mj-lt"/>
              </a:rPr>
            </a:br>
            <a:r>
              <a:rPr lang="en-US" sz="2800" dirty="0">
                <a:solidFill>
                  <a:schemeClr val="bg1"/>
                </a:solidFill>
                <a:latin typeface="+mj-lt"/>
              </a:rPr>
              <a:t>White colony</a:t>
            </a:r>
          </a:p>
          <a:p>
            <a:pPr>
              <a:spcBef>
                <a:spcPct val="20000"/>
              </a:spcBef>
            </a:pPr>
            <a:endParaRPr lang="en-US" sz="2800" dirty="0">
              <a:solidFill>
                <a:srgbClr val="0063C3"/>
              </a:solidFill>
              <a:latin typeface="Calibri" pitchFamily="34" charset="0"/>
            </a:endParaRPr>
          </a:p>
          <a:p>
            <a:pPr>
              <a:spcBef>
                <a:spcPct val="20000"/>
              </a:spcBef>
            </a:pPr>
            <a:endParaRPr lang="en-US" sz="2800" dirty="0">
              <a:solidFill>
                <a:srgbClr val="0063C3"/>
              </a:solidFill>
              <a:latin typeface="Calibri" pitchFamily="34" charset="0"/>
            </a:endParaRPr>
          </a:p>
          <a:p>
            <a:pPr>
              <a:spcBef>
                <a:spcPct val="20000"/>
              </a:spcBef>
            </a:pPr>
            <a:endParaRPr lang="en-US" sz="2800" dirty="0">
              <a:solidFill>
                <a:srgbClr val="0063C3"/>
              </a:solidFill>
              <a:latin typeface="Calibri" pitchFamily="34" charset="0"/>
            </a:endParaRPr>
          </a:p>
          <a:p>
            <a:pPr>
              <a:spcBef>
                <a:spcPct val="20000"/>
              </a:spcBef>
            </a:pPr>
            <a:endParaRPr lang="en-US" sz="2800" dirty="0">
              <a:solidFill>
                <a:srgbClr val="0063C3"/>
              </a:solidFill>
              <a:latin typeface="Calibri" pitchFamily="34" charset="0"/>
            </a:endParaRPr>
          </a:p>
        </p:txBody>
      </p:sp>
      <p:pic>
        <p:nvPicPr>
          <p:cNvPr id="6" name="Picture 5">
            <a:extLst>
              <a:ext uri="{FF2B5EF4-FFF2-40B4-BE49-F238E27FC236}">
                <a16:creationId xmlns:a16="http://schemas.microsoft.com/office/drawing/2014/main" id="{FE4BAB32-BF48-8497-8DD9-E502F11329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338"/>
          <a:stretch/>
        </p:blipFill>
        <p:spPr>
          <a:xfrm rot="10800000">
            <a:off x="6564086" y="3391048"/>
            <a:ext cx="3923928" cy="3319283"/>
          </a:xfrm>
          <a:prstGeom prst="rect">
            <a:avLst/>
          </a:prstGeom>
        </p:spPr>
      </p:pic>
      <p:sp>
        <p:nvSpPr>
          <p:cNvPr id="11" name="Oval 10">
            <a:extLst>
              <a:ext uri="{FF2B5EF4-FFF2-40B4-BE49-F238E27FC236}">
                <a16:creationId xmlns:a16="http://schemas.microsoft.com/office/drawing/2014/main" id="{14017740-8D15-BDBB-8B46-3242F96609C6}"/>
              </a:ext>
            </a:extLst>
          </p:cNvPr>
          <p:cNvSpPr/>
          <p:nvPr/>
        </p:nvSpPr>
        <p:spPr>
          <a:xfrm>
            <a:off x="2132248" y="1582090"/>
            <a:ext cx="144016" cy="1440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42DB2-827C-99A6-22B2-3C9FB3F824D3}"/>
              </a:ext>
            </a:extLst>
          </p:cNvPr>
          <p:cNvSpPr/>
          <p:nvPr/>
        </p:nvSpPr>
        <p:spPr>
          <a:xfrm>
            <a:off x="2122611" y="2639451"/>
            <a:ext cx="144016" cy="1440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1A41C804-9EDC-BE44-59E8-5EED836507B5}"/>
              </a:ext>
            </a:extLst>
          </p:cNvPr>
          <p:cNvSpPr/>
          <p:nvPr/>
        </p:nvSpPr>
        <p:spPr>
          <a:xfrm>
            <a:off x="2138939" y="3631496"/>
            <a:ext cx="144016" cy="1440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144312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9EB44D-B65B-FBD8-727D-1D2F2849AFAA}"/>
              </a:ext>
            </a:extLst>
          </p:cNvPr>
          <p:cNvSpPr txBox="1"/>
          <p:nvPr/>
        </p:nvSpPr>
        <p:spPr>
          <a:xfrm>
            <a:off x="0" y="1823596"/>
            <a:ext cx="12192000" cy="5040000"/>
          </a:xfrm>
          <a:prstGeom prst="rect">
            <a:avLst/>
          </a:prstGeom>
          <a:solidFill>
            <a:schemeClr val="bg1"/>
          </a:solidFill>
        </p:spPr>
        <p:txBody>
          <a:bodyPr wrap="square" rtlCol="0">
            <a:spAutoFit/>
          </a:bodyPr>
          <a:lstStyle/>
          <a:p>
            <a:endParaRPr lang="en-GB" dirty="0"/>
          </a:p>
        </p:txBody>
      </p:sp>
      <p:grpSp>
        <p:nvGrpSpPr>
          <p:cNvPr id="6" name="Group 5"/>
          <p:cNvGrpSpPr/>
          <p:nvPr/>
        </p:nvGrpSpPr>
        <p:grpSpPr>
          <a:xfrm>
            <a:off x="1875386" y="2082652"/>
            <a:ext cx="8613103" cy="3002532"/>
            <a:chOff x="351385" y="2082652"/>
            <a:chExt cx="8613103" cy="3002532"/>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51385" y="2082652"/>
              <a:ext cx="8613103" cy="3002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483768" y="3583918"/>
              <a:ext cx="1080120" cy="4211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alibri"/>
              </a:endParaRPr>
            </a:p>
          </p:txBody>
        </p:sp>
        <p:sp>
          <p:nvSpPr>
            <p:cNvPr id="7" name="Rectangle 6"/>
            <p:cNvSpPr/>
            <p:nvPr/>
          </p:nvSpPr>
          <p:spPr>
            <a:xfrm>
              <a:off x="6156176" y="4092079"/>
              <a:ext cx="1080120" cy="2105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alibri"/>
              </a:endParaRPr>
            </a:p>
          </p:txBody>
        </p:sp>
        <p:sp>
          <p:nvSpPr>
            <p:cNvPr id="8" name="Rectangle 7"/>
            <p:cNvSpPr/>
            <p:nvPr/>
          </p:nvSpPr>
          <p:spPr>
            <a:xfrm>
              <a:off x="6032255" y="4373494"/>
              <a:ext cx="1132219" cy="228651"/>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alibri"/>
              </a:endParaRPr>
            </a:p>
          </p:txBody>
        </p:sp>
        <p:sp>
          <p:nvSpPr>
            <p:cNvPr id="9" name="Rectangle 8"/>
            <p:cNvSpPr/>
            <p:nvPr/>
          </p:nvSpPr>
          <p:spPr>
            <a:xfrm>
              <a:off x="2483768" y="4365104"/>
              <a:ext cx="1132219" cy="228651"/>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alibri"/>
              </a:endParaRPr>
            </a:p>
          </p:txBody>
        </p:sp>
      </p:grpSp>
      <p:cxnSp>
        <p:nvCxnSpPr>
          <p:cNvPr id="11" name="Straight Connector 10"/>
          <p:cNvCxnSpPr/>
          <p:nvPr/>
        </p:nvCxnSpPr>
        <p:spPr>
          <a:xfrm flipV="1">
            <a:off x="3977623" y="3604014"/>
            <a:ext cx="216024" cy="27713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979298" y="4479896"/>
            <a:ext cx="460518" cy="605288"/>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151784" y="3356993"/>
            <a:ext cx="1591590" cy="492443"/>
          </a:xfrm>
          <a:prstGeom prst="rect">
            <a:avLst/>
          </a:prstGeom>
          <a:noFill/>
        </p:spPr>
        <p:txBody>
          <a:bodyPr wrap="none" rtlCol="0">
            <a:spAutoFit/>
          </a:bodyPr>
          <a:lstStyle/>
          <a:p>
            <a:pPr>
              <a:defRPr/>
            </a:pPr>
            <a:r>
              <a:rPr lang="en-GB" sz="2600" dirty="0">
                <a:solidFill>
                  <a:prstClr val="black"/>
                </a:solidFill>
                <a:latin typeface="Calibri"/>
              </a:rPr>
              <a:t>Pipette tip</a:t>
            </a:r>
          </a:p>
        </p:txBody>
      </p:sp>
      <p:sp>
        <p:nvSpPr>
          <p:cNvPr id="16" name="TextBox 15"/>
          <p:cNvSpPr txBox="1"/>
          <p:nvPr/>
        </p:nvSpPr>
        <p:spPr>
          <a:xfrm>
            <a:off x="4432402" y="4880774"/>
            <a:ext cx="788036" cy="492443"/>
          </a:xfrm>
          <a:prstGeom prst="rect">
            <a:avLst/>
          </a:prstGeom>
          <a:noFill/>
        </p:spPr>
        <p:txBody>
          <a:bodyPr wrap="none" rtlCol="0">
            <a:spAutoFit/>
          </a:bodyPr>
          <a:lstStyle/>
          <a:p>
            <a:pPr>
              <a:defRPr/>
            </a:pPr>
            <a:r>
              <a:rPr lang="en-GB" sz="2600" dirty="0">
                <a:solidFill>
                  <a:prstClr val="black"/>
                </a:solidFill>
                <a:latin typeface="Calibri"/>
              </a:rPr>
              <a:t>Well</a:t>
            </a:r>
          </a:p>
        </p:txBody>
      </p:sp>
      <p:cxnSp>
        <p:nvCxnSpPr>
          <p:cNvPr id="19" name="Straight Connector 18"/>
          <p:cNvCxnSpPr/>
          <p:nvPr/>
        </p:nvCxnSpPr>
        <p:spPr>
          <a:xfrm>
            <a:off x="6571586" y="4479896"/>
            <a:ext cx="460518" cy="605288"/>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017384" y="4869161"/>
            <a:ext cx="1742913" cy="492443"/>
          </a:xfrm>
          <a:prstGeom prst="rect">
            <a:avLst/>
          </a:prstGeom>
          <a:noFill/>
        </p:spPr>
        <p:txBody>
          <a:bodyPr wrap="none" rtlCol="0">
            <a:spAutoFit/>
          </a:bodyPr>
          <a:lstStyle/>
          <a:p>
            <a:pPr>
              <a:defRPr/>
            </a:pPr>
            <a:r>
              <a:rPr lang="en-GB" sz="2600" dirty="0">
                <a:solidFill>
                  <a:prstClr val="black"/>
                </a:solidFill>
                <a:latin typeface="Calibri"/>
              </a:rPr>
              <a:t>Agarose gel</a:t>
            </a:r>
          </a:p>
        </p:txBody>
      </p:sp>
      <p:sp>
        <p:nvSpPr>
          <p:cNvPr id="22" name="TextBox 21"/>
          <p:cNvSpPr txBox="1"/>
          <p:nvPr/>
        </p:nvSpPr>
        <p:spPr>
          <a:xfrm>
            <a:off x="7024691" y="3356993"/>
            <a:ext cx="1417055" cy="492443"/>
          </a:xfrm>
          <a:prstGeom prst="rect">
            <a:avLst/>
          </a:prstGeom>
          <a:noFill/>
        </p:spPr>
        <p:txBody>
          <a:bodyPr wrap="none" rtlCol="0">
            <a:spAutoFit/>
          </a:bodyPr>
          <a:lstStyle/>
          <a:p>
            <a:pPr>
              <a:defRPr/>
            </a:pPr>
            <a:r>
              <a:rPr lang="en-GB" sz="2600" dirty="0">
                <a:solidFill>
                  <a:prstClr val="black"/>
                </a:solidFill>
                <a:latin typeface="Calibri"/>
              </a:rPr>
              <a:t>SB buffer</a:t>
            </a:r>
          </a:p>
        </p:txBody>
      </p:sp>
      <p:cxnSp>
        <p:nvCxnSpPr>
          <p:cNvPr id="23" name="Straight Connector 22"/>
          <p:cNvCxnSpPr/>
          <p:nvPr/>
        </p:nvCxnSpPr>
        <p:spPr>
          <a:xfrm flipV="1">
            <a:off x="6600056" y="3615800"/>
            <a:ext cx="460518" cy="605288"/>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631505" y="116633"/>
            <a:ext cx="5017271" cy="830997"/>
          </a:xfrm>
          <a:prstGeom prst="rect">
            <a:avLst/>
          </a:prstGeom>
          <a:noFill/>
        </p:spPr>
        <p:txBody>
          <a:bodyPr wrap="none" rtlCol="0">
            <a:spAutoFit/>
          </a:bodyPr>
          <a:lstStyle/>
          <a:p>
            <a:pPr>
              <a:defRPr/>
            </a:pPr>
            <a:r>
              <a:rPr lang="en-GB" sz="4800" dirty="0">
                <a:solidFill>
                  <a:schemeClr val="bg1"/>
                </a:solidFill>
                <a:latin typeface="Calibri" panose="020F0502020204030204" pitchFamily="34" charset="0"/>
              </a:rPr>
              <a:t>Gel electrophoresis</a:t>
            </a:r>
          </a:p>
        </p:txBody>
      </p:sp>
      <p:grpSp>
        <p:nvGrpSpPr>
          <p:cNvPr id="3" name="Group 2">
            <a:extLst>
              <a:ext uri="{FF2B5EF4-FFF2-40B4-BE49-F238E27FC236}">
                <a16:creationId xmlns:a16="http://schemas.microsoft.com/office/drawing/2014/main" id="{A7F263C1-003E-F4B6-8688-94F528196426}"/>
              </a:ext>
            </a:extLst>
          </p:cNvPr>
          <p:cNvGrpSpPr/>
          <p:nvPr/>
        </p:nvGrpSpPr>
        <p:grpSpPr>
          <a:xfrm>
            <a:off x="1686003" y="914414"/>
            <a:ext cx="5040000" cy="94217"/>
            <a:chOff x="1253158" y="1050894"/>
            <a:chExt cx="4853893" cy="73850"/>
          </a:xfrm>
        </p:grpSpPr>
        <p:cxnSp>
          <p:nvCxnSpPr>
            <p:cNvPr id="4" name="Straight Connector 3">
              <a:extLst>
                <a:ext uri="{FF2B5EF4-FFF2-40B4-BE49-F238E27FC236}">
                  <a16:creationId xmlns:a16="http://schemas.microsoft.com/office/drawing/2014/main" id="{EA45E449-6746-FBB5-C234-83C81A3579E6}"/>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75BC42B-9FBF-8C2C-F2A5-8FFAB4A264E4}"/>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2" name="Picture 11" descr="A black and white sign with white text&#10;&#10;AI-generated content may be incorrect.">
            <a:extLst>
              <a:ext uri="{FF2B5EF4-FFF2-40B4-BE49-F238E27FC236}">
                <a16:creationId xmlns:a16="http://schemas.microsoft.com/office/drawing/2014/main" id="{870655E3-FF67-0A4C-C1ED-E1DF071D5D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2680694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B7B9DD1-A58E-409C-9FFE-9DC4D531312C}"/>
              </a:ext>
            </a:extLst>
          </p:cNvPr>
          <p:cNvSpPr txBox="1"/>
          <p:nvPr/>
        </p:nvSpPr>
        <p:spPr>
          <a:xfrm>
            <a:off x="991892" y="1379349"/>
            <a:ext cx="10089396" cy="4866467"/>
          </a:xfrm>
          <a:prstGeom prst="rect">
            <a:avLst/>
          </a:prstGeom>
          <a:solidFill>
            <a:schemeClr val="bg1"/>
          </a:solidFill>
        </p:spPr>
        <p:txBody>
          <a:bodyPr wrap="square" rtlCol="0">
            <a:spAutoFit/>
          </a:bodyPr>
          <a:lstStyle/>
          <a:p>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504" y="1619656"/>
            <a:ext cx="8831050" cy="4424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43AF4F34-B511-FCFE-8358-8CDC6506D136}"/>
              </a:ext>
            </a:extLst>
          </p:cNvPr>
          <p:cNvSpPr txBox="1"/>
          <p:nvPr/>
        </p:nvSpPr>
        <p:spPr>
          <a:xfrm>
            <a:off x="1631505" y="188641"/>
            <a:ext cx="4705134" cy="830997"/>
          </a:xfrm>
          <a:prstGeom prst="rect">
            <a:avLst/>
          </a:prstGeom>
          <a:noFill/>
        </p:spPr>
        <p:txBody>
          <a:bodyPr wrap="none" rtlCol="0">
            <a:spAutoFit/>
          </a:bodyPr>
          <a:lstStyle/>
          <a:p>
            <a:r>
              <a:rPr lang="en-GB" sz="4800" dirty="0">
                <a:solidFill>
                  <a:schemeClr val="bg1"/>
                </a:solidFill>
                <a:latin typeface="+mj-lt"/>
              </a:rPr>
              <a:t>Introducing PCR</a:t>
            </a:r>
          </a:p>
        </p:txBody>
      </p:sp>
      <p:grpSp>
        <p:nvGrpSpPr>
          <p:cNvPr id="4" name="Group 3">
            <a:extLst>
              <a:ext uri="{FF2B5EF4-FFF2-40B4-BE49-F238E27FC236}">
                <a16:creationId xmlns:a16="http://schemas.microsoft.com/office/drawing/2014/main" id="{7B8E65CF-4CF8-B141-72FF-35FFFA4427A6}"/>
              </a:ext>
            </a:extLst>
          </p:cNvPr>
          <p:cNvGrpSpPr/>
          <p:nvPr/>
        </p:nvGrpSpPr>
        <p:grpSpPr>
          <a:xfrm>
            <a:off x="1725414" y="1046611"/>
            <a:ext cx="4680000" cy="77868"/>
            <a:chOff x="1253158" y="1050894"/>
            <a:chExt cx="4853893" cy="73850"/>
          </a:xfrm>
        </p:grpSpPr>
        <p:cxnSp>
          <p:nvCxnSpPr>
            <p:cNvPr id="5" name="Straight Connector 4">
              <a:extLst>
                <a:ext uri="{FF2B5EF4-FFF2-40B4-BE49-F238E27FC236}">
                  <a16:creationId xmlns:a16="http://schemas.microsoft.com/office/drawing/2014/main" id="{7558F15D-4703-96D7-BC6A-CE96666FF3A7}"/>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76866CC-F579-2BE3-0AC4-482DB45D169D}"/>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7" name="Picture 6" descr="A black and white sign with white text&#10;&#10;AI-generated content may be incorrect.">
            <a:extLst>
              <a:ext uri="{FF2B5EF4-FFF2-40B4-BE49-F238E27FC236}">
                <a16:creationId xmlns:a16="http://schemas.microsoft.com/office/drawing/2014/main" id="{9D1EA450-7600-E1DB-CE29-922712695C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0380" y="187813"/>
            <a:ext cx="3364360" cy="830997"/>
          </a:xfrm>
          <a:prstGeom prst="rect">
            <a:avLst/>
          </a:prstGeom>
        </p:spPr>
      </p:pic>
    </p:spTree>
    <p:extLst>
      <p:ext uri="{BB962C8B-B14F-4D97-AF65-F5344CB8AC3E}">
        <p14:creationId xmlns:p14="http://schemas.microsoft.com/office/powerpoint/2010/main" val="26811230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D4CF63E-A256-6801-5210-10487BEA4F2E}"/>
              </a:ext>
            </a:extLst>
          </p:cNvPr>
          <p:cNvSpPr txBox="1"/>
          <p:nvPr/>
        </p:nvSpPr>
        <p:spPr>
          <a:xfrm>
            <a:off x="0" y="1273849"/>
            <a:ext cx="12192000" cy="5580000"/>
          </a:xfrm>
          <a:prstGeom prst="rect">
            <a:avLst/>
          </a:prstGeom>
          <a:solidFill>
            <a:schemeClr val="bg1"/>
          </a:solidFill>
        </p:spPr>
        <p:txBody>
          <a:bodyPr wrap="square" rtlCol="0">
            <a:spAutoFit/>
          </a:bodyPr>
          <a:lstStyle/>
          <a:p>
            <a:endParaRPr lang="en-GB" dirty="0"/>
          </a:p>
        </p:txBody>
      </p:sp>
      <p:pic>
        <p:nvPicPr>
          <p:cNvPr id="9" name="Picture 2" descr="mp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0265" y="1368066"/>
            <a:ext cx="4049880" cy="5409237"/>
          </a:xfrm>
          <a:prstGeom prst="rect">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C1F74C6-7173-8858-FE79-33F30A4BF7B2}"/>
              </a:ext>
            </a:extLst>
          </p:cNvPr>
          <p:cNvSpPr txBox="1"/>
          <p:nvPr/>
        </p:nvSpPr>
        <p:spPr>
          <a:xfrm>
            <a:off x="1631505" y="116633"/>
            <a:ext cx="5017271" cy="830997"/>
          </a:xfrm>
          <a:prstGeom prst="rect">
            <a:avLst/>
          </a:prstGeom>
          <a:noFill/>
        </p:spPr>
        <p:txBody>
          <a:bodyPr wrap="none" rtlCol="0">
            <a:spAutoFit/>
          </a:bodyPr>
          <a:lstStyle/>
          <a:p>
            <a:pPr>
              <a:defRPr/>
            </a:pPr>
            <a:r>
              <a:rPr lang="en-GB" sz="4800" dirty="0">
                <a:solidFill>
                  <a:schemeClr val="bg1"/>
                </a:solidFill>
                <a:latin typeface="Calibri" panose="020F0502020204030204" pitchFamily="34" charset="0"/>
              </a:rPr>
              <a:t>Gel electrophoresis</a:t>
            </a:r>
          </a:p>
        </p:txBody>
      </p:sp>
      <p:grpSp>
        <p:nvGrpSpPr>
          <p:cNvPr id="3" name="Group 2">
            <a:extLst>
              <a:ext uri="{FF2B5EF4-FFF2-40B4-BE49-F238E27FC236}">
                <a16:creationId xmlns:a16="http://schemas.microsoft.com/office/drawing/2014/main" id="{3CC73230-0927-EC0E-60AA-E6D04DAB1974}"/>
              </a:ext>
            </a:extLst>
          </p:cNvPr>
          <p:cNvGrpSpPr/>
          <p:nvPr/>
        </p:nvGrpSpPr>
        <p:grpSpPr>
          <a:xfrm>
            <a:off x="1686003" y="914414"/>
            <a:ext cx="5040000" cy="94217"/>
            <a:chOff x="1253158" y="1050894"/>
            <a:chExt cx="4853893" cy="73850"/>
          </a:xfrm>
        </p:grpSpPr>
        <p:cxnSp>
          <p:nvCxnSpPr>
            <p:cNvPr id="4" name="Straight Connector 3">
              <a:extLst>
                <a:ext uri="{FF2B5EF4-FFF2-40B4-BE49-F238E27FC236}">
                  <a16:creationId xmlns:a16="http://schemas.microsoft.com/office/drawing/2014/main" id="{D6297AE1-A972-97DE-B225-19A895AE7CB0}"/>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B8F02C1-DCAC-9B4F-1C33-E332F8F96257}"/>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6" name="Picture 5" descr="A black and white sign with white text&#10;&#10;AI-generated content may be incorrect.">
            <a:extLst>
              <a:ext uri="{FF2B5EF4-FFF2-40B4-BE49-F238E27FC236}">
                <a16:creationId xmlns:a16="http://schemas.microsoft.com/office/drawing/2014/main" id="{0B31F13C-D53C-B963-1D14-BB1745ED9C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6070982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0EDE874-27AE-5C21-F0C2-09A29CBA0AB1}"/>
              </a:ext>
            </a:extLst>
          </p:cNvPr>
          <p:cNvSpPr txBox="1"/>
          <p:nvPr/>
        </p:nvSpPr>
        <p:spPr>
          <a:xfrm>
            <a:off x="1" y="1469466"/>
            <a:ext cx="12192000" cy="5400000"/>
          </a:xfrm>
          <a:prstGeom prst="rect">
            <a:avLst/>
          </a:prstGeom>
          <a:solidFill>
            <a:schemeClr val="bg1"/>
          </a:solidFill>
        </p:spPr>
        <p:txBody>
          <a:bodyPr wrap="square" rtlCol="0">
            <a:spAutoFit/>
          </a:bodyPr>
          <a:lstStyle/>
          <a:p>
            <a:endParaRPr lang="en-GB" dirty="0"/>
          </a:p>
        </p:txBody>
      </p:sp>
      <p:sp>
        <p:nvSpPr>
          <p:cNvPr id="10" name="TextBox 9"/>
          <p:cNvSpPr txBox="1"/>
          <p:nvPr/>
        </p:nvSpPr>
        <p:spPr>
          <a:xfrm>
            <a:off x="1631505" y="188641"/>
            <a:ext cx="4293163" cy="830997"/>
          </a:xfrm>
          <a:prstGeom prst="rect">
            <a:avLst/>
          </a:prstGeom>
          <a:noFill/>
        </p:spPr>
        <p:txBody>
          <a:bodyPr wrap="none" rtlCol="0">
            <a:spAutoFit/>
          </a:bodyPr>
          <a:lstStyle/>
          <a:p>
            <a:r>
              <a:rPr lang="en-GB" sz="4800" dirty="0">
                <a:solidFill>
                  <a:schemeClr val="bg1"/>
                </a:solidFill>
                <a:latin typeface="+mj-lt"/>
                <a:ea typeface="Calibri" panose="020F0502020204030204" pitchFamily="34" charset="0"/>
                <a:cs typeface="Calibri" panose="020F0502020204030204" pitchFamily="34" charset="0"/>
              </a:rPr>
              <a:t>PCRs onto Gel</a:t>
            </a:r>
          </a:p>
        </p:txBody>
      </p:sp>
      <p:graphicFrame>
        <p:nvGraphicFramePr>
          <p:cNvPr id="2" name="Table 1"/>
          <p:cNvGraphicFramePr>
            <a:graphicFrameLocks noGrp="1"/>
          </p:cNvGraphicFramePr>
          <p:nvPr>
            <p:extLst>
              <p:ext uri="{D42A27DB-BD31-4B8C-83A1-F6EECF244321}">
                <p14:modId xmlns:p14="http://schemas.microsoft.com/office/powerpoint/2010/main" val="261553020"/>
              </p:ext>
            </p:extLst>
          </p:nvPr>
        </p:nvGraphicFramePr>
        <p:xfrm>
          <a:off x="1631505" y="2919346"/>
          <a:ext cx="8940241" cy="3536763"/>
        </p:xfrm>
        <a:graphic>
          <a:graphicData uri="http://schemas.openxmlformats.org/drawingml/2006/table">
            <a:tbl>
              <a:tblPr firstRow="1" firstCol="1" bandRow="1">
                <a:tableStyleId>{1E171933-4619-4E11-9A3F-F7608DF75F80}</a:tableStyleId>
              </a:tblPr>
              <a:tblGrid>
                <a:gridCol w="3341548">
                  <a:extLst>
                    <a:ext uri="{9D8B030D-6E8A-4147-A177-3AD203B41FA5}">
                      <a16:colId xmlns:a16="http://schemas.microsoft.com/office/drawing/2014/main" val="20000"/>
                    </a:ext>
                  </a:extLst>
                </a:gridCol>
                <a:gridCol w="1106905">
                  <a:extLst>
                    <a:ext uri="{9D8B030D-6E8A-4147-A177-3AD203B41FA5}">
                      <a16:colId xmlns:a16="http://schemas.microsoft.com/office/drawing/2014/main" val="20001"/>
                    </a:ext>
                  </a:extLst>
                </a:gridCol>
                <a:gridCol w="1074821">
                  <a:extLst>
                    <a:ext uri="{9D8B030D-6E8A-4147-A177-3AD203B41FA5}">
                      <a16:colId xmlns:a16="http://schemas.microsoft.com/office/drawing/2014/main" val="20002"/>
                    </a:ext>
                  </a:extLst>
                </a:gridCol>
                <a:gridCol w="1138989">
                  <a:extLst>
                    <a:ext uri="{9D8B030D-6E8A-4147-A177-3AD203B41FA5}">
                      <a16:colId xmlns:a16="http://schemas.microsoft.com/office/drawing/2014/main" val="20003"/>
                    </a:ext>
                  </a:extLst>
                </a:gridCol>
                <a:gridCol w="1203158">
                  <a:extLst>
                    <a:ext uri="{9D8B030D-6E8A-4147-A177-3AD203B41FA5}">
                      <a16:colId xmlns:a16="http://schemas.microsoft.com/office/drawing/2014/main" val="20004"/>
                    </a:ext>
                  </a:extLst>
                </a:gridCol>
                <a:gridCol w="1074820">
                  <a:extLst>
                    <a:ext uri="{9D8B030D-6E8A-4147-A177-3AD203B41FA5}">
                      <a16:colId xmlns:a16="http://schemas.microsoft.com/office/drawing/2014/main" val="20005"/>
                    </a:ext>
                  </a:extLst>
                </a:gridCol>
              </a:tblGrid>
              <a:tr h="0">
                <a:tc>
                  <a:txBody>
                    <a:bodyPr/>
                    <a:lstStyle/>
                    <a:p>
                      <a:pPr>
                        <a:lnSpc>
                          <a:spcPct val="100000"/>
                        </a:lnSpc>
                        <a:spcBef>
                          <a:spcPts val="200"/>
                        </a:spcBef>
                        <a:spcAft>
                          <a:spcPts val="200"/>
                        </a:spcAft>
                      </a:pPr>
                      <a:r>
                        <a:rPr lang="en-GB" sz="2400" dirty="0">
                          <a:solidFill>
                            <a:schemeClr val="bg1"/>
                          </a:solidFill>
                          <a:effectLst/>
                        </a:rPr>
                        <a:t>Reagent</a:t>
                      </a:r>
                      <a:endParaRPr lang="en-GB" sz="2400" dirty="0">
                        <a:solidFill>
                          <a:schemeClr val="bg1"/>
                        </a:solidFill>
                        <a:effectLst/>
                        <a:latin typeface="+mn-lt"/>
                        <a:ea typeface="Times New Roman"/>
                      </a:endParaRPr>
                    </a:p>
                  </a:txBody>
                  <a:tcPr marL="68580" marR="68580" marT="0" marB="0"/>
                </a:tc>
                <a:tc>
                  <a:txBody>
                    <a:bodyPr/>
                    <a:lstStyle/>
                    <a:p>
                      <a:pPr algn="ctr">
                        <a:lnSpc>
                          <a:spcPct val="100000"/>
                        </a:lnSpc>
                        <a:spcBef>
                          <a:spcPts val="200"/>
                        </a:spcBef>
                        <a:spcAft>
                          <a:spcPts val="200"/>
                        </a:spcAft>
                      </a:pPr>
                      <a:r>
                        <a:rPr lang="en-GB" sz="2400" dirty="0">
                          <a:solidFill>
                            <a:schemeClr val="bg1"/>
                          </a:solidFill>
                          <a:effectLst/>
                        </a:rPr>
                        <a:t>NEG    gel</a:t>
                      </a:r>
                      <a:endParaRPr lang="en-GB" sz="2400" dirty="0">
                        <a:solidFill>
                          <a:schemeClr val="bg1"/>
                        </a:solidFill>
                        <a:effectLst/>
                        <a:latin typeface="+mn-lt"/>
                        <a:ea typeface="Times New Roman"/>
                      </a:endParaRPr>
                    </a:p>
                  </a:txBody>
                  <a:tcPr marL="68580" marR="68580" marT="0" marB="0"/>
                </a:tc>
                <a:tc>
                  <a:txBody>
                    <a:bodyPr/>
                    <a:lstStyle/>
                    <a:p>
                      <a:pPr algn="ctr">
                        <a:lnSpc>
                          <a:spcPct val="100000"/>
                        </a:lnSpc>
                        <a:spcBef>
                          <a:spcPts val="200"/>
                        </a:spcBef>
                        <a:spcAft>
                          <a:spcPts val="200"/>
                        </a:spcAft>
                      </a:pPr>
                      <a:r>
                        <a:rPr lang="en-GB" sz="2400" dirty="0">
                          <a:solidFill>
                            <a:schemeClr val="bg1"/>
                          </a:solidFill>
                          <a:effectLst/>
                        </a:rPr>
                        <a:t>A</a:t>
                      </a:r>
                      <a:br>
                        <a:rPr lang="en-GB" sz="2400" dirty="0">
                          <a:solidFill>
                            <a:schemeClr val="bg1"/>
                          </a:solidFill>
                          <a:effectLst/>
                        </a:rPr>
                      </a:br>
                      <a:r>
                        <a:rPr lang="en-GB" sz="2400" dirty="0">
                          <a:solidFill>
                            <a:schemeClr val="bg1"/>
                          </a:solidFill>
                          <a:effectLst/>
                        </a:rPr>
                        <a:t>gel</a:t>
                      </a:r>
                      <a:endParaRPr lang="en-GB" sz="2400" dirty="0">
                        <a:solidFill>
                          <a:schemeClr val="bg1"/>
                        </a:solidFill>
                        <a:effectLst/>
                        <a:latin typeface="+mn-lt"/>
                        <a:ea typeface="Times New Roman"/>
                      </a:endParaRPr>
                    </a:p>
                  </a:txBody>
                  <a:tcPr marL="68580" marR="68580" marT="0" marB="0"/>
                </a:tc>
                <a:tc>
                  <a:txBody>
                    <a:bodyPr/>
                    <a:lstStyle/>
                    <a:p>
                      <a:pPr algn="ctr">
                        <a:lnSpc>
                          <a:spcPct val="100000"/>
                        </a:lnSpc>
                        <a:spcBef>
                          <a:spcPts val="200"/>
                        </a:spcBef>
                        <a:spcAft>
                          <a:spcPts val="200"/>
                        </a:spcAft>
                      </a:pPr>
                      <a:r>
                        <a:rPr lang="en-GB" sz="2400" dirty="0">
                          <a:solidFill>
                            <a:schemeClr val="bg1"/>
                          </a:solidFill>
                          <a:effectLst/>
                        </a:rPr>
                        <a:t>R</a:t>
                      </a:r>
                      <a:br>
                        <a:rPr lang="en-GB" sz="2400" dirty="0">
                          <a:solidFill>
                            <a:schemeClr val="bg1"/>
                          </a:solidFill>
                          <a:effectLst/>
                        </a:rPr>
                      </a:br>
                      <a:r>
                        <a:rPr lang="en-GB" sz="2400" dirty="0">
                          <a:solidFill>
                            <a:schemeClr val="bg1"/>
                          </a:solidFill>
                          <a:effectLst/>
                        </a:rPr>
                        <a:t>gel</a:t>
                      </a:r>
                      <a:endParaRPr lang="en-GB" sz="2400" dirty="0">
                        <a:solidFill>
                          <a:schemeClr val="bg1"/>
                        </a:solidFill>
                        <a:effectLst/>
                        <a:latin typeface="+mn-lt"/>
                        <a:ea typeface="Times New Roman"/>
                      </a:endParaRPr>
                    </a:p>
                  </a:txBody>
                  <a:tcPr marL="68580" marR="68580" marT="0" marB="0"/>
                </a:tc>
                <a:tc>
                  <a:txBody>
                    <a:bodyPr/>
                    <a:lstStyle/>
                    <a:p>
                      <a:pPr algn="ctr">
                        <a:lnSpc>
                          <a:spcPct val="100000"/>
                        </a:lnSpc>
                        <a:spcBef>
                          <a:spcPts val="200"/>
                        </a:spcBef>
                        <a:spcAft>
                          <a:spcPts val="200"/>
                        </a:spcAft>
                      </a:pPr>
                      <a:r>
                        <a:rPr lang="en-GB" sz="2200" dirty="0">
                          <a:solidFill>
                            <a:schemeClr val="bg1"/>
                          </a:solidFill>
                          <a:effectLst/>
                        </a:rPr>
                        <a:t>LIG</a:t>
                      </a:r>
                      <a:br>
                        <a:rPr lang="en-GB" sz="2200" dirty="0">
                          <a:solidFill>
                            <a:schemeClr val="bg1"/>
                          </a:solidFill>
                          <a:effectLst/>
                        </a:rPr>
                      </a:br>
                      <a:r>
                        <a:rPr lang="en-GB" sz="2400" dirty="0">
                          <a:solidFill>
                            <a:schemeClr val="bg1"/>
                          </a:solidFill>
                          <a:effectLst/>
                        </a:rPr>
                        <a:t>gel</a:t>
                      </a:r>
                      <a:endParaRPr lang="en-GB" sz="2400" dirty="0">
                        <a:solidFill>
                          <a:schemeClr val="bg1"/>
                        </a:solidFill>
                        <a:effectLst/>
                        <a:latin typeface="+mn-lt"/>
                        <a:ea typeface="Times New Roman"/>
                      </a:endParaRPr>
                    </a:p>
                  </a:txBody>
                  <a:tcPr marL="68580" marR="68580" marT="0" marB="0"/>
                </a:tc>
                <a:tc>
                  <a:txBody>
                    <a:bodyPr/>
                    <a:lstStyle/>
                    <a:p>
                      <a:pPr algn="ctr">
                        <a:lnSpc>
                          <a:spcPct val="100000"/>
                        </a:lnSpc>
                        <a:spcBef>
                          <a:spcPts val="200"/>
                        </a:spcBef>
                        <a:spcAft>
                          <a:spcPts val="200"/>
                        </a:spcAft>
                      </a:pPr>
                      <a:r>
                        <a:rPr lang="en-GB" sz="2400" dirty="0">
                          <a:solidFill>
                            <a:schemeClr val="bg1"/>
                          </a:solidFill>
                          <a:effectLst/>
                        </a:rPr>
                        <a:t>C</a:t>
                      </a:r>
                      <a:br>
                        <a:rPr lang="en-GB" sz="2400" dirty="0">
                          <a:solidFill>
                            <a:schemeClr val="bg1"/>
                          </a:solidFill>
                          <a:effectLst/>
                        </a:rPr>
                      </a:br>
                      <a:r>
                        <a:rPr lang="en-GB" sz="2400" dirty="0">
                          <a:solidFill>
                            <a:schemeClr val="bg1"/>
                          </a:solidFill>
                          <a:effectLst/>
                        </a:rPr>
                        <a:t>gel</a:t>
                      </a:r>
                      <a:endParaRPr lang="en-GB" sz="2400" dirty="0">
                        <a:solidFill>
                          <a:schemeClr val="bg1"/>
                        </a:solidFill>
                        <a:effectLst/>
                        <a:latin typeface="+mn-lt"/>
                        <a:ea typeface="Times New Roman"/>
                      </a:endParaRPr>
                    </a:p>
                  </a:txBody>
                  <a:tcPr marL="68580" marR="68580" marT="0" marB="0"/>
                </a:tc>
                <a:extLst>
                  <a:ext uri="{0D108BD9-81ED-4DB2-BD59-A6C34878D82A}">
                    <a16:rowId xmlns:a16="http://schemas.microsoft.com/office/drawing/2014/main" val="10000"/>
                  </a:ext>
                </a:extLst>
              </a:tr>
              <a:tr h="0">
                <a:tc>
                  <a:txBody>
                    <a:bodyPr/>
                    <a:lstStyle/>
                    <a:p>
                      <a:pPr>
                        <a:lnSpc>
                          <a:spcPct val="150000"/>
                        </a:lnSpc>
                        <a:spcBef>
                          <a:spcPts val="200"/>
                        </a:spcBef>
                        <a:spcAft>
                          <a:spcPts val="200"/>
                        </a:spcAft>
                      </a:pPr>
                      <a:r>
                        <a:rPr lang="en-GB" sz="2000" b="0" dirty="0">
                          <a:solidFill>
                            <a:schemeClr val="tx1">
                              <a:lumMod val="65000"/>
                              <a:lumOff val="35000"/>
                            </a:schemeClr>
                          </a:solidFill>
                          <a:effectLst/>
                        </a:rPr>
                        <a:t>Loading Dye</a:t>
                      </a:r>
                      <a:endParaRPr lang="en-GB" sz="2000" b="0" dirty="0">
                        <a:solidFill>
                          <a:schemeClr val="tx1">
                            <a:lumMod val="65000"/>
                            <a:lumOff val="35000"/>
                          </a:schemeClr>
                        </a:solidFill>
                        <a:effectLst/>
                        <a:latin typeface="+mn-lt"/>
                        <a:ea typeface="Times New Roman"/>
                      </a:endParaRPr>
                    </a:p>
                  </a:txBody>
                  <a:tcPr marL="68580" marR="68580" marT="0" marB="0"/>
                </a:tc>
                <a:tc>
                  <a:txBody>
                    <a:bodyPr/>
                    <a:lstStyle/>
                    <a:p>
                      <a:pPr algn="ctr">
                        <a:lnSpc>
                          <a:spcPct val="150000"/>
                        </a:lnSpc>
                        <a:spcBef>
                          <a:spcPts val="200"/>
                        </a:spcBef>
                        <a:spcAft>
                          <a:spcPts val="200"/>
                        </a:spcAft>
                      </a:pPr>
                      <a:r>
                        <a:rPr lang="en-GB" sz="2000" dirty="0">
                          <a:solidFill>
                            <a:schemeClr val="tx1">
                              <a:lumMod val="65000"/>
                              <a:lumOff val="35000"/>
                            </a:schemeClr>
                          </a:solidFill>
                          <a:effectLst/>
                        </a:rPr>
                        <a:t>2.0 </a:t>
                      </a:r>
                      <a:r>
                        <a:rPr lang="en-GB" sz="2000" dirty="0" err="1">
                          <a:solidFill>
                            <a:schemeClr val="tx1">
                              <a:lumMod val="65000"/>
                              <a:lumOff val="35000"/>
                            </a:schemeClr>
                          </a:solidFill>
                          <a:effectLst/>
                        </a:rPr>
                        <a:t>μL</a:t>
                      </a:r>
                      <a:endParaRPr lang="en-GB" sz="2000" dirty="0">
                        <a:solidFill>
                          <a:schemeClr val="tx1">
                            <a:lumMod val="65000"/>
                            <a:lumOff val="35000"/>
                          </a:schemeClr>
                        </a:solidFill>
                        <a:effectLst/>
                        <a:latin typeface="+mn-lt"/>
                        <a:ea typeface="Times New Roman"/>
                      </a:endParaRPr>
                    </a:p>
                  </a:txBody>
                  <a:tcPr marL="68580" marR="68580" marT="0" marB="0"/>
                </a:tc>
                <a:tc>
                  <a:txBody>
                    <a:bodyPr/>
                    <a:lstStyle/>
                    <a:p>
                      <a:pPr algn="ctr">
                        <a:lnSpc>
                          <a:spcPct val="150000"/>
                        </a:lnSpc>
                        <a:spcBef>
                          <a:spcPts val="200"/>
                        </a:spcBef>
                        <a:spcAft>
                          <a:spcPts val="200"/>
                        </a:spcAft>
                      </a:pPr>
                      <a:r>
                        <a:rPr lang="en-GB" sz="2000" dirty="0">
                          <a:solidFill>
                            <a:schemeClr val="tx1">
                              <a:lumMod val="65000"/>
                              <a:lumOff val="35000"/>
                            </a:schemeClr>
                          </a:solidFill>
                          <a:effectLst/>
                        </a:rPr>
                        <a:t>2.0 </a:t>
                      </a:r>
                      <a:r>
                        <a:rPr lang="en-GB" sz="2000" dirty="0" err="1">
                          <a:solidFill>
                            <a:schemeClr val="tx1">
                              <a:lumMod val="65000"/>
                              <a:lumOff val="35000"/>
                            </a:schemeClr>
                          </a:solidFill>
                          <a:effectLst/>
                        </a:rPr>
                        <a:t>μL</a:t>
                      </a:r>
                      <a:endParaRPr lang="en-GB" sz="2000" dirty="0">
                        <a:solidFill>
                          <a:schemeClr val="tx1">
                            <a:lumMod val="65000"/>
                            <a:lumOff val="35000"/>
                          </a:schemeClr>
                        </a:solidFill>
                        <a:effectLst/>
                        <a:latin typeface="+mn-lt"/>
                        <a:ea typeface="Times New Roman"/>
                      </a:endParaRPr>
                    </a:p>
                  </a:txBody>
                  <a:tcPr marL="68580" marR="68580" marT="0" marB="0"/>
                </a:tc>
                <a:tc>
                  <a:txBody>
                    <a:bodyPr/>
                    <a:lstStyle/>
                    <a:p>
                      <a:pPr algn="ctr">
                        <a:lnSpc>
                          <a:spcPct val="150000"/>
                        </a:lnSpc>
                        <a:spcBef>
                          <a:spcPts val="200"/>
                        </a:spcBef>
                        <a:spcAft>
                          <a:spcPts val="200"/>
                        </a:spcAft>
                      </a:pPr>
                      <a:r>
                        <a:rPr lang="en-GB" sz="2000" dirty="0">
                          <a:solidFill>
                            <a:schemeClr val="tx1">
                              <a:lumMod val="65000"/>
                              <a:lumOff val="35000"/>
                            </a:schemeClr>
                          </a:solidFill>
                          <a:effectLst/>
                        </a:rPr>
                        <a:t>2.0 </a:t>
                      </a:r>
                      <a:r>
                        <a:rPr lang="en-GB" sz="2000" dirty="0" err="1">
                          <a:solidFill>
                            <a:schemeClr val="tx1">
                              <a:lumMod val="65000"/>
                              <a:lumOff val="35000"/>
                            </a:schemeClr>
                          </a:solidFill>
                          <a:effectLst/>
                        </a:rPr>
                        <a:t>μL</a:t>
                      </a:r>
                      <a:endParaRPr lang="en-GB" sz="2000" dirty="0">
                        <a:solidFill>
                          <a:schemeClr val="tx1">
                            <a:lumMod val="65000"/>
                            <a:lumOff val="35000"/>
                          </a:schemeClr>
                        </a:solidFill>
                        <a:effectLst/>
                        <a:latin typeface="+mn-lt"/>
                        <a:ea typeface="Times New Roman"/>
                      </a:endParaRPr>
                    </a:p>
                  </a:txBody>
                  <a:tcPr marL="68580" marR="68580" marT="0" marB="0"/>
                </a:tc>
                <a:tc>
                  <a:txBody>
                    <a:bodyPr/>
                    <a:lstStyle/>
                    <a:p>
                      <a:pPr algn="ctr">
                        <a:lnSpc>
                          <a:spcPct val="150000"/>
                        </a:lnSpc>
                        <a:spcBef>
                          <a:spcPts val="200"/>
                        </a:spcBef>
                        <a:spcAft>
                          <a:spcPts val="200"/>
                        </a:spcAft>
                      </a:pPr>
                      <a:r>
                        <a:rPr lang="en-GB" sz="2000" dirty="0">
                          <a:solidFill>
                            <a:schemeClr val="tx1">
                              <a:lumMod val="65000"/>
                              <a:lumOff val="35000"/>
                            </a:schemeClr>
                          </a:solidFill>
                          <a:effectLst/>
                        </a:rPr>
                        <a:t>2.0 </a:t>
                      </a:r>
                      <a:r>
                        <a:rPr lang="en-GB" sz="2000" dirty="0" err="1">
                          <a:solidFill>
                            <a:schemeClr val="tx1">
                              <a:lumMod val="65000"/>
                              <a:lumOff val="35000"/>
                            </a:schemeClr>
                          </a:solidFill>
                          <a:effectLst/>
                        </a:rPr>
                        <a:t>μL</a:t>
                      </a:r>
                      <a:endParaRPr lang="en-GB" sz="2000" dirty="0">
                        <a:solidFill>
                          <a:schemeClr val="tx1">
                            <a:lumMod val="65000"/>
                            <a:lumOff val="35000"/>
                          </a:schemeClr>
                        </a:solidFill>
                        <a:effectLst/>
                        <a:latin typeface="+mn-lt"/>
                        <a:ea typeface="Times New Roman"/>
                      </a:endParaRPr>
                    </a:p>
                  </a:txBody>
                  <a:tcPr marL="68580" marR="68580" marT="0" marB="0"/>
                </a:tc>
                <a:tc>
                  <a:txBody>
                    <a:bodyPr/>
                    <a:lstStyle/>
                    <a:p>
                      <a:pPr algn="ctr">
                        <a:lnSpc>
                          <a:spcPct val="150000"/>
                        </a:lnSpc>
                        <a:spcBef>
                          <a:spcPts val="200"/>
                        </a:spcBef>
                        <a:spcAft>
                          <a:spcPts val="200"/>
                        </a:spcAft>
                      </a:pPr>
                      <a:r>
                        <a:rPr lang="en-GB" sz="2000" dirty="0">
                          <a:solidFill>
                            <a:schemeClr val="tx1">
                              <a:lumMod val="65000"/>
                              <a:lumOff val="35000"/>
                            </a:schemeClr>
                          </a:solidFill>
                          <a:effectLst/>
                        </a:rPr>
                        <a:t>2.0 </a:t>
                      </a:r>
                      <a:r>
                        <a:rPr lang="en-GB" sz="2000" dirty="0" err="1">
                          <a:solidFill>
                            <a:schemeClr val="tx1">
                              <a:lumMod val="65000"/>
                              <a:lumOff val="35000"/>
                            </a:schemeClr>
                          </a:solidFill>
                          <a:effectLst/>
                        </a:rPr>
                        <a:t>μL</a:t>
                      </a:r>
                      <a:endParaRPr lang="en-GB" sz="2000" dirty="0">
                        <a:solidFill>
                          <a:schemeClr val="tx1">
                            <a:lumMod val="65000"/>
                            <a:lumOff val="35000"/>
                          </a:schemeClr>
                        </a:solidFill>
                        <a:effectLst/>
                        <a:latin typeface="+mn-lt"/>
                        <a:ea typeface="Times New Roman"/>
                      </a:endParaRPr>
                    </a:p>
                  </a:txBody>
                  <a:tcPr marL="68580" marR="68580" marT="0" marB="0"/>
                </a:tc>
                <a:extLst>
                  <a:ext uri="{0D108BD9-81ED-4DB2-BD59-A6C34878D82A}">
                    <a16:rowId xmlns:a16="http://schemas.microsoft.com/office/drawing/2014/main" val="10001"/>
                  </a:ext>
                </a:extLst>
              </a:tr>
              <a:tr h="0">
                <a:tc>
                  <a:txBody>
                    <a:bodyPr/>
                    <a:lstStyle/>
                    <a:p>
                      <a:pPr>
                        <a:lnSpc>
                          <a:spcPct val="150000"/>
                        </a:lnSpc>
                        <a:spcBef>
                          <a:spcPts val="200"/>
                        </a:spcBef>
                        <a:spcAft>
                          <a:spcPts val="200"/>
                        </a:spcAft>
                      </a:pPr>
                      <a:r>
                        <a:rPr lang="en-GB" sz="2000" b="0" dirty="0">
                          <a:solidFill>
                            <a:schemeClr val="tx1">
                              <a:lumMod val="65000"/>
                              <a:lumOff val="35000"/>
                            </a:schemeClr>
                          </a:solidFill>
                          <a:effectLst/>
                        </a:rPr>
                        <a:t>Nuclease-free water </a:t>
                      </a:r>
                      <a:r>
                        <a:rPr lang="en-GB" sz="1400" b="0" dirty="0">
                          <a:solidFill>
                            <a:schemeClr val="tx1">
                              <a:lumMod val="65000"/>
                              <a:lumOff val="35000"/>
                            </a:schemeClr>
                          </a:solidFill>
                          <a:effectLst/>
                        </a:rPr>
                        <a:t>(H</a:t>
                      </a:r>
                      <a:r>
                        <a:rPr lang="en-GB" sz="1400" b="0" baseline="-25000" dirty="0">
                          <a:solidFill>
                            <a:schemeClr val="tx1">
                              <a:lumMod val="65000"/>
                              <a:lumOff val="35000"/>
                            </a:schemeClr>
                          </a:solidFill>
                          <a:effectLst/>
                        </a:rPr>
                        <a:t>2</a:t>
                      </a:r>
                      <a:r>
                        <a:rPr lang="en-GB" sz="1400" b="0" dirty="0">
                          <a:solidFill>
                            <a:schemeClr val="tx1">
                              <a:lumMod val="65000"/>
                              <a:lumOff val="35000"/>
                            </a:schemeClr>
                          </a:solidFill>
                          <a:effectLst/>
                        </a:rPr>
                        <a:t>O)</a:t>
                      </a:r>
                      <a:endParaRPr lang="en-GB" sz="1400" b="0" dirty="0">
                        <a:solidFill>
                          <a:schemeClr val="tx1">
                            <a:lumMod val="65000"/>
                            <a:lumOff val="35000"/>
                          </a:schemeClr>
                        </a:solidFill>
                        <a:effectLst/>
                        <a:latin typeface="+mn-lt"/>
                        <a:ea typeface="Times New Roman"/>
                      </a:endParaRPr>
                    </a:p>
                  </a:txBody>
                  <a:tcPr marL="68580" marR="68580" marT="0" marB="0"/>
                </a:tc>
                <a:tc>
                  <a:txBody>
                    <a:bodyPr/>
                    <a:lstStyle/>
                    <a:p>
                      <a:pPr algn="ctr">
                        <a:lnSpc>
                          <a:spcPct val="150000"/>
                        </a:lnSpc>
                        <a:spcBef>
                          <a:spcPts val="200"/>
                        </a:spcBef>
                        <a:spcAft>
                          <a:spcPts val="200"/>
                        </a:spcAft>
                      </a:pPr>
                      <a:r>
                        <a:rPr lang="en-GB" sz="2000" dirty="0">
                          <a:solidFill>
                            <a:schemeClr val="tx1">
                              <a:lumMod val="65000"/>
                              <a:lumOff val="35000"/>
                            </a:schemeClr>
                          </a:solidFill>
                          <a:effectLst/>
                        </a:rPr>
                        <a:t>6.0 </a:t>
                      </a:r>
                      <a:r>
                        <a:rPr lang="en-GB" sz="2000" dirty="0" err="1">
                          <a:solidFill>
                            <a:schemeClr val="tx1">
                              <a:lumMod val="65000"/>
                              <a:lumOff val="35000"/>
                            </a:schemeClr>
                          </a:solidFill>
                          <a:effectLst/>
                        </a:rPr>
                        <a:t>μL</a:t>
                      </a:r>
                      <a:endParaRPr lang="en-GB" sz="2000" dirty="0">
                        <a:solidFill>
                          <a:schemeClr val="tx1">
                            <a:lumMod val="65000"/>
                            <a:lumOff val="35000"/>
                          </a:schemeClr>
                        </a:solidFill>
                        <a:effectLst/>
                        <a:latin typeface="+mn-lt"/>
                        <a:ea typeface="Times New Roman"/>
                      </a:endParaRPr>
                    </a:p>
                  </a:txBody>
                  <a:tcPr marL="68580" marR="68580" marT="0" marB="0"/>
                </a:tc>
                <a:tc>
                  <a:txBody>
                    <a:bodyPr/>
                    <a:lstStyle/>
                    <a:p>
                      <a:pPr algn="ctr">
                        <a:lnSpc>
                          <a:spcPct val="150000"/>
                        </a:lnSpc>
                        <a:spcBef>
                          <a:spcPts val="200"/>
                        </a:spcBef>
                        <a:spcAft>
                          <a:spcPts val="200"/>
                        </a:spcAft>
                      </a:pPr>
                      <a:r>
                        <a:rPr lang="en-GB" sz="2000" dirty="0">
                          <a:solidFill>
                            <a:schemeClr val="tx1">
                              <a:lumMod val="65000"/>
                              <a:lumOff val="35000"/>
                            </a:schemeClr>
                          </a:solidFill>
                          <a:effectLst/>
                        </a:rPr>
                        <a:t>6.0 </a:t>
                      </a:r>
                      <a:r>
                        <a:rPr lang="en-GB" sz="2000" dirty="0" err="1">
                          <a:solidFill>
                            <a:schemeClr val="tx1">
                              <a:lumMod val="65000"/>
                              <a:lumOff val="35000"/>
                            </a:schemeClr>
                          </a:solidFill>
                          <a:effectLst/>
                        </a:rPr>
                        <a:t>μL</a:t>
                      </a:r>
                      <a:endParaRPr lang="en-GB" sz="2000" dirty="0">
                        <a:solidFill>
                          <a:schemeClr val="tx1">
                            <a:lumMod val="65000"/>
                            <a:lumOff val="35000"/>
                          </a:schemeClr>
                        </a:solidFill>
                        <a:effectLst/>
                        <a:latin typeface="+mn-lt"/>
                        <a:ea typeface="Times New Roman"/>
                      </a:endParaRPr>
                    </a:p>
                  </a:txBody>
                  <a:tcPr marL="68580" marR="68580" marT="0" marB="0"/>
                </a:tc>
                <a:tc>
                  <a:txBody>
                    <a:bodyPr/>
                    <a:lstStyle/>
                    <a:p>
                      <a:pPr algn="ctr">
                        <a:lnSpc>
                          <a:spcPct val="150000"/>
                        </a:lnSpc>
                        <a:spcBef>
                          <a:spcPts val="200"/>
                        </a:spcBef>
                        <a:spcAft>
                          <a:spcPts val="200"/>
                        </a:spcAft>
                      </a:pPr>
                      <a:r>
                        <a:rPr lang="en-GB" sz="2000" dirty="0">
                          <a:solidFill>
                            <a:schemeClr val="tx1">
                              <a:lumMod val="65000"/>
                              <a:lumOff val="35000"/>
                            </a:schemeClr>
                          </a:solidFill>
                          <a:effectLst/>
                        </a:rPr>
                        <a:t>6.0 </a:t>
                      </a:r>
                      <a:r>
                        <a:rPr lang="en-GB" sz="2000" dirty="0" err="1">
                          <a:solidFill>
                            <a:schemeClr val="tx1">
                              <a:lumMod val="65000"/>
                              <a:lumOff val="35000"/>
                            </a:schemeClr>
                          </a:solidFill>
                          <a:effectLst/>
                        </a:rPr>
                        <a:t>μL</a:t>
                      </a:r>
                      <a:endParaRPr lang="en-GB" sz="2000" dirty="0">
                        <a:solidFill>
                          <a:schemeClr val="tx1">
                            <a:lumMod val="65000"/>
                            <a:lumOff val="35000"/>
                          </a:schemeClr>
                        </a:solidFill>
                        <a:effectLst/>
                        <a:latin typeface="+mn-lt"/>
                        <a:ea typeface="Times New Roman"/>
                      </a:endParaRPr>
                    </a:p>
                  </a:txBody>
                  <a:tcPr marL="68580" marR="68580" marT="0" marB="0"/>
                </a:tc>
                <a:tc>
                  <a:txBody>
                    <a:bodyPr/>
                    <a:lstStyle/>
                    <a:p>
                      <a:pPr algn="ctr">
                        <a:lnSpc>
                          <a:spcPct val="150000"/>
                        </a:lnSpc>
                        <a:spcBef>
                          <a:spcPts val="200"/>
                        </a:spcBef>
                        <a:spcAft>
                          <a:spcPts val="200"/>
                        </a:spcAft>
                      </a:pPr>
                      <a:r>
                        <a:rPr lang="en-GB" sz="2000" dirty="0">
                          <a:solidFill>
                            <a:schemeClr val="tx1">
                              <a:lumMod val="65000"/>
                              <a:lumOff val="35000"/>
                            </a:schemeClr>
                          </a:solidFill>
                          <a:effectLst/>
                        </a:rPr>
                        <a:t>6.0 </a:t>
                      </a:r>
                      <a:r>
                        <a:rPr lang="en-GB" sz="2000" dirty="0" err="1">
                          <a:solidFill>
                            <a:schemeClr val="tx1">
                              <a:lumMod val="65000"/>
                              <a:lumOff val="35000"/>
                            </a:schemeClr>
                          </a:solidFill>
                          <a:effectLst/>
                        </a:rPr>
                        <a:t>μL</a:t>
                      </a:r>
                      <a:endParaRPr lang="en-GB" sz="2000" dirty="0">
                        <a:solidFill>
                          <a:schemeClr val="tx1">
                            <a:lumMod val="65000"/>
                            <a:lumOff val="35000"/>
                          </a:schemeClr>
                        </a:solidFill>
                        <a:effectLst/>
                        <a:latin typeface="+mn-lt"/>
                        <a:ea typeface="Times New Roman"/>
                      </a:endParaRPr>
                    </a:p>
                  </a:txBody>
                  <a:tcPr marL="68580" marR="68580" marT="0" marB="0"/>
                </a:tc>
                <a:tc>
                  <a:txBody>
                    <a:bodyPr/>
                    <a:lstStyle/>
                    <a:p>
                      <a:pPr algn="ctr">
                        <a:lnSpc>
                          <a:spcPct val="150000"/>
                        </a:lnSpc>
                        <a:spcBef>
                          <a:spcPts val="200"/>
                        </a:spcBef>
                        <a:spcAft>
                          <a:spcPts val="200"/>
                        </a:spcAft>
                      </a:pPr>
                      <a:r>
                        <a:rPr lang="en-GB" sz="2000" dirty="0">
                          <a:solidFill>
                            <a:schemeClr val="tx1">
                              <a:lumMod val="65000"/>
                              <a:lumOff val="35000"/>
                            </a:schemeClr>
                          </a:solidFill>
                          <a:effectLst/>
                        </a:rPr>
                        <a:t>6.0 </a:t>
                      </a:r>
                      <a:r>
                        <a:rPr lang="en-GB" sz="2000" dirty="0" err="1">
                          <a:solidFill>
                            <a:schemeClr val="tx1">
                              <a:lumMod val="65000"/>
                              <a:lumOff val="35000"/>
                            </a:schemeClr>
                          </a:solidFill>
                          <a:effectLst/>
                        </a:rPr>
                        <a:t>μL</a:t>
                      </a:r>
                      <a:endParaRPr lang="en-GB" sz="2000" dirty="0">
                        <a:solidFill>
                          <a:schemeClr val="tx1">
                            <a:lumMod val="65000"/>
                            <a:lumOff val="35000"/>
                          </a:schemeClr>
                        </a:solidFill>
                        <a:effectLst/>
                        <a:latin typeface="+mn-lt"/>
                        <a:ea typeface="Times New Roman"/>
                      </a:endParaRPr>
                    </a:p>
                  </a:txBody>
                  <a:tcPr marL="68580" marR="68580" marT="0" marB="0"/>
                </a:tc>
                <a:extLst>
                  <a:ext uri="{0D108BD9-81ED-4DB2-BD59-A6C34878D82A}">
                    <a16:rowId xmlns:a16="http://schemas.microsoft.com/office/drawing/2014/main" val="10002"/>
                  </a:ext>
                </a:extLst>
              </a:tr>
              <a:tr h="0">
                <a:tc>
                  <a:txBody>
                    <a:bodyPr/>
                    <a:lstStyle/>
                    <a:p>
                      <a:pPr>
                        <a:lnSpc>
                          <a:spcPct val="150000"/>
                        </a:lnSpc>
                        <a:spcBef>
                          <a:spcPts val="200"/>
                        </a:spcBef>
                        <a:spcAft>
                          <a:spcPts val="200"/>
                        </a:spcAft>
                      </a:pPr>
                      <a:r>
                        <a:rPr lang="en-GB" sz="2000" b="0" dirty="0">
                          <a:solidFill>
                            <a:schemeClr val="tx1">
                              <a:lumMod val="65000"/>
                              <a:lumOff val="35000"/>
                            </a:schemeClr>
                          </a:solidFill>
                          <a:effectLst/>
                        </a:rPr>
                        <a:t>Neg PCR (water only)</a:t>
                      </a:r>
                      <a:endParaRPr lang="en-GB" sz="2000" b="0" dirty="0">
                        <a:solidFill>
                          <a:schemeClr val="tx1">
                            <a:lumMod val="65000"/>
                            <a:lumOff val="35000"/>
                          </a:schemeClr>
                        </a:solidFill>
                        <a:effectLst/>
                        <a:latin typeface="+mn-lt"/>
                        <a:ea typeface="Times New Roman"/>
                      </a:endParaRPr>
                    </a:p>
                  </a:txBody>
                  <a:tcPr marL="68580" marR="68580" marT="0" marB="0"/>
                </a:tc>
                <a:tc>
                  <a:txBody>
                    <a:bodyPr/>
                    <a:lstStyle/>
                    <a:p>
                      <a:pPr algn="ctr">
                        <a:lnSpc>
                          <a:spcPct val="150000"/>
                        </a:lnSpc>
                        <a:spcBef>
                          <a:spcPts val="200"/>
                        </a:spcBef>
                        <a:spcAft>
                          <a:spcPts val="200"/>
                        </a:spcAft>
                      </a:pPr>
                      <a:r>
                        <a:rPr lang="en-GB" sz="2000" dirty="0">
                          <a:solidFill>
                            <a:schemeClr val="tx1">
                              <a:lumMod val="65000"/>
                              <a:lumOff val="35000"/>
                            </a:schemeClr>
                          </a:solidFill>
                          <a:effectLst/>
                        </a:rPr>
                        <a:t>2.0 </a:t>
                      </a:r>
                      <a:r>
                        <a:rPr lang="en-GB" sz="2000" dirty="0" err="1">
                          <a:solidFill>
                            <a:schemeClr val="tx1">
                              <a:lumMod val="65000"/>
                              <a:lumOff val="35000"/>
                            </a:schemeClr>
                          </a:solidFill>
                          <a:effectLst/>
                        </a:rPr>
                        <a:t>μL</a:t>
                      </a:r>
                      <a:endParaRPr lang="en-GB" sz="2000" dirty="0">
                        <a:solidFill>
                          <a:schemeClr val="tx1">
                            <a:lumMod val="65000"/>
                            <a:lumOff val="35000"/>
                          </a:schemeClr>
                        </a:solidFill>
                        <a:effectLst/>
                        <a:latin typeface="+mn-lt"/>
                        <a:ea typeface="Times New Roman"/>
                      </a:endParaRPr>
                    </a:p>
                  </a:txBody>
                  <a:tcPr marL="68580" marR="68580" marT="0" marB="0"/>
                </a:tc>
                <a:tc>
                  <a:txBody>
                    <a:bodyPr/>
                    <a:lstStyle/>
                    <a:p>
                      <a:pPr algn="ctr">
                        <a:lnSpc>
                          <a:spcPct val="150000"/>
                        </a:lnSpc>
                        <a:spcBef>
                          <a:spcPts val="200"/>
                        </a:spcBef>
                        <a:spcAft>
                          <a:spcPts val="200"/>
                        </a:spcAft>
                      </a:pPr>
                      <a:endParaRPr lang="en-GB" sz="2000" dirty="0">
                        <a:solidFill>
                          <a:schemeClr val="tx1">
                            <a:lumMod val="65000"/>
                            <a:lumOff val="35000"/>
                          </a:schemeClr>
                        </a:solidFill>
                        <a:effectLst/>
                        <a:latin typeface="+mn-lt"/>
                        <a:ea typeface="Times New Roman"/>
                      </a:endParaRPr>
                    </a:p>
                  </a:txBody>
                  <a:tcPr marL="68580" marR="68580" marT="0" marB="0"/>
                </a:tc>
                <a:tc>
                  <a:txBody>
                    <a:bodyPr/>
                    <a:lstStyle/>
                    <a:p>
                      <a:pPr algn="ctr">
                        <a:lnSpc>
                          <a:spcPct val="150000"/>
                        </a:lnSpc>
                        <a:spcBef>
                          <a:spcPts val="200"/>
                        </a:spcBef>
                        <a:spcAft>
                          <a:spcPts val="200"/>
                        </a:spcAft>
                      </a:pPr>
                      <a:endParaRPr lang="en-GB" sz="2000" dirty="0">
                        <a:solidFill>
                          <a:schemeClr val="tx1">
                            <a:lumMod val="65000"/>
                            <a:lumOff val="35000"/>
                          </a:schemeClr>
                        </a:solidFill>
                        <a:effectLst/>
                        <a:latin typeface="+mn-lt"/>
                        <a:ea typeface="Times New Roman"/>
                      </a:endParaRPr>
                    </a:p>
                  </a:txBody>
                  <a:tcPr marL="68580" marR="68580" marT="0" marB="0"/>
                </a:tc>
                <a:tc>
                  <a:txBody>
                    <a:bodyPr/>
                    <a:lstStyle/>
                    <a:p>
                      <a:pPr algn="ctr">
                        <a:lnSpc>
                          <a:spcPct val="150000"/>
                        </a:lnSpc>
                        <a:spcBef>
                          <a:spcPts val="200"/>
                        </a:spcBef>
                        <a:spcAft>
                          <a:spcPts val="200"/>
                        </a:spcAft>
                      </a:pPr>
                      <a:endParaRPr lang="en-GB" sz="2000" dirty="0">
                        <a:solidFill>
                          <a:schemeClr val="tx1">
                            <a:lumMod val="65000"/>
                            <a:lumOff val="35000"/>
                          </a:schemeClr>
                        </a:solidFill>
                        <a:effectLst/>
                        <a:latin typeface="+mn-lt"/>
                        <a:ea typeface="Times New Roman"/>
                      </a:endParaRPr>
                    </a:p>
                  </a:txBody>
                  <a:tcPr marL="68580" marR="68580" marT="0" marB="0"/>
                </a:tc>
                <a:tc>
                  <a:txBody>
                    <a:bodyPr/>
                    <a:lstStyle/>
                    <a:p>
                      <a:pPr algn="ctr">
                        <a:lnSpc>
                          <a:spcPct val="150000"/>
                        </a:lnSpc>
                        <a:spcBef>
                          <a:spcPts val="200"/>
                        </a:spcBef>
                        <a:spcAft>
                          <a:spcPts val="200"/>
                        </a:spcAft>
                      </a:pPr>
                      <a:endParaRPr lang="en-GB" sz="2000" dirty="0">
                        <a:solidFill>
                          <a:schemeClr val="tx1">
                            <a:lumMod val="65000"/>
                            <a:lumOff val="35000"/>
                          </a:schemeClr>
                        </a:solidFill>
                        <a:effectLst/>
                        <a:latin typeface="+mn-lt"/>
                        <a:ea typeface="Times New Roman"/>
                      </a:endParaRPr>
                    </a:p>
                  </a:txBody>
                  <a:tcPr marL="68580" marR="68580" marT="0" marB="0"/>
                </a:tc>
                <a:extLst>
                  <a:ext uri="{0D108BD9-81ED-4DB2-BD59-A6C34878D82A}">
                    <a16:rowId xmlns:a16="http://schemas.microsoft.com/office/drawing/2014/main" val="10003"/>
                  </a:ext>
                </a:extLst>
              </a:tr>
              <a:tr h="0">
                <a:tc>
                  <a:txBody>
                    <a:bodyPr/>
                    <a:lstStyle/>
                    <a:p>
                      <a:pPr>
                        <a:lnSpc>
                          <a:spcPct val="150000"/>
                        </a:lnSpc>
                        <a:spcBef>
                          <a:spcPts val="200"/>
                        </a:spcBef>
                        <a:spcAft>
                          <a:spcPts val="200"/>
                        </a:spcAft>
                      </a:pPr>
                      <a:r>
                        <a:rPr lang="en-GB" sz="2000" b="0" dirty="0" err="1">
                          <a:solidFill>
                            <a:schemeClr val="tx1">
                              <a:lumMod val="65000"/>
                              <a:lumOff val="35000"/>
                            </a:schemeClr>
                          </a:solidFill>
                          <a:effectLst/>
                        </a:rPr>
                        <a:t>pARA</a:t>
                      </a:r>
                      <a:r>
                        <a:rPr lang="en-GB" sz="2000" b="0" dirty="0">
                          <a:solidFill>
                            <a:schemeClr val="tx1">
                              <a:lumMod val="65000"/>
                              <a:lumOff val="35000"/>
                            </a:schemeClr>
                          </a:solidFill>
                          <a:effectLst/>
                        </a:rPr>
                        <a:t> plasmid (A) - PCR</a:t>
                      </a:r>
                      <a:endParaRPr lang="en-GB" sz="2000" b="0" dirty="0">
                        <a:solidFill>
                          <a:schemeClr val="tx1">
                            <a:lumMod val="65000"/>
                            <a:lumOff val="35000"/>
                          </a:schemeClr>
                        </a:solidFill>
                        <a:effectLst/>
                        <a:latin typeface="+mn-lt"/>
                        <a:ea typeface="Times New Roman"/>
                      </a:endParaRPr>
                    </a:p>
                  </a:txBody>
                  <a:tcPr marL="68580" marR="68580" marT="0" marB="0"/>
                </a:tc>
                <a:tc>
                  <a:txBody>
                    <a:bodyPr/>
                    <a:lstStyle/>
                    <a:p>
                      <a:pPr algn="ctr">
                        <a:lnSpc>
                          <a:spcPct val="150000"/>
                        </a:lnSpc>
                        <a:spcBef>
                          <a:spcPts val="200"/>
                        </a:spcBef>
                        <a:spcAft>
                          <a:spcPts val="200"/>
                        </a:spcAft>
                      </a:pPr>
                      <a:endParaRPr lang="en-GB" sz="2000">
                        <a:solidFill>
                          <a:schemeClr val="tx1">
                            <a:lumMod val="65000"/>
                            <a:lumOff val="35000"/>
                          </a:schemeClr>
                        </a:solidFill>
                        <a:effectLst/>
                        <a:latin typeface="+mn-lt"/>
                        <a:ea typeface="Times New Roman"/>
                      </a:endParaRPr>
                    </a:p>
                  </a:txBody>
                  <a:tcPr marL="68580" marR="68580" marT="0" marB="0"/>
                </a:tc>
                <a:tc>
                  <a:txBody>
                    <a:bodyPr/>
                    <a:lstStyle/>
                    <a:p>
                      <a:pPr algn="ctr">
                        <a:lnSpc>
                          <a:spcPct val="150000"/>
                        </a:lnSpc>
                        <a:spcBef>
                          <a:spcPts val="200"/>
                        </a:spcBef>
                        <a:spcAft>
                          <a:spcPts val="200"/>
                        </a:spcAft>
                      </a:pPr>
                      <a:r>
                        <a:rPr lang="en-GB" sz="2000">
                          <a:solidFill>
                            <a:schemeClr val="tx1">
                              <a:lumMod val="65000"/>
                              <a:lumOff val="35000"/>
                            </a:schemeClr>
                          </a:solidFill>
                          <a:effectLst/>
                        </a:rPr>
                        <a:t>2.0 μL</a:t>
                      </a:r>
                      <a:endParaRPr lang="en-GB" sz="2000">
                        <a:solidFill>
                          <a:schemeClr val="tx1">
                            <a:lumMod val="65000"/>
                            <a:lumOff val="35000"/>
                          </a:schemeClr>
                        </a:solidFill>
                        <a:effectLst/>
                        <a:latin typeface="+mn-lt"/>
                        <a:ea typeface="Times New Roman"/>
                      </a:endParaRPr>
                    </a:p>
                  </a:txBody>
                  <a:tcPr marL="68580" marR="68580" marT="0" marB="0"/>
                </a:tc>
                <a:tc>
                  <a:txBody>
                    <a:bodyPr/>
                    <a:lstStyle/>
                    <a:p>
                      <a:pPr algn="ctr">
                        <a:lnSpc>
                          <a:spcPct val="150000"/>
                        </a:lnSpc>
                        <a:spcBef>
                          <a:spcPts val="200"/>
                        </a:spcBef>
                        <a:spcAft>
                          <a:spcPts val="200"/>
                        </a:spcAft>
                      </a:pPr>
                      <a:r>
                        <a:rPr lang="en-GB" sz="2000" dirty="0">
                          <a:solidFill>
                            <a:schemeClr val="tx1">
                              <a:lumMod val="65000"/>
                              <a:lumOff val="35000"/>
                            </a:schemeClr>
                          </a:solidFill>
                          <a:effectLst/>
                        </a:rPr>
                        <a:t> </a:t>
                      </a:r>
                      <a:endParaRPr lang="en-GB" sz="2000" dirty="0">
                        <a:solidFill>
                          <a:schemeClr val="tx1">
                            <a:lumMod val="65000"/>
                            <a:lumOff val="35000"/>
                          </a:schemeClr>
                        </a:solidFill>
                        <a:effectLst/>
                        <a:latin typeface="+mn-lt"/>
                        <a:ea typeface="Times New Roman"/>
                      </a:endParaRPr>
                    </a:p>
                  </a:txBody>
                  <a:tcPr marL="68580" marR="68580" marT="0" marB="0"/>
                </a:tc>
                <a:tc>
                  <a:txBody>
                    <a:bodyPr/>
                    <a:lstStyle/>
                    <a:p>
                      <a:pPr algn="ctr">
                        <a:lnSpc>
                          <a:spcPct val="150000"/>
                        </a:lnSpc>
                        <a:spcBef>
                          <a:spcPts val="200"/>
                        </a:spcBef>
                        <a:spcAft>
                          <a:spcPts val="200"/>
                        </a:spcAft>
                      </a:pPr>
                      <a:endParaRPr lang="en-GB" sz="2000" dirty="0">
                        <a:solidFill>
                          <a:schemeClr val="tx1">
                            <a:lumMod val="65000"/>
                            <a:lumOff val="35000"/>
                          </a:schemeClr>
                        </a:solidFill>
                        <a:effectLst/>
                        <a:latin typeface="+mn-lt"/>
                        <a:ea typeface="Times New Roman"/>
                      </a:endParaRPr>
                    </a:p>
                  </a:txBody>
                  <a:tcPr marL="68580" marR="68580" marT="0" marB="0"/>
                </a:tc>
                <a:tc>
                  <a:txBody>
                    <a:bodyPr/>
                    <a:lstStyle/>
                    <a:p>
                      <a:pPr algn="ctr">
                        <a:lnSpc>
                          <a:spcPct val="150000"/>
                        </a:lnSpc>
                        <a:spcBef>
                          <a:spcPts val="200"/>
                        </a:spcBef>
                        <a:spcAft>
                          <a:spcPts val="200"/>
                        </a:spcAft>
                      </a:pPr>
                      <a:endParaRPr lang="en-GB" sz="2000" dirty="0">
                        <a:solidFill>
                          <a:schemeClr val="tx1">
                            <a:lumMod val="65000"/>
                            <a:lumOff val="35000"/>
                          </a:schemeClr>
                        </a:solidFill>
                        <a:effectLst/>
                        <a:latin typeface="+mn-lt"/>
                        <a:ea typeface="Times New Roman"/>
                      </a:endParaRPr>
                    </a:p>
                  </a:txBody>
                  <a:tcPr marL="68580" marR="68580" marT="0" marB="0"/>
                </a:tc>
                <a:extLst>
                  <a:ext uri="{0D108BD9-81ED-4DB2-BD59-A6C34878D82A}">
                    <a16:rowId xmlns:a16="http://schemas.microsoft.com/office/drawing/2014/main" val="10004"/>
                  </a:ext>
                </a:extLst>
              </a:tr>
              <a:tr h="0">
                <a:tc>
                  <a:txBody>
                    <a:bodyPr/>
                    <a:lstStyle/>
                    <a:p>
                      <a:pPr>
                        <a:lnSpc>
                          <a:spcPct val="150000"/>
                        </a:lnSpc>
                        <a:spcBef>
                          <a:spcPts val="200"/>
                        </a:spcBef>
                        <a:spcAft>
                          <a:spcPts val="200"/>
                        </a:spcAft>
                      </a:pPr>
                      <a:r>
                        <a:rPr lang="en-GB" sz="2000" b="0" dirty="0" err="1">
                          <a:solidFill>
                            <a:schemeClr val="tx1">
                              <a:lumMod val="65000"/>
                              <a:lumOff val="35000"/>
                            </a:schemeClr>
                          </a:solidFill>
                          <a:effectLst/>
                        </a:rPr>
                        <a:t>pARA</a:t>
                      </a:r>
                      <a:r>
                        <a:rPr lang="en-GB" sz="2000" b="0" dirty="0">
                          <a:solidFill>
                            <a:schemeClr val="tx1">
                              <a:lumMod val="65000"/>
                              <a:lumOff val="35000"/>
                            </a:schemeClr>
                          </a:solidFill>
                          <a:effectLst/>
                        </a:rPr>
                        <a:t>-R plasmid</a:t>
                      </a:r>
                      <a:r>
                        <a:rPr lang="en-GB" sz="2000" b="0" baseline="0" dirty="0">
                          <a:solidFill>
                            <a:schemeClr val="tx1">
                              <a:lumMod val="65000"/>
                              <a:lumOff val="35000"/>
                            </a:schemeClr>
                          </a:solidFill>
                          <a:effectLst/>
                        </a:rPr>
                        <a:t> (R) - PCR</a:t>
                      </a:r>
                      <a:endParaRPr lang="en-GB" sz="2000" b="0" dirty="0">
                        <a:solidFill>
                          <a:schemeClr val="tx1">
                            <a:lumMod val="65000"/>
                            <a:lumOff val="35000"/>
                          </a:schemeClr>
                        </a:solidFill>
                        <a:effectLst/>
                        <a:latin typeface="+mn-lt"/>
                        <a:ea typeface="Times New Roman"/>
                      </a:endParaRPr>
                    </a:p>
                  </a:txBody>
                  <a:tcPr marL="68580" marR="68580" marT="0" marB="0"/>
                </a:tc>
                <a:tc>
                  <a:txBody>
                    <a:bodyPr/>
                    <a:lstStyle/>
                    <a:p>
                      <a:pPr algn="ctr">
                        <a:lnSpc>
                          <a:spcPct val="150000"/>
                        </a:lnSpc>
                        <a:spcBef>
                          <a:spcPts val="200"/>
                        </a:spcBef>
                        <a:spcAft>
                          <a:spcPts val="200"/>
                        </a:spcAft>
                      </a:pPr>
                      <a:endParaRPr lang="en-GB" sz="2000" dirty="0">
                        <a:solidFill>
                          <a:schemeClr val="tx1">
                            <a:lumMod val="65000"/>
                            <a:lumOff val="35000"/>
                          </a:schemeClr>
                        </a:solidFill>
                        <a:effectLst/>
                        <a:latin typeface="+mn-lt"/>
                        <a:ea typeface="Times New Roman"/>
                      </a:endParaRPr>
                    </a:p>
                  </a:txBody>
                  <a:tcPr marL="68580" marR="68580" marT="0" marB="0"/>
                </a:tc>
                <a:tc>
                  <a:txBody>
                    <a:bodyPr/>
                    <a:lstStyle/>
                    <a:p>
                      <a:pPr algn="ctr">
                        <a:lnSpc>
                          <a:spcPct val="150000"/>
                        </a:lnSpc>
                        <a:spcBef>
                          <a:spcPts val="200"/>
                        </a:spcBef>
                        <a:spcAft>
                          <a:spcPts val="200"/>
                        </a:spcAft>
                      </a:pPr>
                      <a:endParaRPr lang="en-GB" sz="2000">
                        <a:solidFill>
                          <a:schemeClr val="tx1">
                            <a:lumMod val="65000"/>
                            <a:lumOff val="35000"/>
                          </a:schemeClr>
                        </a:solidFill>
                        <a:effectLst/>
                        <a:latin typeface="+mn-lt"/>
                        <a:ea typeface="Times New Roman"/>
                      </a:endParaRPr>
                    </a:p>
                  </a:txBody>
                  <a:tcPr marL="68580" marR="68580" marT="0" marB="0"/>
                </a:tc>
                <a:tc>
                  <a:txBody>
                    <a:bodyPr/>
                    <a:lstStyle/>
                    <a:p>
                      <a:pPr marL="0" marR="0" indent="0" algn="ctr" defTabSz="914400" rtl="0" eaLnBrk="1" fontAlgn="auto" latinLnBrk="0" hangingPunct="1">
                        <a:lnSpc>
                          <a:spcPct val="150000"/>
                        </a:lnSpc>
                        <a:spcBef>
                          <a:spcPts val="200"/>
                        </a:spcBef>
                        <a:spcAft>
                          <a:spcPts val="200"/>
                        </a:spcAft>
                        <a:buClrTx/>
                        <a:buSzTx/>
                        <a:buFontTx/>
                        <a:buNone/>
                        <a:tabLst/>
                        <a:defRPr/>
                      </a:pPr>
                      <a:r>
                        <a:rPr lang="en-GB" sz="2000" dirty="0">
                          <a:solidFill>
                            <a:schemeClr val="tx1">
                              <a:lumMod val="65000"/>
                              <a:lumOff val="35000"/>
                            </a:schemeClr>
                          </a:solidFill>
                          <a:effectLst/>
                        </a:rPr>
                        <a:t>2.0 </a:t>
                      </a:r>
                      <a:r>
                        <a:rPr lang="en-GB" sz="2000" dirty="0" err="1">
                          <a:solidFill>
                            <a:schemeClr val="tx1">
                              <a:lumMod val="65000"/>
                              <a:lumOff val="35000"/>
                            </a:schemeClr>
                          </a:solidFill>
                          <a:effectLst/>
                        </a:rPr>
                        <a:t>μL</a:t>
                      </a:r>
                      <a:endParaRPr lang="en-GB" sz="2000" dirty="0">
                        <a:solidFill>
                          <a:schemeClr val="tx1">
                            <a:lumMod val="65000"/>
                            <a:lumOff val="35000"/>
                          </a:schemeClr>
                        </a:solidFill>
                        <a:effectLst/>
                        <a:latin typeface="+mn-lt"/>
                        <a:ea typeface="Times New Roman"/>
                      </a:endParaRPr>
                    </a:p>
                  </a:txBody>
                  <a:tcPr marL="68580" marR="68580" marT="0" marB="0"/>
                </a:tc>
                <a:tc>
                  <a:txBody>
                    <a:bodyPr/>
                    <a:lstStyle/>
                    <a:p>
                      <a:pPr marL="0" marR="0" indent="0" algn="ctr" defTabSz="914400" rtl="0" eaLnBrk="1" fontAlgn="auto" latinLnBrk="0" hangingPunct="1">
                        <a:lnSpc>
                          <a:spcPct val="150000"/>
                        </a:lnSpc>
                        <a:spcBef>
                          <a:spcPts val="200"/>
                        </a:spcBef>
                        <a:spcAft>
                          <a:spcPts val="200"/>
                        </a:spcAft>
                        <a:buClrTx/>
                        <a:buSzTx/>
                        <a:buFontTx/>
                        <a:buNone/>
                        <a:tabLst/>
                        <a:defRPr/>
                      </a:pPr>
                      <a:endParaRPr lang="en-GB" sz="2000" dirty="0">
                        <a:solidFill>
                          <a:schemeClr val="tx1">
                            <a:lumMod val="65000"/>
                            <a:lumOff val="35000"/>
                          </a:schemeClr>
                        </a:solidFill>
                        <a:effectLst/>
                        <a:latin typeface="+mn-lt"/>
                        <a:ea typeface="Times New Roman"/>
                      </a:endParaRPr>
                    </a:p>
                  </a:txBody>
                  <a:tcPr marL="68580" marR="68580" marT="0" marB="0"/>
                </a:tc>
                <a:tc>
                  <a:txBody>
                    <a:bodyPr/>
                    <a:lstStyle/>
                    <a:p>
                      <a:pPr algn="ctr">
                        <a:lnSpc>
                          <a:spcPct val="150000"/>
                        </a:lnSpc>
                        <a:spcBef>
                          <a:spcPts val="200"/>
                        </a:spcBef>
                        <a:spcAft>
                          <a:spcPts val="200"/>
                        </a:spcAft>
                      </a:pPr>
                      <a:endParaRPr lang="en-GB" sz="2000" dirty="0">
                        <a:solidFill>
                          <a:schemeClr val="tx1">
                            <a:lumMod val="65000"/>
                            <a:lumOff val="35000"/>
                          </a:schemeClr>
                        </a:solidFill>
                        <a:effectLst/>
                        <a:latin typeface="+mn-lt"/>
                        <a:ea typeface="Times New Roman"/>
                      </a:endParaRPr>
                    </a:p>
                  </a:txBody>
                  <a:tcPr marL="68580" marR="68580" marT="0" marB="0"/>
                </a:tc>
                <a:extLst>
                  <a:ext uri="{0D108BD9-81ED-4DB2-BD59-A6C34878D82A}">
                    <a16:rowId xmlns:a16="http://schemas.microsoft.com/office/drawing/2014/main" val="10005"/>
                  </a:ext>
                </a:extLst>
              </a:tr>
              <a:tr h="0">
                <a:tc>
                  <a:txBody>
                    <a:bodyPr/>
                    <a:lstStyle/>
                    <a:p>
                      <a:pPr>
                        <a:lnSpc>
                          <a:spcPct val="150000"/>
                        </a:lnSpc>
                        <a:spcBef>
                          <a:spcPts val="200"/>
                        </a:spcBef>
                        <a:spcAft>
                          <a:spcPts val="200"/>
                        </a:spcAft>
                      </a:pPr>
                      <a:r>
                        <a:rPr lang="en-GB" sz="2000" b="0" dirty="0">
                          <a:solidFill>
                            <a:schemeClr val="tx1">
                              <a:lumMod val="65000"/>
                              <a:lumOff val="35000"/>
                            </a:schemeClr>
                          </a:solidFill>
                          <a:effectLst/>
                        </a:rPr>
                        <a:t>Ligation (LIG) - PCR</a:t>
                      </a:r>
                      <a:endParaRPr lang="en-GB" sz="2000" b="0" dirty="0">
                        <a:solidFill>
                          <a:schemeClr val="tx1">
                            <a:lumMod val="65000"/>
                            <a:lumOff val="35000"/>
                          </a:schemeClr>
                        </a:solidFill>
                        <a:effectLst/>
                        <a:latin typeface="+mn-lt"/>
                        <a:ea typeface="Times New Roman"/>
                      </a:endParaRPr>
                    </a:p>
                  </a:txBody>
                  <a:tcPr marL="68580" marR="68580" marT="0" marB="0"/>
                </a:tc>
                <a:tc>
                  <a:txBody>
                    <a:bodyPr/>
                    <a:lstStyle/>
                    <a:p>
                      <a:pPr algn="ctr">
                        <a:lnSpc>
                          <a:spcPct val="150000"/>
                        </a:lnSpc>
                        <a:spcBef>
                          <a:spcPts val="200"/>
                        </a:spcBef>
                        <a:spcAft>
                          <a:spcPts val="200"/>
                        </a:spcAft>
                      </a:pPr>
                      <a:endParaRPr lang="en-GB" sz="2000">
                        <a:solidFill>
                          <a:schemeClr val="tx1">
                            <a:lumMod val="65000"/>
                            <a:lumOff val="35000"/>
                          </a:schemeClr>
                        </a:solidFill>
                        <a:effectLst/>
                        <a:latin typeface="+mn-lt"/>
                        <a:ea typeface="Times New Roman"/>
                      </a:endParaRPr>
                    </a:p>
                  </a:txBody>
                  <a:tcPr marL="68580" marR="68580" marT="0" marB="0"/>
                </a:tc>
                <a:tc>
                  <a:txBody>
                    <a:bodyPr/>
                    <a:lstStyle/>
                    <a:p>
                      <a:pPr algn="ctr">
                        <a:lnSpc>
                          <a:spcPct val="150000"/>
                        </a:lnSpc>
                        <a:spcBef>
                          <a:spcPts val="200"/>
                        </a:spcBef>
                        <a:spcAft>
                          <a:spcPts val="200"/>
                        </a:spcAft>
                      </a:pPr>
                      <a:endParaRPr lang="en-GB" sz="2000" dirty="0">
                        <a:solidFill>
                          <a:schemeClr val="tx1">
                            <a:lumMod val="65000"/>
                            <a:lumOff val="35000"/>
                          </a:schemeClr>
                        </a:solidFill>
                        <a:effectLst/>
                        <a:latin typeface="+mn-lt"/>
                        <a:ea typeface="Times New Roman"/>
                      </a:endParaRPr>
                    </a:p>
                  </a:txBody>
                  <a:tcPr marL="68580" marR="68580" marT="0" marB="0"/>
                </a:tc>
                <a:tc>
                  <a:txBody>
                    <a:bodyPr/>
                    <a:lstStyle/>
                    <a:p>
                      <a:pPr marL="0" marR="0" indent="0" algn="ctr" defTabSz="914400" rtl="0" eaLnBrk="1" fontAlgn="auto" latinLnBrk="0" hangingPunct="1">
                        <a:lnSpc>
                          <a:spcPct val="150000"/>
                        </a:lnSpc>
                        <a:spcBef>
                          <a:spcPts val="200"/>
                        </a:spcBef>
                        <a:spcAft>
                          <a:spcPts val="200"/>
                        </a:spcAft>
                        <a:buClrTx/>
                        <a:buSzTx/>
                        <a:buFontTx/>
                        <a:buNone/>
                        <a:tabLst/>
                        <a:defRPr/>
                      </a:pPr>
                      <a:endParaRPr lang="en-GB" sz="2000" dirty="0">
                        <a:solidFill>
                          <a:schemeClr val="tx1">
                            <a:lumMod val="65000"/>
                            <a:lumOff val="35000"/>
                          </a:schemeClr>
                        </a:solidFill>
                        <a:effectLst/>
                        <a:latin typeface="+mn-lt"/>
                        <a:ea typeface="Times New Roman"/>
                      </a:endParaRPr>
                    </a:p>
                  </a:txBody>
                  <a:tcPr marL="68580" marR="68580" marT="0" marB="0"/>
                </a:tc>
                <a:tc>
                  <a:txBody>
                    <a:bodyPr/>
                    <a:lstStyle/>
                    <a:p>
                      <a:pPr marL="0" marR="0" indent="0" algn="ctr" defTabSz="914400" rtl="0" eaLnBrk="1" fontAlgn="auto" latinLnBrk="0" hangingPunct="1">
                        <a:lnSpc>
                          <a:spcPct val="150000"/>
                        </a:lnSpc>
                        <a:spcBef>
                          <a:spcPts val="200"/>
                        </a:spcBef>
                        <a:spcAft>
                          <a:spcPts val="200"/>
                        </a:spcAft>
                        <a:buClrTx/>
                        <a:buSzTx/>
                        <a:buFontTx/>
                        <a:buNone/>
                        <a:tabLst/>
                        <a:defRPr/>
                      </a:pPr>
                      <a:r>
                        <a:rPr lang="en-GB" sz="2000" dirty="0">
                          <a:solidFill>
                            <a:schemeClr val="tx1">
                              <a:lumMod val="65000"/>
                              <a:lumOff val="35000"/>
                            </a:schemeClr>
                          </a:solidFill>
                          <a:effectLst/>
                        </a:rPr>
                        <a:t>2.0 </a:t>
                      </a:r>
                      <a:r>
                        <a:rPr lang="en-GB" sz="2000" dirty="0" err="1">
                          <a:solidFill>
                            <a:schemeClr val="tx1">
                              <a:lumMod val="65000"/>
                              <a:lumOff val="35000"/>
                            </a:schemeClr>
                          </a:solidFill>
                          <a:effectLst/>
                        </a:rPr>
                        <a:t>μL</a:t>
                      </a:r>
                      <a:r>
                        <a:rPr lang="en-GB" sz="2000" dirty="0">
                          <a:solidFill>
                            <a:schemeClr val="tx1">
                              <a:lumMod val="65000"/>
                              <a:lumOff val="35000"/>
                            </a:schemeClr>
                          </a:solidFill>
                          <a:effectLst/>
                        </a:rPr>
                        <a:t> </a:t>
                      </a:r>
                      <a:endParaRPr lang="en-GB" sz="2000" dirty="0">
                        <a:solidFill>
                          <a:schemeClr val="tx1">
                            <a:lumMod val="65000"/>
                            <a:lumOff val="35000"/>
                          </a:schemeClr>
                        </a:solidFill>
                        <a:effectLst/>
                        <a:latin typeface="+mn-lt"/>
                        <a:ea typeface="Times New Roman"/>
                      </a:endParaRPr>
                    </a:p>
                  </a:txBody>
                  <a:tcPr marL="68580" marR="68580" marT="0" marB="0"/>
                </a:tc>
                <a:tc>
                  <a:txBody>
                    <a:bodyPr/>
                    <a:lstStyle/>
                    <a:p>
                      <a:pPr algn="ctr">
                        <a:lnSpc>
                          <a:spcPct val="150000"/>
                        </a:lnSpc>
                        <a:spcBef>
                          <a:spcPts val="200"/>
                        </a:spcBef>
                        <a:spcAft>
                          <a:spcPts val="200"/>
                        </a:spcAft>
                      </a:pPr>
                      <a:endParaRPr lang="en-GB" sz="2000" dirty="0">
                        <a:solidFill>
                          <a:schemeClr val="tx1">
                            <a:lumMod val="65000"/>
                            <a:lumOff val="35000"/>
                          </a:schemeClr>
                        </a:solidFill>
                        <a:effectLst/>
                        <a:latin typeface="+mn-lt"/>
                        <a:ea typeface="Times New Roman"/>
                      </a:endParaRPr>
                    </a:p>
                  </a:txBody>
                  <a:tcPr marL="68580" marR="68580" marT="0" marB="0"/>
                </a:tc>
                <a:extLst>
                  <a:ext uri="{0D108BD9-81ED-4DB2-BD59-A6C34878D82A}">
                    <a16:rowId xmlns:a16="http://schemas.microsoft.com/office/drawing/2014/main" val="10006"/>
                  </a:ext>
                </a:extLst>
              </a:tr>
              <a:tr h="0">
                <a:tc>
                  <a:txBody>
                    <a:bodyPr/>
                    <a:lstStyle/>
                    <a:p>
                      <a:pPr>
                        <a:lnSpc>
                          <a:spcPct val="150000"/>
                        </a:lnSpc>
                        <a:spcBef>
                          <a:spcPts val="200"/>
                        </a:spcBef>
                        <a:spcAft>
                          <a:spcPts val="200"/>
                        </a:spcAft>
                      </a:pPr>
                      <a:r>
                        <a:rPr lang="en-GB" sz="2000" b="0" dirty="0">
                          <a:solidFill>
                            <a:schemeClr val="tx1">
                              <a:lumMod val="65000"/>
                              <a:lumOff val="35000"/>
                            </a:schemeClr>
                          </a:solidFill>
                          <a:effectLst/>
                        </a:rPr>
                        <a:t>Colony PCR</a:t>
                      </a:r>
                      <a:endParaRPr lang="en-GB" sz="2000" b="0" dirty="0">
                        <a:solidFill>
                          <a:schemeClr val="tx1">
                            <a:lumMod val="65000"/>
                            <a:lumOff val="35000"/>
                          </a:schemeClr>
                        </a:solidFill>
                        <a:effectLst/>
                        <a:latin typeface="+mn-lt"/>
                        <a:ea typeface="Times New Roman"/>
                      </a:endParaRPr>
                    </a:p>
                  </a:txBody>
                  <a:tcPr marL="68580" marR="68580" marT="0" marB="0"/>
                </a:tc>
                <a:tc>
                  <a:txBody>
                    <a:bodyPr/>
                    <a:lstStyle/>
                    <a:p>
                      <a:pPr algn="ctr">
                        <a:lnSpc>
                          <a:spcPct val="150000"/>
                        </a:lnSpc>
                        <a:spcBef>
                          <a:spcPts val="200"/>
                        </a:spcBef>
                        <a:spcAft>
                          <a:spcPts val="200"/>
                        </a:spcAft>
                      </a:pPr>
                      <a:endParaRPr lang="en-GB" sz="2000" dirty="0">
                        <a:solidFill>
                          <a:schemeClr val="tx1">
                            <a:lumMod val="65000"/>
                            <a:lumOff val="35000"/>
                          </a:schemeClr>
                        </a:solidFill>
                        <a:effectLst/>
                        <a:latin typeface="+mn-lt"/>
                        <a:ea typeface="Times New Roman"/>
                      </a:endParaRPr>
                    </a:p>
                  </a:txBody>
                  <a:tcPr marL="68580" marR="68580" marT="0" marB="0"/>
                </a:tc>
                <a:tc>
                  <a:txBody>
                    <a:bodyPr/>
                    <a:lstStyle/>
                    <a:p>
                      <a:pPr algn="ctr">
                        <a:lnSpc>
                          <a:spcPct val="150000"/>
                        </a:lnSpc>
                        <a:spcBef>
                          <a:spcPts val="200"/>
                        </a:spcBef>
                        <a:spcAft>
                          <a:spcPts val="200"/>
                        </a:spcAft>
                      </a:pPr>
                      <a:r>
                        <a:rPr lang="en-GB" sz="2000">
                          <a:solidFill>
                            <a:schemeClr val="tx1">
                              <a:lumMod val="65000"/>
                              <a:lumOff val="35000"/>
                            </a:schemeClr>
                          </a:solidFill>
                          <a:effectLst/>
                        </a:rPr>
                        <a:t> </a:t>
                      </a:r>
                      <a:endParaRPr lang="en-GB" sz="2000">
                        <a:solidFill>
                          <a:schemeClr val="tx1">
                            <a:lumMod val="65000"/>
                            <a:lumOff val="35000"/>
                          </a:schemeClr>
                        </a:solidFill>
                        <a:effectLst/>
                        <a:latin typeface="+mn-lt"/>
                        <a:ea typeface="Times New Roman"/>
                      </a:endParaRPr>
                    </a:p>
                  </a:txBody>
                  <a:tcPr marL="68580" marR="68580" marT="0" marB="0"/>
                </a:tc>
                <a:tc>
                  <a:txBody>
                    <a:bodyPr/>
                    <a:lstStyle/>
                    <a:p>
                      <a:pPr algn="ctr">
                        <a:lnSpc>
                          <a:spcPct val="150000"/>
                        </a:lnSpc>
                        <a:spcBef>
                          <a:spcPts val="200"/>
                        </a:spcBef>
                        <a:spcAft>
                          <a:spcPts val="200"/>
                        </a:spcAft>
                      </a:pPr>
                      <a:endParaRPr lang="en-GB" sz="2000" dirty="0">
                        <a:solidFill>
                          <a:schemeClr val="tx1">
                            <a:lumMod val="65000"/>
                            <a:lumOff val="35000"/>
                          </a:schemeClr>
                        </a:solidFill>
                        <a:effectLst/>
                        <a:latin typeface="+mn-lt"/>
                        <a:ea typeface="Times New Roman"/>
                      </a:endParaRPr>
                    </a:p>
                  </a:txBody>
                  <a:tcPr marL="68580" marR="68580" marT="0" marB="0"/>
                </a:tc>
                <a:tc>
                  <a:txBody>
                    <a:bodyPr/>
                    <a:lstStyle/>
                    <a:p>
                      <a:pPr algn="ctr">
                        <a:lnSpc>
                          <a:spcPct val="150000"/>
                        </a:lnSpc>
                        <a:spcBef>
                          <a:spcPts val="200"/>
                        </a:spcBef>
                        <a:spcAft>
                          <a:spcPts val="200"/>
                        </a:spcAft>
                      </a:pPr>
                      <a:endParaRPr lang="en-GB" sz="2000" dirty="0">
                        <a:solidFill>
                          <a:schemeClr val="tx1">
                            <a:lumMod val="65000"/>
                            <a:lumOff val="35000"/>
                          </a:schemeClr>
                        </a:solidFill>
                        <a:effectLst/>
                        <a:latin typeface="+mn-lt"/>
                        <a:ea typeface="Times New Roman"/>
                      </a:endParaRPr>
                    </a:p>
                  </a:txBody>
                  <a:tcPr marL="68580" marR="68580" marT="0" marB="0"/>
                </a:tc>
                <a:tc>
                  <a:txBody>
                    <a:bodyPr/>
                    <a:lstStyle/>
                    <a:p>
                      <a:pPr marL="0" marR="0" indent="0" algn="ctr" defTabSz="914400" rtl="0" eaLnBrk="1" fontAlgn="auto" latinLnBrk="0" hangingPunct="1">
                        <a:lnSpc>
                          <a:spcPct val="150000"/>
                        </a:lnSpc>
                        <a:spcBef>
                          <a:spcPts val="200"/>
                        </a:spcBef>
                        <a:spcAft>
                          <a:spcPts val="200"/>
                        </a:spcAft>
                        <a:buClrTx/>
                        <a:buSzTx/>
                        <a:buFontTx/>
                        <a:buNone/>
                        <a:tabLst/>
                        <a:defRPr/>
                      </a:pPr>
                      <a:r>
                        <a:rPr lang="en-GB" sz="2000" dirty="0">
                          <a:solidFill>
                            <a:schemeClr val="tx1">
                              <a:lumMod val="65000"/>
                              <a:lumOff val="35000"/>
                            </a:schemeClr>
                          </a:solidFill>
                          <a:effectLst/>
                        </a:rPr>
                        <a:t>2.0 </a:t>
                      </a:r>
                      <a:r>
                        <a:rPr lang="en-GB" sz="2000" dirty="0" err="1">
                          <a:solidFill>
                            <a:schemeClr val="tx1">
                              <a:lumMod val="65000"/>
                              <a:lumOff val="35000"/>
                            </a:schemeClr>
                          </a:solidFill>
                          <a:effectLst/>
                        </a:rPr>
                        <a:t>μL</a:t>
                      </a:r>
                      <a:endParaRPr lang="en-GB" sz="2000" dirty="0">
                        <a:solidFill>
                          <a:schemeClr val="tx1">
                            <a:lumMod val="65000"/>
                            <a:lumOff val="35000"/>
                          </a:schemeClr>
                        </a:solidFill>
                        <a:effectLst/>
                        <a:latin typeface="+mn-lt"/>
                        <a:ea typeface="Times New Roman"/>
                      </a:endParaRPr>
                    </a:p>
                  </a:txBody>
                  <a:tcPr marL="68580" marR="68580" marT="0" marB="0"/>
                </a:tc>
                <a:extLst>
                  <a:ext uri="{0D108BD9-81ED-4DB2-BD59-A6C34878D82A}">
                    <a16:rowId xmlns:a16="http://schemas.microsoft.com/office/drawing/2014/main" val="10007"/>
                  </a:ext>
                </a:extLst>
              </a:tr>
            </a:tbl>
          </a:graphicData>
        </a:graphic>
      </p:graphicFrame>
      <p:sp>
        <p:nvSpPr>
          <p:cNvPr id="4" name="TextBox 3">
            <a:extLst>
              <a:ext uri="{FF2B5EF4-FFF2-40B4-BE49-F238E27FC236}">
                <a16:creationId xmlns:a16="http://schemas.microsoft.com/office/drawing/2014/main" id="{4C70D3F3-7E3F-C875-D943-BF97F665E79C}"/>
              </a:ext>
            </a:extLst>
          </p:cNvPr>
          <p:cNvSpPr txBox="1"/>
          <p:nvPr/>
        </p:nvSpPr>
        <p:spPr>
          <a:xfrm>
            <a:off x="1631505" y="1651030"/>
            <a:ext cx="8940241" cy="923330"/>
          </a:xfrm>
          <a:prstGeom prst="rect">
            <a:avLst/>
          </a:prstGeom>
          <a:solidFill>
            <a:srgbClr val="92D050"/>
          </a:solidFill>
          <a:ln>
            <a:solidFill>
              <a:schemeClr val="tx1"/>
            </a:solidFill>
          </a:ln>
        </p:spPr>
        <p:txBody>
          <a:bodyPr wrap="square" rtlCol="0">
            <a:spAutoFit/>
          </a:bodyPr>
          <a:lstStyle/>
          <a:p>
            <a:r>
              <a:rPr lang="en-GB" dirty="0"/>
              <a:t>Each PCR sample, needs to be prepared for loading onto gel – either a </a:t>
            </a:r>
            <a:r>
              <a:rPr lang="en-GB" dirty="0" err="1"/>
              <a:t>MiniOne</a:t>
            </a:r>
            <a:r>
              <a:rPr lang="en-GB" dirty="0"/>
              <a:t> gel or the traditional format. Add 4</a:t>
            </a:r>
            <a:r>
              <a:rPr lang="el-GR" dirty="0"/>
              <a:t>μ</a:t>
            </a:r>
            <a:r>
              <a:rPr lang="en-GB" dirty="0"/>
              <a:t>l loading dye DIRECT TO PCR samples, mix, and LOAD into 10μl into gel   </a:t>
            </a:r>
          </a:p>
        </p:txBody>
      </p:sp>
      <p:grpSp>
        <p:nvGrpSpPr>
          <p:cNvPr id="5" name="Group 4">
            <a:extLst>
              <a:ext uri="{FF2B5EF4-FFF2-40B4-BE49-F238E27FC236}">
                <a16:creationId xmlns:a16="http://schemas.microsoft.com/office/drawing/2014/main" id="{FF360BFE-6111-BFC9-A28C-A34A4D00C30A}"/>
              </a:ext>
            </a:extLst>
          </p:cNvPr>
          <p:cNvGrpSpPr/>
          <p:nvPr/>
        </p:nvGrpSpPr>
        <p:grpSpPr>
          <a:xfrm>
            <a:off x="1709372" y="1046611"/>
            <a:ext cx="4320000" cy="77868"/>
            <a:chOff x="1253158" y="1050894"/>
            <a:chExt cx="4853893" cy="73850"/>
          </a:xfrm>
        </p:grpSpPr>
        <p:cxnSp>
          <p:nvCxnSpPr>
            <p:cNvPr id="6" name="Straight Connector 5">
              <a:extLst>
                <a:ext uri="{FF2B5EF4-FFF2-40B4-BE49-F238E27FC236}">
                  <a16:creationId xmlns:a16="http://schemas.microsoft.com/office/drawing/2014/main" id="{DE0103ED-3704-5513-8A6D-A9D2FB5AFB0A}"/>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21E93C0-2939-0B01-3D67-E6D6E3CB693D}"/>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1" name="Picture 10" descr="A black and white sign with white text&#10;&#10;AI-generated content may be incorrect.">
            <a:extLst>
              <a:ext uri="{FF2B5EF4-FFF2-40B4-BE49-F238E27FC236}">
                <a16:creationId xmlns:a16="http://schemas.microsoft.com/office/drawing/2014/main" id="{604E10E2-C5F2-7CB9-D721-F60D6B2705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187813"/>
            <a:ext cx="3364360" cy="830997"/>
          </a:xfrm>
          <a:prstGeom prst="rect">
            <a:avLst/>
          </a:prstGeom>
        </p:spPr>
      </p:pic>
    </p:spTree>
    <p:extLst>
      <p:ext uri="{BB962C8B-B14F-4D97-AF65-F5344CB8AC3E}">
        <p14:creationId xmlns:p14="http://schemas.microsoft.com/office/powerpoint/2010/main" val="8175988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EF3A2-BBC2-B0EB-567F-449231865E35}"/>
            </a:ext>
          </a:extLst>
        </p:cNvPr>
        <p:cNvGrpSpPr/>
        <p:nvPr/>
      </p:nvGrpSpPr>
      <p:grpSpPr>
        <a:xfrm>
          <a:off x="0" y="0"/>
          <a:ext cx="0" cy="0"/>
          <a:chOff x="0" y="0"/>
          <a:chExt cx="0" cy="0"/>
        </a:xfrm>
      </p:grpSpPr>
      <p:pic>
        <p:nvPicPr>
          <p:cNvPr id="25" name="Picture 24" descr="A black and white sign with white text&#10;&#10;AI-generated content may be incorrect.">
            <a:extLst>
              <a:ext uri="{FF2B5EF4-FFF2-40B4-BE49-F238E27FC236}">
                <a16:creationId xmlns:a16="http://schemas.microsoft.com/office/drawing/2014/main" id="{4F4BA276-E2ED-1571-F097-8AF0183CCF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0857" y="2234438"/>
            <a:ext cx="9290287" cy="2294701"/>
          </a:xfrm>
          <a:prstGeom prst="rect">
            <a:avLst/>
          </a:prstGeom>
        </p:spPr>
      </p:pic>
    </p:spTree>
    <p:extLst>
      <p:ext uri="{BB962C8B-B14F-4D97-AF65-F5344CB8AC3E}">
        <p14:creationId xmlns:p14="http://schemas.microsoft.com/office/powerpoint/2010/main" val="14450889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597C79-B0F1-378B-8BCC-2144A5AC7112}"/>
              </a:ext>
            </a:extLst>
          </p:cNvPr>
          <p:cNvSpPr txBox="1"/>
          <p:nvPr/>
        </p:nvSpPr>
        <p:spPr>
          <a:xfrm>
            <a:off x="0" y="1287497"/>
            <a:ext cx="12192000" cy="5580000"/>
          </a:xfrm>
          <a:prstGeom prst="rect">
            <a:avLst/>
          </a:prstGeom>
          <a:solidFill>
            <a:schemeClr val="bg1"/>
          </a:solidFill>
        </p:spPr>
        <p:txBody>
          <a:bodyPr wrap="square" rtlCol="0">
            <a:spAutoFit/>
          </a:bodyPr>
          <a:lstStyle/>
          <a:p>
            <a:endParaRPr lang="en-GB" dirty="0"/>
          </a:p>
        </p:txBody>
      </p:sp>
      <p:sp>
        <p:nvSpPr>
          <p:cNvPr id="8" name="TextBox 7"/>
          <p:cNvSpPr txBox="1"/>
          <p:nvPr/>
        </p:nvSpPr>
        <p:spPr>
          <a:xfrm>
            <a:off x="1631505" y="272842"/>
            <a:ext cx="6061275" cy="707886"/>
          </a:xfrm>
          <a:prstGeom prst="rect">
            <a:avLst/>
          </a:prstGeom>
          <a:noFill/>
        </p:spPr>
        <p:txBody>
          <a:bodyPr wrap="none" rtlCol="0">
            <a:spAutoFit/>
          </a:bodyPr>
          <a:lstStyle/>
          <a:p>
            <a:r>
              <a:rPr lang="en-GB" sz="4000" dirty="0">
                <a:solidFill>
                  <a:schemeClr val="bg1"/>
                </a:solidFill>
                <a:latin typeface="+mj-lt"/>
              </a:rPr>
              <a:t>Lab 5: gel electrophoresis</a:t>
            </a:r>
          </a:p>
        </p:txBody>
      </p:sp>
      <p:grpSp>
        <p:nvGrpSpPr>
          <p:cNvPr id="9" name="Group 29"/>
          <p:cNvGrpSpPr>
            <a:grpSpLocks/>
          </p:cNvGrpSpPr>
          <p:nvPr/>
        </p:nvGrpSpPr>
        <p:grpSpPr bwMode="auto">
          <a:xfrm>
            <a:off x="2351088" y="1484313"/>
            <a:ext cx="6265862" cy="4540250"/>
            <a:chOff x="521" y="935"/>
            <a:chExt cx="3947" cy="2860"/>
          </a:xfrm>
        </p:grpSpPr>
        <p:pic>
          <p:nvPicPr>
            <p:cNvPr id="10" name="Picture 27" descr="dye-oran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 y="935"/>
              <a:ext cx="3855" cy="2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8"/>
            <p:cNvSpPr>
              <a:spLocks noChangeArrowheads="1"/>
            </p:cNvSpPr>
            <p:nvPr/>
          </p:nvSpPr>
          <p:spPr bwMode="auto">
            <a:xfrm>
              <a:off x="2018" y="935"/>
              <a:ext cx="2450" cy="118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dirty="0"/>
            </a:p>
          </p:txBody>
        </p:sp>
      </p:grpSp>
      <p:sp>
        <p:nvSpPr>
          <p:cNvPr id="12" name="Rectangle 28"/>
          <p:cNvSpPr>
            <a:spLocks noChangeArrowheads="1"/>
          </p:cNvSpPr>
          <p:nvPr/>
        </p:nvSpPr>
        <p:spPr bwMode="auto">
          <a:xfrm>
            <a:off x="4753092" y="3860006"/>
            <a:ext cx="5015317" cy="187325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200000"/>
              </a:lnSpc>
            </a:pPr>
            <a:r>
              <a:rPr lang="en-US" altLang="en-US" sz="2400" b="1" dirty="0">
                <a:solidFill>
                  <a:srgbClr val="00B0F0"/>
                </a:solidFill>
                <a:latin typeface="Calibri" panose="020F0502020204030204" pitchFamily="34" charset="0"/>
              </a:rPr>
              <a:t>Xylene </a:t>
            </a:r>
            <a:r>
              <a:rPr lang="en-US" altLang="en-US" sz="2400" b="1" dirty="0" err="1">
                <a:solidFill>
                  <a:srgbClr val="00B0F0"/>
                </a:solidFill>
                <a:latin typeface="Calibri" panose="020F0502020204030204" pitchFamily="34" charset="0"/>
              </a:rPr>
              <a:t>cyanol</a:t>
            </a:r>
            <a:r>
              <a:rPr lang="en-US" altLang="en-US" sz="2400" b="1" dirty="0">
                <a:solidFill>
                  <a:srgbClr val="00B0F0"/>
                </a:solidFill>
                <a:latin typeface="Calibri" panose="020F0502020204030204" pitchFamily="34" charset="0"/>
              </a:rPr>
              <a:t> </a:t>
            </a:r>
            <a:r>
              <a:rPr lang="en-US" altLang="en-US" sz="2400" dirty="0">
                <a:latin typeface="Calibri" panose="020F0502020204030204" pitchFamily="34" charset="0"/>
              </a:rPr>
              <a:t>~ 4,000 </a:t>
            </a:r>
            <a:r>
              <a:rPr lang="en-US" altLang="en-US" sz="2400" dirty="0" err="1">
                <a:latin typeface="Calibri" panose="020F0502020204030204" pitchFamily="34" charset="0"/>
              </a:rPr>
              <a:t>bp</a:t>
            </a:r>
            <a:endParaRPr lang="en-US" altLang="en-US" sz="2400" dirty="0">
              <a:latin typeface="Calibri" panose="020F0502020204030204" pitchFamily="34" charset="0"/>
            </a:endParaRPr>
          </a:p>
          <a:p>
            <a:pPr eaLnBrk="1" hangingPunct="1">
              <a:lnSpc>
                <a:spcPct val="200000"/>
              </a:lnSpc>
            </a:pPr>
            <a:r>
              <a:rPr lang="en-US" altLang="en-US" sz="2400" b="1" dirty="0" err="1">
                <a:solidFill>
                  <a:srgbClr val="0070C0"/>
                </a:solidFill>
                <a:latin typeface="Calibri" panose="020F0502020204030204" pitchFamily="34" charset="0"/>
              </a:rPr>
              <a:t>Bromophenol</a:t>
            </a:r>
            <a:r>
              <a:rPr lang="en-US" altLang="en-US" sz="2400" b="1" dirty="0">
                <a:solidFill>
                  <a:srgbClr val="0070C0"/>
                </a:solidFill>
                <a:latin typeface="Calibri" panose="020F0502020204030204" pitchFamily="34" charset="0"/>
              </a:rPr>
              <a:t> blue </a:t>
            </a:r>
            <a:r>
              <a:rPr lang="en-US" altLang="en-US" sz="2400" dirty="0">
                <a:latin typeface="Calibri" panose="020F0502020204030204" pitchFamily="34" charset="0"/>
              </a:rPr>
              <a:t>~ 500 </a:t>
            </a:r>
            <a:r>
              <a:rPr lang="en-US" altLang="en-US" sz="2400" dirty="0" err="1">
                <a:latin typeface="Calibri" panose="020F0502020204030204" pitchFamily="34" charset="0"/>
              </a:rPr>
              <a:t>bp</a:t>
            </a:r>
            <a:endParaRPr lang="en-US" altLang="en-US" sz="2400" dirty="0">
              <a:latin typeface="Calibri" panose="020F0502020204030204" pitchFamily="34" charset="0"/>
            </a:endParaRPr>
          </a:p>
          <a:p>
            <a:pPr eaLnBrk="1" hangingPunct="1">
              <a:lnSpc>
                <a:spcPct val="200000"/>
              </a:lnSpc>
            </a:pPr>
            <a:r>
              <a:rPr lang="en-US" altLang="en-US" sz="2400" b="1" dirty="0">
                <a:solidFill>
                  <a:srgbClr val="FFC000"/>
                </a:solidFill>
                <a:latin typeface="Calibri" panose="020F0502020204030204" pitchFamily="34" charset="0"/>
              </a:rPr>
              <a:t>Orange G </a:t>
            </a:r>
            <a:r>
              <a:rPr lang="en-US" altLang="en-US" sz="2400" dirty="0">
                <a:latin typeface="Calibri" panose="020F0502020204030204" pitchFamily="34" charset="0"/>
              </a:rPr>
              <a:t>~ 50 </a:t>
            </a:r>
            <a:r>
              <a:rPr lang="en-US" altLang="en-US" sz="2400" dirty="0" err="1">
                <a:latin typeface="Calibri" panose="020F0502020204030204" pitchFamily="34" charset="0"/>
              </a:rPr>
              <a:t>bp</a:t>
            </a:r>
            <a:r>
              <a:rPr lang="en-US" altLang="en-US" sz="2400" dirty="0">
                <a:latin typeface="Calibri" panose="020F0502020204030204" pitchFamily="34" charset="0"/>
              </a:rPr>
              <a:t> </a:t>
            </a:r>
          </a:p>
        </p:txBody>
      </p:sp>
      <p:grpSp>
        <p:nvGrpSpPr>
          <p:cNvPr id="6" name="Group 5">
            <a:extLst>
              <a:ext uri="{FF2B5EF4-FFF2-40B4-BE49-F238E27FC236}">
                <a16:creationId xmlns:a16="http://schemas.microsoft.com/office/drawing/2014/main" id="{1F845680-1558-951F-9016-345DE54EE3B7}"/>
              </a:ext>
            </a:extLst>
          </p:cNvPr>
          <p:cNvGrpSpPr/>
          <p:nvPr/>
        </p:nvGrpSpPr>
        <p:grpSpPr>
          <a:xfrm>
            <a:off x="1686003" y="914414"/>
            <a:ext cx="6120000" cy="94217"/>
            <a:chOff x="1253158" y="1050894"/>
            <a:chExt cx="4853893" cy="73850"/>
          </a:xfrm>
        </p:grpSpPr>
        <p:cxnSp>
          <p:nvCxnSpPr>
            <p:cNvPr id="7" name="Straight Connector 6">
              <a:extLst>
                <a:ext uri="{FF2B5EF4-FFF2-40B4-BE49-F238E27FC236}">
                  <a16:creationId xmlns:a16="http://schemas.microsoft.com/office/drawing/2014/main" id="{D42F7D32-7D89-4024-2642-98A96B9EB8DD}"/>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0C2AA3C-4892-56A5-A73D-70DF0FABF07B}"/>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4" name="Picture 13" descr="A black and white sign with white text&#10;&#10;AI-generated content may be incorrect.">
            <a:extLst>
              <a:ext uri="{FF2B5EF4-FFF2-40B4-BE49-F238E27FC236}">
                <a16:creationId xmlns:a16="http://schemas.microsoft.com/office/drawing/2014/main" id="{47436474-9150-5F0A-9AFC-85A806E1D3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10866504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160344E-2577-7A12-77B1-FDD397625738}"/>
              </a:ext>
            </a:extLst>
          </p:cNvPr>
          <p:cNvSpPr txBox="1"/>
          <p:nvPr/>
        </p:nvSpPr>
        <p:spPr>
          <a:xfrm>
            <a:off x="0" y="1287497"/>
            <a:ext cx="12192000" cy="5580000"/>
          </a:xfrm>
          <a:prstGeom prst="rect">
            <a:avLst/>
          </a:prstGeom>
          <a:solidFill>
            <a:schemeClr val="bg1"/>
          </a:solidFill>
        </p:spPr>
        <p:txBody>
          <a:bodyPr wrap="square" rtlCol="0">
            <a:spAutoFit/>
          </a:bodyPr>
          <a:lstStyle/>
          <a:p>
            <a:endParaRPr lang="en-GB" dirty="0"/>
          </a:p>
        </p:txBody>
      </p:sp>
      <p:sp>
        <p:nvSpPr>
          <p:cNvPr id="6" name="TextBox 5"/>
          <p:cNvSpPr txBox="1"/>
          <p:nvPr/>
        </p:nvSpPr>
        <p:spPr>
          <a:xfrm>
            <a:off x="1631504" y="188641"/>
            <a:ext cx="5665012" cy="830997"/>
          </a:xfrm>
          <a:prstGeom prst="rect">
            <a:avLst/>
          </a:prstGeom>
          <a:noFill/>
        </p:spPr>
        <p:txBody>
          <a:bodyPr wrap="none" rtlCol="0">
            <a:spAutoFit/>
          </a:bodyPr>
          <a:lstStyle/>
          <a:p>
            <a:r>
              <a:rPr lang="en-GB" sz="4800" dirty="0">
                <a:solidFill>
                  <a:schemeClr val="bg1"/>
                </a:solidFill>
                <a:latin typeface="+mj-lt"/>
              </a:rPr>
              <a:t>Lab 9: DNA profiling</a:t>
            </a:r>
          </a:p>
        </p:txBody>
      </p:sp>
      <p:grpSp>
        <p:nvGrpSpPr>
          <p:cNvPr id="3" name="Group 2">
            <a:extLst>
              <a:ext uri="{FF2B5EF4-FFF2-40B4-BE49-F238E27FC236}">
                <a16:creationId xmlns:a16="http://schemas.microsoft.com/office/drawing/2014/main" id="{19BFDDB9-84C4-4540-AF14-065B67F79F56}"/>
              </a:ext>
            </a:extLst>
          </p:cNvPr>
          <p:cNvGrpSpPr/>
          <p:nvPr/>
        </p:nvGrpSpPr>
        <p:grpSpPr>
          <a:xfrm rot="10800000">
            <a:off x="3845653" y="1373868"/>
            <a:ext cx="4500694" cy="5295516"/>
            <a:chOff x="2321653" y="1373868"/>
            <a:chExt cx="4500694" cy="5295516"/>
          </a:xfrm>
        </p:grpSpPr>
        <p:pic>
          <p:nvPicPr>
            <p:cNvPr id="31" name="Content Placeholder 5">
              <a:extLst>
                <a:ext uri="{FF2B5EF4-FFF2-40B4-BE49-F238E27FC236}">
                  <a16:creationId xmlns:a16="http://schemas.microsoft.com/office/drawing/2014/main" id="{711129F0-8116-401C-B65B-D3D9D726AB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484" t="17778" r="24713" b="23444"/>
            <a:stretch/>
          </p:blipFill>
          <p:spPr>
            <a:xfrm rot="16200000">
              <a:off x="1924242" y="1771279"/>
              <a:ext cx="5295516" cy="4500694"/>
            </a:xfrm>
            <a:prstGeom prst="rect">
              <a:avLst/>
            </a:prstGeom>
          </p:spPr>
        </p:pic>
        <p:sp>
          <p:nvSpPr>
            <p:cNvPr id="32" name="TextBox 31">
              <a:extLst>
                <a:ext uri="{FF2B5EF4-FFF2-40B4-BE49-F238E27FC236}">
                  <a16:creationId xmlns:a16="http://schemas.microsoft.com/office/drawing/2014/main" id="{53DA3497-32AC-40A8-95A9-60B45A797F16}"/>
                </a:ext>
              </a:extLst>
            </p:cNvPr>
            <p:cNvSpPr txBox="1"/>
            <p:nvPr/>
          </p:nvSpPr>
          <p:spPr>
            <a:xfrm rot="5400000">
              <a:off x="3284992" y="1490648"/>
              <a:ext cx="2416453" cy="3046988"/>
            </a:xfrm>
            <a:prstGeom prst="rect">
              <a:avLst/>
            </a:prstGeom>
            <a:noFill/>
          </p:spPr>
          <p:txBody>
            <a:bodyPr wrap="square" rtlCol="0">
              <a:spAutoFit/>
            </a:bodyPr>
            <a:lstStyle/>
            <a:p>
              <a:r>
                <a:rPr lang="en-US" sz="2800" dirty="0">
                  <a:solidFill>
                    <a:srgbClr val="FFFF00"/>
                  </a:solidFill>
                </a:rPr>
                <a:t>CS / DNA Ref</a:t>
              </a:r>
            </a:p>
            <a:p>
              <a:pPr lvl="0"/>
              <a:r>
                <a:rPr lang="en-US" sz="2400" dirty="0">
                  <a:solidFill>
                    <a:srgbClr val="FFFF00"/>
                  </a:solidFill>
                </a:rPr>
                <a:t>1 kb marker</a:t>
              </a:r>
            </a:p>
            <a:p>
              <a:r>
                <a:rPr lang="en-US" sz="2800" dirty="0">
                  <a:solidFill>
                    <a:srgbClr val="FFFF00"/>
                  </a:solidFill>
                </a:rPr>
                <a:t>DNA 1</a:t>
              </a:r>
            </a:p>
            <a:p>
              <a:r>
                <a:rPr lang="en-US" sz="2800" dirty="0">
                  <a:solidFill>
                    <a:srgbClr val="FFFF00"/>
                  </a:solidFill>
                </a:rPr>
                <a:t>DNA 2</a:t>
              </a:r>
            </a:p>
            <a:p>
              <a:r>
                <a:rPr lang="en-US" sz="2800" dirty="0">
                  <a:solidFill>
                    <a:srgbClr val="FFFF00"/>
                  </a:solidFill>
                </a:rPr>
                <a:t>DNA 3</a:t>
              </a:r>
            </a:p>
            <a:p>
              <a:r>
                <a:rPr lang="en-US" sz="2800" dirty="0">
                  <a:solidFill>
                    <a:srgbClr val="FFFF00"/>
                  </a:solidFill>
                </a:rPr>
                <a:t>DNA 4</a:t>
              </a:r>
            </a:p>
            <a:p>
              <a:r>
                <a:rPr lang="en-US" sz="2800" dirty="0">
                  <a:solidFill>
                    <a:srgbClr val="FFFF00"/>
                  </a:solidFill>
                </a:rPr>
                <a:t>DNA 5</a:t>
              </a:r>
            </a:p>
          </p:txBody>
        </p:sp>
      </p:grpSp>
      <p:sp>
        <p:nvSpPr>
          <p:cNvPr id="2" name="TextBox 1">
            <a:extLst>
              <a:ext uri="{FF2B5EF4-FFF2-40B4-BE49-F238E27FC236}">
                <a16:creationId xmlns:a16="http://schemas.microsoft.com/office/drawing/2014/main" id="{560797EC-73E4-4689-9F1C-1BA7311FD28F}"/>
              </a:ext>
            </a:extLst>
          </p:cNvPr>
          <p:cNvSpPr txBox="1"/>
          <p:nvPr/>
        </p:nvSpPr>
        <p:spPr>
          <a:xfrm>
            <a:off x="8936536" y="4632467"/>
            <a:ext cx="1817899" cy="1200329"/>
          </a:xfrm>
          <a:prstGeom prst="rect">
            <a:avLst/>
          </a:prstGeom>
          <a:noFill/>
        </p:spPr>
        <p:txBody>
          <a:bodyPr wrap="square" rtlCol="0">
            <a:spAutoFit/>
          </a:bodyPr>
          <a:lstStyle/>
          <a:p>
            <a:r>
              <a:rPr lang="en-US" sz="3600" dirty="0"/>
              <a:t>So who </a:t>
            </a:r>
            <a:r>
              <a:rPr lang="en-US" sz="3600" dirty="0" err="1"/>
              <a:t>dunnit</a:t>
            </a:r>
            <a:r>
              <a:rPr lang="en-US" sz="3600" dirty="0"/>
              <a:t>?</a:t>
            </a:r>
          </a:p>
        </p:txBody>
      </p:sp>
      <p:grpSp>
        <p:nvGrpSpPr>
          <p:cNvPr id="7" name="Group 6">
            <a:extLst>
              <a:ext uri="{FF2B5EF4-FFF2-40B4-BE49-F238E27FC236}">
                <a16:creationId xmlns:a16="http://schemas.microsoft.com/office/drawing/2014/main" id="{0B20FCE5-FE4A-5C6A-4999-75C91BB06EDC}"/>
              </a:ext>
            </a:extLst>
          </p:cNvPr>
          <p:cNvGrpSpPr/>
          <p:nvPr/>
        </p:nvGrpSpPr>
        <p:grpSpPr>
          <a:xfrm>
            <a:off x="1658800" y="976600"/>
            <a:ext cx="5760000" cy="94217"/>
            <a:chOff x="1253158" y="1050894"/>
            <a:chExt cx="4853893" cy="73850"/>
          </a:xfrm>
        </p:grpSpPr>
        <p:cxnSp>
          <p:nvCxnSpPr>
            <p:cNvPr id="8" name="Straight Connector 7">
              <a:extLst>
                <a:ext uri="{FF2B5EF4-FFF2-40B4-BE49-F238E27FC236}">
                  <a16:creationId xmlns:a16="http://schemas.microsoft.com/office/drawing/2014/main" id="{0929FE52-541D-2847-5949-0EB341D902E6}"/>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8FD76FE-F1EA-FE62-6FC6-E4EE640EEC7E}"/>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0" name="Picture 9" descr="A black and white sign with white text&#10;&#10;AI-generated content may be incorrect.">
            <a:extLst>
              <a:ext uri="{FF2B5EF4-FFF2-40B4-BE49-F238E27FC236}">
                <a16:creationId xmlns:a16="http://schemas.microsoft.com/office/drawing/2014/main" id="{6F1A0F6E-4BD5-712A-3B5B-81DFA55175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360901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604A964-EAE5-16B8-6BBF-2260E62E6A96}"/>
              </a:ext>
            </a:extLst>
          </p:cNvPr>
          <p:cNvSpPr txBox="1"/>
          <p:nvPr/>
        </p:nvSpPr>
        <p:spPr>
          <a:xfrm>
            <a:off x="0" y="-39966"/>
            <a:ext cx="12240000" cy="6912000"/>
          </a:xfrm>
          <a:prstGeom prst="rect">
            <a:avLst/>
          </a:prstGeom>
          <a:solidFill>
            <a:schemeClr val="bg1"/>
          </a:solidFill>
        </p:spPr>
        <p:txBody>
          <a:bodyPr wrap="square" rtlCol="0">
            <a:spAutoFit/>
          </a:bodyPr>
          <a:lstStyle/>
          <a:p>
            <a:endParaRPr lang="en-GB" dirty="0"/>
          </a:p>
        </p:txBody>
      </p:sp>
      <p:sp>
        <p:nvSpPr>
          <p:cNvPr id="2" name="Rectangle 1"/>
          <p:cNvSpPr/>
          <p:nvPr/>
        </p:nvSpPr>
        <p:spPr>
          <a:xfrm>
            <a:off x="1559496" y="188640"/>
            <a:ext cx="1008112" cy="288032"/>
          </a:xfrm>
          <a:prstGeom prst="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7315801" y="188640"/>
            <a:ext cx="1008112" cy="288032"/>
          </a:xfrm>
          <a:prstGeom prst="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6164540" y="188640"/>
            <a:ext cx="1008112" cy="288032"/>
          </a:xfrm>
          <a:prstGeom prst="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5013279" y="188640"/>
            <a:ext cx="1008112" cy="288032"/>
          </a:xfrm>
          <a:prstGeom prst="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3862018" y="188640"/>
            <a:ext cx="1008112" cy="288032"/>
          </a:xfrm>
          <a:prstGeom prst="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2710757" y="188640"/>
            <a:ext cx="1008112" cy="288032"/>
          </a:xfrm>
          <a:prstGeom prst="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8467062" y="188640"/>
            <a:ext cx="1008112" cy="288032"/>
          </a:xfrm>
          <a:prstGeom prst="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9618324" y="188640"/>
            <a:ext cx="1008112" cy="288032"/>
          </a:xfrm>
          <a:prstGeom prst="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Straight Connector 31"/>
          <p:cNvCxnSpPr/>
          <p:nvPr/>
        </p:nvCxnSpPr>
        <p:spPr>
          <a:xfrm>
            <a:off x="1559496" y="1161591"/>
            <a:ext cx="1008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559496" y="1642196"/>
            <a:ext cx="1008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559496" y="2218922"/>
            <a:ext cx="1008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559496" y="2699527"/>
            <a:ext cx="1008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559496" y="3276252"/>
            <a:ext cx="1008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559496" y="3949099"/>
            <a:ext cx="100811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559496" y="4910308"/>
            <a:ext cx="1008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559496" y="5775397"/>
            <a:ext cx="1008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559496" y="6832727"/>
            <a:ext cx="1008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703690" y="847760"/>
            <a:ext cx="889987" cy="369332"/>
          </a:xfrm>
          <a:prstGeom prst="rect">
            <a:avLst/>
          </a:prstGeom>
          <a:noFill/>
        </p:spPr>
        <p:txBody>
          <a:bodyPr wrap="none" rtlCol="0">
            <a:spAutoFit/>
          </a:bodyPr>
          <a:lstStyle/>
          <a:p>
            <a:r>
              <a:rPr lang="en-GB" dirty="0"/>
              <a:t>200 </a:t>
            </a:r>
            <a:r>
              <a:rPr lang="en-GB" dirty="0" err="1"/>
              <a:t>bp</a:t>
            </a:r>
            <a:endParaRPr lang="en-GB" dirty="0"/>
          </a:p>
        </p:txBody>
      </p:sp>
      <p:sp>
        <p:nvSpPr>
          <p:cNvPr id="43" name="TextBox 42"/>
          <p:cNvSpPr txBox="1"/>
          <p:nvPr/>
        </p:nvSpPr>
        <p:spPr>
          <a:xfrm>
            <a:off x="1706547" y="1313179"/>
            <a:ext cx="889987" cy="369332"/>
          </a:xfrm>
          <a:prstGeom prst="rect">
            <a:avLst/>
          </a:prstGeom>
          <a:noFill/>
        </p:spPr>
        <p:txBody>
          <a:bodyPr wrap="none" rtlCol="0">
            <a:spAutoFit/>
          </a:bodyPr>
          <a:lstStyle/>
          <a:p>
            <a:r>
              <a:rPr lang="en-GB" dirty="0"/>
              <a:t>160 </a:t>
            </a:r>
            <a:r>
              <a:rPr lang="en-GB" dirty="0" err="1"/>
              <a:t>bp</a:t>
            </a:r>
            <a:endParaRPr lang="en-GB" dirty="0"/>
          </a:p>
        </p:txBody>
      </p:sp>
      <p:sp>
        <p:nvSpPr>
          <p:cNvPr id="44" name="TextBox 43"/>
          <p:cNvSpPr txBox="1"/>
          <p:nvPr/>
        </p:nvSpPr>
        <p:spPr>
          <a:xfrm>
            <a:off x="1706547" y="1896339"/>
            <a:ext cx="889987" cy="369332"/>
          </a:xfrm>
          <a:prstGeom prst="rect">
            <a:avLst/>
          </a:prstGeom>
          <a:noFill/>
        </p:spPr>
        <p:txBody>
          <a:bodyPr wrap="none" rtlCol="0">
            <a:spAutoFit/>
          </a:bodyPr>
          <a:lstStyle/>
          <a:p>
            <a:r>
              <a:rPr lang="en-GB" dirty="0"/>
              <a:t>120 </a:t>
            </a:r>
            <a:r>
              <a:rPr lang="en-GB" dirty="0" err="1"/>
              <a:t>bp</a:t>
            </a:r>
            <a:endParaRPr lang="en-GB" dirty="0"/>
          </a:p>
        </p:txBody>
      </p:sp>
      <p:sp>
        <p:nvSpPr>
          <p:cNvPr id="45" name="TextBox 44"/>
          <p:cNvSpPr txBox="1"/>
          <p:nvPr/>
        </p:nvSpPr>
        <p:spPr>
          <a:xfrm>
            <a:off x="1719426" y="2374638"/>
            <a:ext cx="889987" cy="369332"/>
          </a:xfrm>
          <a:prstGeom prst="rect">
            <a:avLst/>
          </a:prstGeom>
          <a:noFill/>
        </p:spPr>
        <p:txBody>
          <a:bodyPr wrap="none" rtlCol="0">
            <a:spAutoFit/>
          </a:bodyPr>
          <a:lstStyle/>
          <a:p>
            <a:r>
              <a:rPr lang="en-GB" dirty="0"/>
              <a:t>100 </a:t>
            </a:r>
            <a:r>
              <a:rPr lang="en-GB" dirty="0" err="1"/>
              <a:t>bp</a:t>
            </a:r>
            <a:endParaRPr lang="en-GB" dirty="0"/>
          </a:p>
        </p:txBody>
      </p:sp>
      <p:sp>
        <p:nvSpPr>
          <p:cNvPr id="46" name="TextBox 45"/>
          <p:cNvSpPr txBox="1"/>
          <p:nvPr/>
        </p:nvSpPr>
        <p:spPr>
          <a:xfrm>
            <a:off x="1706547" y="2935992"/>
            <a:ext cx="761747" cy="369332"/>
          </a:xfrm>
          <a:prstGeom prst="rect">
            <a:avLst/>
          </a:prstGeom>
          <a:noFill/>
        </p:spPr>
        <p:txBody>
          <a:bodyPr wrap="none" rtlCol="0">
            <a:spAutoFit/>
          </a:bodyPr>
          <a:lstStyle/>
          <a:p>
            <a:r>
              <a:rPr lang="en-GB" dirty="0"/>
              <a:t>80 </a:t>
            </a:r>
            <a:r>
              <a:rPr lang="en-GB" dirty="0" err="1"/>
              <a:t>bp</a:t>
            </a:r>
            <a:endParaRPr lang="en-GB" dirty="0"/>
          </a:p>
        </p:txBody>
      </p:sp>
      <p:sp>
        <p:nvSpPr>
          <p:cNvPr id="47" name="TextBox 46"/>
          <p:cNvSpPr txBox="1"/>
          <p:nvPr/>
        </p:nvSpPr>
        <p:spPr>
          <a:xfrm>
            <a:off x="1706547" y="3624531"/>
            <a:ext cx="761747" cy="369332"/>
          </a:xfrm>
          <a:prstGeom prst="rect">
            <a:avLst/>
          </a:prstGeom>
          <a:noFill/>
        </p:spPr>
        <p:txBody>
          <a:bodyPr wrap="none" rtlCol="0">
            <a:spAutoFit/>
          </a:bodyPr>
          <a:lstStyle/>
          <a:p>
            <a:r>
              <a:rPr lang="en-GB" dirty="0"/>
              <a:t>60 </a:t>
            </a:r>
            <a:r>
              <a:rPr lang="en-GB" dirty="0" err="1"/>
              <a:t>bp</a:t>
            </a:r>
            <a:endParaRPr lang="en-GB" dirty="0"/>
          </a:p>
        </p:txBody>
      </p:sp>
      <p:sp>
        <p:nvSpPr>
          <p:cNvPr id="48" name="TextBox 47"/>
          <p:cNvSpPr txBox="1"/>
          <p:nvPr/>
        </p:nvSpPr>
        <p:spPr>
          <a:xfrm>
            <a:off x="1706547" y="4592176"/>
            <a:ext cx="761747" cy="369332"/>
          </a:xfrm>
          <a:prstGeom prst="rect">
            <a:avLst/>
          </a:prstGeom>
          <a:noFill/>
        </p:spPr>
        <p:txBody>
          <a:bodyPr wrap="none" rtlCol="0">
            <a:spAutoFit/>
          </a:bodyPr>
          <a:lstStyle/>
          <a:p>
            <a:r>
              <a:rPr lang="en-GB" dirty="0"/>
              <a:t>40 </a:t>
            </a:r>
            <a:r>
              <a:rPr lang="en-GB" dirty="0" err="1"/>
              <a:t>bp</a:t>
            </a:r>
            <a:endParaRPr lang="en-GB" dirty="0"/>
          </a:p>
        </p:txBody>
      </p:sp>
      <p:sp>
        <p:nvSpPr>
          <p:cNvPr id="49" name="TextBox 48"/>
          <p:cNvSpPr txBox="1"/>
          <p:nvPr/>
        </p:nvSpPr>
        <p:spPr>
          <a:xfrm>
            <a:off x="1706547" y="5456272"/>
            <a:ext cx="761747" cy="369332"/>
          </a:xfrm>
          <a:prstGeom prst="rect">
            <a:avLst/>
          </a:prstGeom>
          <a:noFill/>
        </p:spPr>
        <p:txBody>
          <a:bodyPr wrap="none" rtlCol="0">
            <a:spAutoFit/>
          </a:bodyPr>
          <a:lstStyle/>
          <a:p>
            <a:r>
              <a:rPr lang="en-GB" dirty="0"/>
              <a:t>30 </a:t>
            </a:r>
            <a:r>
              <a:rPr lang="en-GB" dirty="0" err="1"/>
              <a:t>bp</a:t>
            </a:r>
            <a:endParaRPr lang="en-GB" dirty="0"/>
          </a:p>
        </p:txBody>
      </p:sp>
      <p:sp>
        <p:nvSpPr>
          <p:cNvPr id="50" name="TextBox 49"/>
          <p:cNvSpPr txBox="1"/>
          <p:nvPr/>
        </p:nvSpPr>
        <p:spPr>
          <a:xfrm>
            <a:off x="1706547" y="6536392"/>
            <a:ext cx="761747" cy="369332"/>
          </a:xfrm>
          <a:prstGeom prst="rect">
            <a:avLst/>
          </a:prstGeom>
          <a:noFill/>
        </p:spPr>
        <p:txBody>
          <a:bodyPr wrap="none" rtlCol="0">
            <a:spAutoFit/>
          </a:bodyPr>
          <a:lstStyle/>
          <a:p>
            <a:r>
              <a:rPr lang="en-GB" dirty="0"/>
              <a:t>20 </a:t>
            </a:r>
            <a:r>
              <a:rPr lang="en-GB" dirty="0" err="1"/>
              <a:t>bp</a:t>
            </a:r>
            <a:endParaRPr lang="en-GB" dirty="0"/>
          </a:p>
        </p:txBody>
      </p:sp>
      <p:cxnSp>
        <p:nvCxnSpPr>
          <p:cNvPr id="53" name="Straight Connector 52"/>
          <p:cNvCxnSpPr/>
          <p:nvPr/>
        </p:nvCxnSpPr>
        <p:spPr>
          <a:xfrm>
            <a:off x="9624392" y="1150543"/>
            <a:ext cx="1008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9624392" y="1631148"/>
            <a:ext cx="1008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9624392" y="2207874"/>
            <a:ext cx="1008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9624392" y="2688479"/>
            <a:ext cx="1008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9624392" y="3265204"/>
            <a:ext cx="1008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9624392" y="3938051"/>
            <a:ext cx="100811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9624392" y="4899260"/>
            <a:ext cx="1008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9624392" y="5764349"/>
            <a:ext cx="1008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9624392" y="6821679"/>
            <a:ext cx="1008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9768586" y="836712"/>
            <a:ext cx="889987" cy="369332"/>
          </a:xfrm>
          <a:prstGeom prst="rect">
            <a:avLst/>
          </a:prstGeom>
          <a:noFill/>
        </p:spPr>
        <p:txBody>
          <a:bodyPr wrap="none" rtlCol="0">
            <a:spAutoFit/>
          </a:bodyPr>
          <a:lstStyle/>
          <a:p>
            <a:r>
              <a:rPr lang="en-GB" dirty="0"/>
              <a:t>200 </a:t>
            </a:r>
            <a:r>
              <a:rPr lang="en-GB" dirty="0" err="1"/>
              <a:t>bp</a:t>
            </a:r>
            <a:endParaRPr lang="en-GB" dirty="0"/>
          </a:p>
        </p:txBody>
      </p:sp>
      <p:sp>
        <p:nvSpPr>
          <p:cNvPr id="63" name="TextBox 62"/>
          <p:cNvSpPr txBox="1"/>
          <p:nvPr/>
        </p:nvSpPr>
        <p:spPr>
          <a:xfrm>
            <a:off x="9771443" y="1302131"/>
            <a:ext cx="889987" cy="369332"/>
          </a:xfrm>
          <a:prstGeom prst="rect">
            <a:avLst/>
          </a:prstGeom>
          <a:noFill/>
        </p:spPr>
        <p:txBody>
          <a:bodyPr wrap="none" rtlCol="0">
            <a:spAutoFit/>
          </a:bodyPr>
          <a:lstStyle/>
          <a:p>
            <a:r>
              <a:rPr lang="en-GB" dirty="0"/>
              <a:t>160 </a:t>
            </a:r>
            <a:r>
              <a:rPr lang="en-GB" dirty="0" err="1"/>
              <a:t>bp</a:t>
            </a:r>
            <a:endParaRPr lang="en-GB" dirty="0"/>
          </a:p>
        </p:txBody>
      </p:sp>
      <p:sp>
        <p:nvSpPr>
          <p:cNvPr id="64" name="TextBox 63"/>
          <p:cNvSpPr txBox="1"/>
          <p:nvPr/>
        </p:nvSpPr>
        <p:spPr>
          <a:xfrm>
            <a:off x="9771443" y="1885291"/>
            <a:ext cx="889987" cy="369332"/>
          </a:xfrm>
          <a:prstGeom prst="rect">
            <a:avLst/>
          </a:prstGeom>
          <a:noFill/>
        </p:spPr>
        <p:txBody>
          <a:bodyPr wrap="none" rtlCol="0">
            <a:spAutoFit/>
          </a:bodyPr>
          <a:lstStyle/>
          <a:p>
            <a:r>
              <a:rPr lang="en-GB" dirty="0"/>
              <a:t>120 </a:t>
            </a:r>
            <a:r>
              <a:rPr lang="en-GB" dirty="0" err="1"/>
              <a:t>bp</a:t>
            </a:r>
            <a:endParaRPr lang="en-GB" dirty="0"/>
          </a:p>
        </p:txBody>
      </p:sp>
      <p:sp>
        <p:nvSpPr>
          <p:cNvPr id="65" name="TextBox 64"/>
          <p:cNvSpPr txBox="1"/>
          <p:nvPr/>
        </p:nvSpPr>
        <p:spPr>
          <a:xfrm>
            <a:off x="9784322" y="2363590"/>
            <a:ext cx="889987" cy="369332"/>
          </a:xfrm>
          <a:prstGeom prst="rect">
            <a:avLst/>
          </a:prstGeom>
          <a:noFill/>
        </p:spPr>
        <p:txBody>
          <a:bodyPr wrap="none" rtlCol="0">
            <a:spAutoFit/>
          </a:bodyPr>
          <a:lstStyle/>
          <a:p>
            <a:r>
              <a:rPr lang="en-GB" dirty="0"/>
              <a:t>100 </a:t>
            </a:r>
            <a:r>
              <a:rPr lang="en-GB" dirty="0" err="1"/>
              <a:t>bp</a:t>
            </a:r>
            <a:endParaRPr lang="en-GB" dirty="0"/>
          </a:p>
        </p:txBody>
      </p:sp>
      <p:sp>
        <p:nvSpPr>
          <p:cNvPr id="66" name="TextBox 65"/>
          <p:cNvSpPr txBox="1"/>
          <p:nvPr/>
        </p:nvSpPr>
        <p:spPr>
          <a:xfrm>
            <a:off x="9771443" y="2924944"/>
            <a:ext cx="761747" cy="369332"/>
          </a:xfrm>
          <a:prstGeom prst="rect">
            <a:avLst/>
          </a:prstGeom>
          <a:noFill/>
        </p:spPr>
        <p:txBody>
          <a:bodyPr wrap="none" rtlCol="0">
            <a:spAutoFit/>
          </a:bodyPr>
          <a:lstStyle/>
          <a:p>
            <a:r>
              <a:rPr lang="en-GB" dirty="0"/>
              <a:t>80 </a:t>
            </a:r>
            <a:r>
              <a:rPr lang="en-GB" dirty="0" err="1"/>
              <a:t>bp</a:t>
            </a:r>
            <a:endParaRPr lang="en-GB" dirty="0"/>
          </a:p>
        </p:txBody>
      </p:sp>
      <p:sp>
        <p:nvSpPr>
          <p:cNvPr id="67" name="TextBox 66"/>
          <p:cNvSpPr txBox="1"/>
          <p:nvPr/>
        </p:nvSpPr>
        <p:spPr>
          <a:xfrm>
            <a:off x="9771443" y="3613483"/>
            <a:ext cx="761747" cy="369332"/>
          </a:xfrm>
          <a:prstGeom prst="rect">
            <a:avLst/>
          </a:prstGeom>
          <a:noFill/>
        </p:spPr>
        <p:txBody>
          <a:bodyPr wrap="none" rtlCol="0">
            <a:spAutoFit/>
          </a:bodyPr>
          <a:lstStyle/>
          <a:p>
            <a:r>
              <a:rPr lang="en-GB" dirty="0"/>
              <a:t>60 </a:t>
            </a:r>
            <a:r>
              <a:rPr lang="en-GB" dirty="0" err="1"/>
              <a:t>bp</a:t>
            </a:r>
            <a:endParaRPr lang="en-GB" dirty="0"/>
          </a:p>
        </p:txBody>
      </p:sp>
      <p:sp>
        <p:nvSpPr>
          <p:cNvPr id="68" name="TextBox 67"/>
          <p:cNvSpPr txBox="1"/>
          <p:nvPr/>
        </p:nvSpPr>
        <p:spPr>
          <a:xfrm>
            <a:off x="9771443" y="4581128"/>
            <a:ext cx="761747" cy="369332"/>
          </a:xfrm>
          <a:prstGeom prst="rect">
            <a:avLst/>
          </a:prstGeom>
          <a:noFill/>
        </p:spPr>
        <p:txBody>
          <a:bodyPr wrap="none" rtlCol="0">
            <a:spAutoFit/>
          </a:bodyPr>
          <a:lstStyle/>
          <a:p>
            <a:r>
              <a:rPr lang="en-GB" dirty="0"/>
              <a:t>40 </a:t>
            </a:r>
            <a:r>
              <a:rPr lang="en-GB" dirty="0" err="1"/>
              <a:t>bp</a:t>
            </a:r>
            <a:endParaRPr lang="en-GB" dirty="0"/>
          </a:p>
        </p:txBody>
      </p:sp>
      <p:sp>
        <p:nvSpPr>
          <p:cNvPr id="69" name="TextBox 68"/>
          <p:cNvSpPr txBox="1"/>
          <p:nvPr/>
        </p:nvSpPr>
        <p:spPr>
          <a:xfrm>
            <a:off x="9771443" y="5445224"/>
            <a:ext cx="761747" cy="369332"/>
          </a:xfrm>
          <a:prstGeom prst="rect">
            <a:avLst/>
          </a:prstGeom>
          <a:noFill/>
        </p:spPr>
        <p:txBody>
          <a:bodyPr wrap="none" rtlCol="0">
            <a:spAutoFit/>
          </a:bodyPr>
          <a:lstStyle/>
          <a:p>
            <a:r>
              <a:rPr lang="en-GB" dirty="0"/>
              <a:t>30 </a:t>
            </a:r>
            <a:r>
              <a:rPr lang="en-GB" dirty="0" err="1"/>
              <a:t>bp</a:t>
            </a:r>
            <a:endParaRPr lang="en-GB" dirty="0"/>
          </a:p>
        </p:txBody>
      </p:sp>
      <p:sp>
        <p:nvSpPr>
          <p:cNvPr id="70" name="TextBox 69"/>
          <p:cNvSpPr txBox="1"/>
          <p:nvPr/>
        </p:nvSpPr>
        <p:spPr>
          <a:xfrm>
            <a:off x="9771443" y="6525344"/>
            <a:ext cx="761747" cy="369332"/>
          </a:xfrm>
          <a:prstGeom prst="rect">
            <a:avLst/>
          </a:prstGeom>
          <a:noFill/>
        </p:spPr>
        <p:txBody>
          <a:bodyPr wrap="none" rtlCol="0">
            <a:spAutoFit/>
          </a:bodyPr>
          <a:lstStyle/>
          <a:p>
            <a:r>
              <a:rPr lang="en-GB" dirty="0"/>
              <a:t>20 </a:t>
            </a:r>
            <a:r>
              <a:rPr lang="en-GB" dirty="0" err="1"/>
              <a:t>bp</a:t>
            </a:r>
            <a:endParaRPr lang="en-GB" dirty="0"/>
          </a:p>
        </p:txBody>
      </p:sp>
    </p:spTree>
    <p:extLst>
      <p:ext uri="{BB962C8B-B14F-4D97-AF65-F5344CB8AC3E}">
        <p14:creationId xmlns:p14="http://schemas.microsoft.com/office/powerpoint/2010/main" val="27614013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C8CDD56-740C-FF64-C877-9D2E5088B58C}"/>
              </a:ext>
            </a:extLst>
          </p:cNvPr>
          <p:cNvSpPr txBox="1"/>
          <p:nvPr/>
        </p:nvSpPr>
        <p:spPr>
          <a:xfrm>
            <a:off x="0" y="-39966"/>
            <a:ext cx="12240000" cy="6912000"/>
          </a:xfrm>
          <a:prstGeom prst="rect">
            <a:avLst/>
          </a:prstGeom>
          <a:solidFill>
            <a:schemeClr val="bg1"/>
          </a:solidFill>
        </p:spPr>
        <p:txBody>
          <a:bodyPr wrap="square" rtlCol="0">
            <a:spAutoFit/>
          </a:bodyPr>
          <a:lstStyle/>
          <a:p>
            <a:endParaRPr lang="en-GB" dirty="0"/>
          </a:p>
        </p:txBody>
      </p:sp>
      <p:sp>
        <p:nvSpPr>
          <p:cNvPr id="2" name="Rectangle 1"/>
          <p:cNvSpPr/>
          <p:nvPr/>
        </p:nvSpPr>
        <p:spPr>
          <a:xfrm>
            <a:off x="1559496" y="188640"/>
            <a:ext cx="1008112" cy="288032"/>
          </a:xfrm>
          <a:prstGeom prst="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7315801" y="188640"/>
            <a:ext cx="1008112" cy="288032"/>
          </a:xfrm>
          <a:prstGeom prst="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5</a:t>
            </a:r>
          </a:p>
        </p:txBody>
      </p:sp>
      <p:sp>
        <p:nvSpPr>
          <p:cNvPr id="4" name="Rectangle 3"/>
          <p:cNvSpPr/>
          <p:nvPr/>
        </p:nvSpPr>
        <p:spPr>
          <a:xfrm>
            <a:off x="6164540" y="188640"/>
            <a:ext cx="1008112" cy="288032"/>
          </a:xfrm>
          <a:prstGeom prst="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4</a:t>
            </a:r>
          </a:p>
        </p:txBody>
      </p:sp>
      <p:sp>
        <p:nvSpPr>
          <p:cNvPr id="5" name="Rectangle 4"/>
          <p:cNvSpPr/>
          <p:nvPr/>
        </p:nvSpPr>
        <p:spPr>
          <a:xfrm>
            <a:off x="5013279" y="188640"/>
            <a:ext cx="1008112" cy="288032"/>
          </a:xfrm>
          <a:prstGeom prst="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3</a:t>
            </a:r>
          </a:p>
        </p:txBody>
      </p:sp>
      <p:sp>
        <p:nvSpPr>
          <p:cNvPr id="6" name="Rectangle 5"/>
          <p:cNvSpPr/>
          <p:nvPr/>
        </p:nvSpPr>
        <p:spPr>
          <a:xfrm>
            <a:off x="3862018" y="188640"/>
            <a:ext cx="1008112" cy="288032"/>
          </a:xfrm>
          <a:prstGeom prst="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sp>
        <p:nvSpPr>
          <p:cNvPr id="7" name="Rectangle 6"/>
          <p:cNvSpPr/>
          <p:nvPr/>
        </p:nvSpPr>
        <p:spPr>
          <a:xfrm>
            <a:off x="2710757" y="188640"/>
            <a:ext cx="1008112" cy="288032"/>
          </a:xfrm>
          <a:prstGeom prst="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a:t>
            </a:r>
          </a:p>
        </p:txBody>
      </p:sp>
      <p:sp>
        <p:nvSpPr>
          <p:cNvPr id="8" name="Rectangle 7"/>
          <p:cNvSpPr/>
          <p:nvPr/>
        </p:nvSpPr>
        <p:spPr>
          <a:xfrm>
            <a:off x="8467062" y="188640"/>
            <a:ext cx="1008112" cy="288032"/>
          </a:xfrm>
          <a:prstGeom prst="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6</a:t>
            </a:r>
          </a:p>
        </p:txBody>
      </p:sp>
      <p:sp>
        <p:nvSpPr>
          <p:cNvPr id="9" name="Rectangle 8"/>
          <p:cNvSpPr/>
          <p:nvPr/>
        </p:nvSpPr>
        <p:spPr>
          <a:xfrm>
            <a:off x="9618324" y="188640"/>
            <a:ext cx="1008112" cy="288032"/>
          </a:xfrm>
          <a:prstGeom prst="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Straight Connector 31"/>
          <p:cNvCxnSpPr/>
          <p:nvPr/>
        </p:nvCxnSpPr>
        <p:spPr>
          <a:xfrm>
            <a:off x="1559496" y="1161591"/>
            <a:ext cx="1008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559496" y="1642196"/>
            <a:ext cx="1008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559496" y="2218922"/>
            <a:ext cx="1008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559496" y="2699527"/>
            <a:ext cx="1008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559496" y="3276252"/>
            <a:ext cx="1008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559496" y="3949099"/>
            <a:ext cx="100811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559496" y="4910308"/>
            <a:ext cx="1008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559496" y="5775397"/>
            <a:ext cx="1008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559496" y="6832727"/>
            <a:ext cx="1008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703690" y="847760"/>
            <a:ext cx="889987" cy="369332"/>
          </a:xfrm>
          <a:prstGeom prst="rect">
            <a:avLst/>
          </a:prstGeom>
          <a:noFill/>
        </p:spPr>
        <p:txBody>
          <a:bodyPr wrap="none" rtlCol="0">
            <a:spAutoFit/>
          </a:bodyPr>
          <a:lstStyle/>
          <a:p>
            <a:r>
              <a:rPr lang="en-GB" dirty="0"/>
              <a:t>200 </a:t>
            </a:r>
            <a:r>
              <a:rPr lang="en-GB" dirty="0" err="1"/>
              <a:t>bp</a:t>
            </a:r>
            <a:endParaRPr lang="en-GB" dirty="0"/>
          </a:p>
        </p:txBody>
      </p:sp>
      <p:sp>
        <p:nvSpPr>
          <p:cNvPr id="43" name="TextBox 42"/>
          <p:cNvSpPr txBox="1"/>
          <p:nvPr/>
        </p:nvSpPr>
        <p:spPr>
          <a:xfrm>
            <a:off x="1706547" y="1313179"/>
            <a:ext cx="889987" cy="369332"/>
          </a:xfrm>
          <a:prstGeom prst="rect">
            <a:avLst/>
          </a:prstGeom>
          <a:noFill/>
        </p:spPr>
        <p:txBody>
          <a:bodyPr wrap="none" rtlCol="0">
            <a:spAutoFit/>
          </a:bodyPr>
          <a:lstStyle/>
          <a:p>
            <a:r>
              <a:rPr lang="en-GB" dirty="0"/>
              <a:t>160 </a:t>
            </a:r>
            <a:r>
              <a:rPr lang="en-GB" dirty="0" err="1"/>
              <a:t>bp</a:t>
            </a:r>
            <a:endParaRPr lang="en-GB" dirty="0"/>
          </a:p>
        </p:txBody>
      </p:sp>
      <p:sp>
        <p:nvSpPr>
          <p:cNvPr id="44" name="TextBox 43"/>
          <p:cNvSpPr txBox="1"/>
          <p:nvPr/>
        </p:nvSpPr>
        <p:spPr>
          <a:xfrm>
            <a:off x="1706547" y="1896339"/>
            <a:ext cx="889987" cy="369332"/>
          </a:xfrm>
          <a:prstGeom prst="rect">
            <a:avLst/>
          </a:prstGeom>
          <a:noFill/>
        </p:spPr>
        <p:txBody>
          <a:bodyPr wrap="none" rtlCol="0">
            <a:spAutoFit/>
          </a:bodyPr>
          <a:lstStyle/>
          <a:p>
            <a:r>
              <a:rPr lang="en-GB" dirty="0"/>
              <a:t>120 </a:t>
            </a:r>
            <a:r>
              <a:rPr lang="en-GB" dirty="0" err="1"/>
              <a:t>bp</a:t>
            </a:r>
            <a:endParaRPr lang="en-GB" dirty="0"/>
          </a:p>
        </p:txBody>
      </p:sp>
      <p:sp>
        <p:nvSpPr>
          <p:cNvPr id="45" name="TextBox 44"/>
          <p:cNvSpPr txBox="1"/>
          <p:nvPr/>
        </p:nvSpPr>
        <p:spPr>
          <a:xfrm>
            <a:off x="1719426" y="2374638"/>
            <a:ext cx="889987" cy="369332"/>
          </a:xfrm>
          <a:prstGeom prst="rect">
            <a:avLst/>
          </a:prstGeom>
          <a:noFill/>
        </p:spPr>
        <p:txBody>
          <a:bodyPr wrap="none" rtlCol="0">
            <a:spAutoFit/>
          </a:bodyPr>
          <a:lstStyle/>
          <a:p>
            <a:r>
              <a:rPr lang="en-GB" dirty="0"/>
              <a:t>100 </a:t>
            </a:r>
            <a:r>
              <a:rPr lang="en-GB" dirty="0" err="1"/>
              <a:t>bp</a:t>
            </a:r>
            <a:endParaRPr lang="en-GB" dirty="0"/>
          </a:p>
        </p:txBody>
      </p:sp>
      <p:sp>
        <p:nvSpPr>
          <p:cNvPr id="46" name="TextBox 45"/>
          <p:cNvSpPr txBox="1"/>
          <p:nvPr/>
        </p:nvSpPr>
        <p:spPr>
          <a:xfrm>
            <a:off x="1706547" y="2935992"/>
            <a:ext cx="761747" cy="369332"/>
          </a:xfrm>
          <a:prstGeom prst="rect">
            <a:avLst/>
          </a:prstGeom>
          <a:noFill/>
        </p:spPr>
        <p:txBody>
          <a:bodyPr wrap="none" rtlCol="0">
            <a:spAutoFit/>
          </a:bodyPr>
          <a:lstStyle/>
          <a:p>
            <a:r>
              <a:rPr lang="en-GB" dirty="0"/>
              <a:t>80 </a:t>
            </a:r>
            <a:r>
              <a:rPr lang="en-GB" dirty="0" err="1"/>
              <a:t>bp</a:t>
            </a:r>
            <a:endParaRPr lang="en-GB" dirty="0"/>
          </a:p>
        </p:txBody>
      </p:sp>
      <p:sp>
        <p:nvSpPr>
          <p:cNvPr id="47" name="TextBox 46"/>
          <p:cNvSpPr txBox="1"/>
          <p:nvPr/>
        </p:nvSpPr>
        <p:spPr>
          <a:xfrm>
            <a:off x="1706547" y="3624531"/>
            <a:ext cx="761747" cy="369332"/>
          </a:xfrm>
          <a:prstGeom prst="rect">
            <a:avLst/>
          </a:prstGeom>
          <a:noFill/>
        </p:spPr>
        <p:txBody>
          <a:bodyPr wrap="none" rtlCol="0">
            <a:spAutoFit/>
          </a:bodyPr>
          <a:lstStyle/>
          <a:p>
            <a:r>
              <a:rPr lang="en-GB" dirty="0"/>
              <a:t>60 </a:t>
            </a:r>
            <a:r>
              <a:rPr lang="en-GB" dirty="0" err="1"/>
              <a:t>bp</a:t>
            </a:r>
            <a:endParaRPr lang="en-GB" dirty="0"/>
          </a:p>
        </p:txBody>
      </p:sp>
      <p:sp>
        <p:nvSpPr>
          <p:cNvPr id="48" name="TextBox 47"/>
          <p:cNvSpPr txBox="1"/>
          <p:nvPr/>
        </p:nvSpPr>
        <p:spPr>
          <a:xfrm>
            <a:off x="1706547" y="4592176"/>
            <a:ext cx="761747" cy="369332"/>
          </a:xfrm>
          <a:prstGeom prst="rect">
            <a:avLst/>
          </a:prstGeom>
          <a:noFill/>
        </p:spPr>
        <p:txBody>
          <a:bodyPr wrap="none" rtlCol="0">
            <a:spAutoFit/>
          </a:bodyPr>
          <a:lstStyle/>
          <a:p>
            <a:r>
              <a:rPr lang="en-GB" dirty="0"/>
              <a:t>40 </a:t>
            </a:r>
            <a:r>
              <a:rPr lang="en-GB" dirty="0" err="1"/>
              <a:t>bp</a:t>
            </a:r>
            <a:endParaRPr lang="en-GB" dirty="0"/>
          </a:p>
        </p:txBody>
      </p:sp>
      <p:sp>
        <p:nvSpPr>
          <p:cNvPr id="49" name="TextBox 48"/>
          <p:cNvSpPr txBox="1"/>
          <p:nvPr/>
        </p:nvSpPr>
        <p:spPr>
          <a:xfrm>
            <a:off x="1706547" y="5456272"/>
            <a:ext cx="761747" cy="369332"/>
          </a:xfrm>
          <a:prstGeom prst="rect">
            <a:avLst/>
          </a:prstGeom>
          <a:noFill/>
        </p:spPr>
        <p:txBody>
          <a:bodyPr wrap="none" rtlCol="0">
            <a:spAutoFit/>
          </a:bodyPr>
          <a:lstStyle/>
          <a:p>
            <a:r>
              <a:rPr lang="en-GB" dirty="0"/>
              <a:t>30 </a:t>
            </a:r>
            <a:r>
              <a:rPr lang="en-GB" dirty="0" err="1"/>
              <a:t>bp</a:t>
            </a:r>
            <a:endParaRPr lang="en-GB" dirty="0"/>
          </a:p>
        </p:txBody>
      </p:sp>
      <p:sp>
        <p:nvSpPr>
          <p:cNvPr id="50" name="TextBox 49"/>
          <p:cNvSpPr txBox="1"/>
          <p:nvPr/>
        </p:nvSpPr>
        <p:spPr>
          <a:xfrm>
            <a:off x="1706547" y="6536392"/>
            <a:ext cx="761747" cy="369332"/>
          </a:xfrm>
          <a:prstGeom prst="rect">
            <a:avLst/>
          </a:prstGeom>
          <a:noFill/>
        </p:spPr>
        <p:txBody>
          <a:bodyPr wrap="none" rtlCol="0">
            <a:spAutoFit/>
          </a:bodyPr>
          <a:lstStyle/>
          <a:p>
            <a:r>
              <a:rPr lang="en-GB" dirty="0"/>
              <a:t>20 </a:t>
            </a:r>
            <a:r>
              <a:rPr lang="en-GB" dirty="0" err="1"/>
              <a:t>bp</a:t>
            </a:r>
            <a:endParaRPr lang="en-GB" dirty="0"/>
          </a:p>
        </p:txBody>
      </p:sp>
      <p:cxnSp>
        <p:nvCxnSpPr>
          <p:cNvPr id="53" name="Straight Connector 52"/>
          <p:cNvCxnSpPr/>
          <p:nvPr/>
        </p:nvCxnSpPr>
        <p:spPr>
          <a:xfrm>
            <a:off x="9624392" y="1150543"/>
            <a:ext cx="1008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9624392" y="1631148"/>
            <a:ext cx="1008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9624392" y="2207874"/>
            <a:ext cx="1008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9624392" y="2688479"/>
            <a:ext cx="1008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9624392" y="3265204"/>
            <a:ext cx="1008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9624392" y="3938051"/>
            <a:ext cx="100811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9624392" y="4899260"/>
            <a:ext cx="1008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9624392" y="5764349"/>
            <a:ext cx="1008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9624392" y="6821679"/>
            <a:ext cx="1008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9768586" y="836712"/>
            <a:ext cx="889987" cy="369332"/>
          </a:xfrm>
          <a:prstGeom prst="rect">
            <a:avLst/>
          </a:prstGeom>
          <a:noFill/>
        </p:spPr>
        <p:txBody>
          <a:bodyPr wrap="none" rtlCol="0">
            <a:spAutoFit/>
          </a:bodyPr>
          <a:lstStyle/>
          <a:p>
            <a:r>
              <a:rPr lang="en-GB" dirty="0"/>
              <a:t>200 </a:t>
            </a:r>
            <a:r>
              <a:rPr lang="en-GB" dirty="0" err="1"/>
              <a:t>bp</a:t>
            </a:r>
            <a:endParaRPr lang="en-GB" dirty="0"/>
          </a:p>
        </p:txBody>
      </p:sp>
      <p:sp>
        <p:nvSpPr>
          <p:cNvPr id="63" name="TextBox 62"/>
          <p:cNvSpPr txBox="1"/>
          <p:nvPr/>
        </p:nvSpPr>
        <p:spPr>
          <a:xfrm>
            <a:off x="9771443" y="1302131"/>
            <a:ext cx="889987" cy="369332"/>
          </a:xfrm>
          <a:prstGeom prst="rect">
            <a:avLst/>
          </a:prstGeom>
          <a:noFill/>
        </p:spPr>
        <p:txBody>
          <a:bodyPr wrap="none" rtlCol="0">
            <a:spAutoFit/>
          </a:bodyPr>
          <a:lstStyle/>
          <a:p>
            <a:r>
              <a:rPr lang="en-GB" dirty="0"/>
              <a:t>160 </a:t>
            </a:r>
            <a:r>
              <a:rPr lang="en-GB" dirty="0" err="1"/>
              <a:t>bp</a:t>
            </a:r>
            <a:endParaRPr lang="en-GB" dirty="0"/>
          </a:p>
        </p:txBody>
      </p:sp>
      <p:sp>
        <p:nvSpPr>
          <p:cNvPr id="64" name="TextBox 63"/>
          <p:cNvSpPr txBox="1"/>
          <p:nvPr/>
        </p:nvSpPr>
        <p:spPr>
          <a:xfrm>
            <a:off x="9771443" y="1885291"/>
            <a:ext cx="889987" cy="369332"/>
          </a:xfrm>
          <a:prstGeom prst="rect">
            <a:avLst/>
          </a:prstGeom>
          <a:noFill/>
        </p:spPr>
        <p:txBody>
          <a:bodyPr wrap="none" rtlCol="0">
            <a:spAutoFit/>
          </a:bodyPr>
          <a:lstStyle/>
          <a:p>
            <a:r>
              <a:rPr lang="en-GB" dirty="0"/>
              <a:t>120 </a:t>
            </a:r>
            <a:r>
              <a:rPr lang="en-GB" dirty="0" err="1"/>
              <a:t>bp</a:t>
            </a:r>
            <a:endParaRPr lang="en-GB" dirty="0"/>
          </a:p>
        </p:txBody>
      </p:sp>
      <p:sp>
        <p:nvSpPr>
          <p:cNvPr id="65" name="TextBox 64"/>
          <p:cNvSpPr txBox="1"/>
          <p:nvPr/>
        </p:nvSpPr>
        <p:spPr>
          <a:xfrm>
            <a:off x="9784322" y="2363590"/>
            <a:ext cx="889987" cy="369332"/>
          </a:xfrm>
          <a:prstGeom prst="rect">
            <a:avLst/>
          </a:prstGeom>
          <a:noFill/>
        </p:spPr>
        <p:txBody>
          <a:bodyPr wrap="none" rtlCol="0">
            <a:spAutoFit/>
          </a:bodyPr>
          <a:lstStyle/>
          <a:p>
            <a:r>
              <a:rPr lang="en-GB" dirty="0"/>
              <a:t>100 </a:t>
            </a:r>
            <a:r>
              <a:rPr lang="en-GB" dirty="0" err="1"/>
              <a:t>bp</a:t>
            </a:r>
            <a:endParaRPr lang="en-GB" dirty="0"/>
          </a:p>
        </p:txBody>
      </p:sp>
      <p:sp>
        <p:nvSpPr>
          <p:cNvPr id="66" name="TextBox 65"/>
          <p:cNvSpPr txBox="1"/>
          <p:nvPr/>
        </p:nvSpPr>
        <p:spPr>
          <a:xfrm>
            <a:off x="9771443" y="2924944"/>
            <a:ext cx="761747" cy="369332"/>
          </a:xfrm>
          <a:prstGeom prst="rect">
            <a:avLst/>
          </a:prstGeom>
          <a:noFill/>
        </p:spPr>
        <p:txBody>
          <a:bodyPr wrap="none" rtlCol="0">
            <a:spAutoFit/>
          </a:bodyPr>
          <a:lstStyle/>
          <a:p>
            <a:r>
              <a:rPr lang="en-GB" dirty="0"/>
              <a:t>80 </a:t>
            </a:r>
            <a:r>
              <a:rPr lang="en-GB" dirty="0" err="1"/>
              <a:t>bp</a:t>
            </a:r>
            <a:endParaRPr lang="en-GB" dirty="0"/>
          </a:p>
        </p:txBody>
      </p:sp>
      <p:sp>
        <p:nvSpPr>
          <p:cNvPr id="67" name="TextBox 66"/>
          <p:cNvSpPr txBox="1"/>
          <p:nvPr/>
        </p:nvSpPr>
        <p:spPr>
          <a:xfrm>
            <a:off x="9771443" y="3613483"/>
            <a:ext cx="761747" cy="369332"/>
          </a:xfrm>
          <a:prstGeom prst="rect">
            <a:avLst/>
          </a:prstGeom>
          <a:noFill/>
        </p:spPr>
        <p:txBody>
          <a:bodyPr wrap="none" rtlCol="0">
            <a:spAutoFit/>
          </a:bodyPr>
          <a:lstStyle/>
          <a:p>
            <a:r>
              <a:rPr lang="en-GB" dirty="0"/>
              <a:t>60 </a:t>
            </a:r>
            <a:r>
              <a:rPr lang="en-GB" dirty="0" err="1"/>
              <a:t>bp</a:t>
            </a:r>
            <a:endParaRPr lang="en-GB" dirty="0"/>
          </a:p>
        </p:txBody>
      </p:sp>
      <p:sp>
        <p:nvSpPr>
          <p:cNvPr id="68" name="TextBox 67"/>
          <p:cNvSpPr txBox="1"/>
          <p:nvPr/>
        </p:nvSpPr>
        <p:spPr>
          <a:xfrm>
            <a:off x="9771443" y="4581128"/>
            <a:ext cx="761747" cy="369332"/>
          </a:xfrm>
          <a:prstGeom prst="rect">
            <a:avLst/>
          </a:prstGeom>
          <a:noFill/>
        </p:spPr>
        <p:txBody>
          <a:bodyPr wrap="none" rtlCol="0">
            <a:spAutoFit/>
          </a:bodyPr>
          <a:lstStyle/>
          <a:p>
            <a:r>
              <a:rPr lang="en-GB" dirty="0"/>
              <a:t>40 </a:t>
            </a:r>
            <a:r>
              <a:rPr lang="en-GB" dirty="0" err="1"/>
              <a:t>bp</a:t>
            </a:r>
            <a:endParaRPr lang="en-GB" dirty="0"/>
          </a:p>
        </p:txBody>
      </p:sp>
      <p:sp>
        <p:nvSpPr>
          <p:cNvPr id="69" name="TextBox 68"/>
          <p:cNvSpPr txBox="1"/>
          <p:nvPr/>
        </p:nvSpPr>
        <p:spPr>
          <a:xfrm>
            <a:off x="9771443" y="5445224"/>
            <a:ext cx="761747" cy="369332"/>
          </a:xfrm>
          <a:prstGeom prst="rect">
            <a:avLst/>
          </a:prstGeom>
          <a:noFill/>
        </p:spPr>
        <p:txBody>
          <a:bodyPr wrap="none" rtlCol="0">
            <a:spAutoFit/>
          </a:bodyPr>
          <a:lstStyle/>
          <a:p>
            <a:r>
              <a:rPr lang="en-GB" dirty="0"/>
              <a:t>30 </a:t>
            </a:r>
            <a:r>
              <a:rPr lang="en-GB" dirty="0" err="1"/>
              <a:t>bp</a:t>
            </a:r>
            <a:endParaRPr lang="en-GB" dirty="0"/>
          </a:p>
        </p:txBody>
      </p:sp>
      <p:sp>
        <p:nvSpPr>
          <p:cNvPr id="70" name="TextBox 69"/>
          <p:cNvSpPr txBox="1"/>
          <p:nvPr/>
        </p:nvSpPr>
        <p:spPr>
          <a:xfrm>
            <a:off x="9771443" y="6525344"/>
            <a:ext cx="761747" cy="369332"/>
          </a:xfrm>
          <a:prstGeom prst="rect">
            <a:avLst/>
          </a:prstGeom>
          <a:noFill/>
        </p:spPr>
        <p:txBody>
          <a:bodyPr wrap="none" rtlCol="0">
            <a:spAutoFit/>
          </a:bodyPr>
          <a:lstStyle/>
          <a:p>
            <a:r>
              <a:rPr lang="en-GB" dirty="0"/>
              <a:t>20 </a:t>
            </a:r>
            <a:r>
              <a:rPr lang="en-GB" dirty="0" err="1"/>
              <a:t>bp</a:t>
            </a:r>
            <a:endParaRPr lang="en-GB" dirty="0"/>
          </a:p>
        </p:txBody>
      </p:sp>
      <p:cxnSp>
        <p:nvCxnSpPr>
          <p:cNvPr id="51" name="Straight Connector 50"/>
          <p:cNvCxnSpPr/>
          <p:nvPr/>
        </p:nvCxnSpPr>
        <p:spPr>
          <a:xfrm>
            <a:off x="2711624" y="3638035"/>
            <a:ext cx="10081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711624" y="1548635"/>
            <a:ext cx="10081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711624" y="4437112"/>
            <a:ext cx="10081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711624" y="3949099"/>
            <a:ext cx="10081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711624" y="1246981"/>
            <a:ext cx="1008112" cy="0"/>
          </a:xfrm>
          <a:prstGeom prst="line">
            <a:avLst/>
          </a:prstGeom>
          <a:ln w="5715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2711624" y="2996952"/>
            <a:ext cx="1008112" cy="0"/>
          </a:xfrm>
          <a:prstGeom prst="line">
            <a:avLst/>
          </a:prstGeom>
          <a:ln w="5715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2711624" y="3546917"/>
            <a:ext cx="1008112"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711624" y="4367226"/>
            <a:ext cx="1008112"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863752" y="1844824"/>
            <a:ext cx="10081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863752" y="2048739"/>
            <a:ext cx="10081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3863752" y="4437295"/>
            <a:ext cx="10081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3863752" y="4653136"/>
            <a:ext cx="10081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3863752" y="3276252"/>
            <a:ext cx="1008112" cy="0"/>
          </a:xfrm>
          <a:prstGeom prst="line">
            <a:avLst/>
          </a:prstGeom>
          <a:ln w="5715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3863752" y="2444742"/>
            <a:ext cx="1008112" cy="0"/>
          </a:xfrm>
          <a:prstGeom prst="line">
            <a:avLst/>
          </a:prstGeom>
          <a:ln w="5715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3863752" y="3269081"/>
            <a:ext cx="1008112"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863752" y="2218922"/>
            <a:ext cx="1008112"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5015880" y="2996952"/>
            <a:ext cx="10081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5015880" y="1700808"/>
            <a:ext cx="10081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5015880" y="4653690"/>
            <a:ext cx="10081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5015880" y="3949099"/>
            <a:ext cx="10081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5015880" y="1246981"/>
            <a:ext cx="1008112" cy="0"/>
          </a:xfrm>
          <a:prstGeom prst="line">
            <a:avLst/>
          </a:prstGeom>
          <a:ln w="5715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5015880" y="2048739"/>
            <a:ext cx="1008112" cy="0"/>
          </a:xfrm>
          <a:prstGeom prst="line">
            <a:avLst/>
          </a:prstGeom>
          <a:ln w="5715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5015880" y="1997610"/>
            <a:ext cx="1008112"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015880" y="4293096"/>
            <a:ext cx="1008112"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6168008" y="3638035"/>
            <a:ext cx="10081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6168008" y="1997610"/>
            <a:ext cx="10081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6168008" y="4648343"/>
            <a:ext cx="10081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6168008" y="3789040"/>
            <a:ext cx="10081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6168008" y="1844824"/>
            <a:ext cx="1008112" cy="0"/>
          </a:xfrm>
          <a:prstGeom prst="line">
            <a:avLst/>
          </a:prstGeom>
          <a:ln w="5715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6168008" y="2131795"/>
            <a:ext cx="1008112" cy="0"/>
          </a:xfrm>
          <a:prstGeom prst="line">
            <a:avLst/>
          </a:prstGeom>
          <a:ln w="5715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6168008" y="2420888"/>
            <a:ext cx="1008112"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6168008" y="2941009"/>
            <a:ext cx="1008112"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7320136" y="2998206"/>
            <a:ext cx="10081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7320136" y="2276872"/>
            <a:ext cx="10081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7320136" y="5301208"/>
            <a:ext cx="10081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7320136" y="4350337"/>
            <a:ext cx="10081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7320136" y="1533368"/>
            <a:ext cx="1008112" cy="0"/>
          </a:xfrm>
          <a:prstGeom prst="line">
            <a:avLst/>
          </a:prstGeom>
          <a:ln w="5715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7320136" y="2084702"/>
            <a:ext cx="1008112" cy="0"/>
          </a:xfrm>
          <a:prstGeom prst="line">
            <a:avLst/>
          </a:prstGeom>
          <a:ln w="5715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7320136" y="4899260"/>
            <a:ext cx="1008112"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7320136" y="2492896"/>
            <a:ext cx="1008112"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8472264" y="1537719"/>
            <a:ext cx="10081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8472264" y="2155237"/>
            <a:ext cx="10081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8472264" y="4899260"/>
            <a:ext cx="10081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8472264" y="4295678"/>
            <a:ext cx="10081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8472264" y="2060848"/>
            <a:ext cx="1008112"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8472264" y="3846870"/>
            <a:ext cx="1008112"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8472264" y="1631148"/>
            <a:ext cx="1008112" cy="0"/>
          </a:xfrm>
          <a:prstGeom prst="line">
            <a:avLst/>
          </a:prstGeom>
          <a:ln w="5715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8472264" y="2444742"/>
            <a:ext cx="1008112" cy="0"/>
          </a:xfrm>
          <a:prstGeom prst="line">
            <a:avLst/>
          </a:prstGeom>
          <a:ln w="57150">
            <a:solidFill>
              <a:srgbClr val="FF33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42695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2CA558-2C56-9B11-8D4F-718CB123E35D}"/>
              </a:ext>
            </a:extLst>
          </p:cNvPr>
          <p:cNvSpPr txBox="1"/>
          <p:nvPr/>
        </p:nvSpPr>
        <p:spPr>
          <a:xfrm>
            <a:off x="0" y="-39966"/>
            <a:ext cx="12240000" cy="6912000"/>
          </a:xfrm>
          <a:prstGeom prst="rect">
            <a:avLst/>
          </a:prstGeom>
          <a:solidFill>
            <a:schemeClr val="bg1"/>
          </a:solidFill>
        </p:spPr>
        <p:txBody>
          <a:bodyPr wrap="square" rtlCol="0">
            <a:spAutoFit/>
          </a:bodyPr>
          <a:lstStyle/>
          <a:p>
            <a:endParaRPr lang="en-GB" dirty="0"/>
          </a:p>
        </p:txBody>
      </p:sp>
      <p:sp>
        <p:nvSpPr>
          <p:cNvPr id="3" name="Rectangle 2"/>
          <p:cNvSpPr/>
          <p:nvPr/>
        </p:nvSpPr>
        <p:spPr>
          <a:xfrm>
            <a:off x="7315801" y="188640"/>
            <a:ext cx="1008112" cy="288032"/>
          </a:xfrm>
          <a:prstGeom prst="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8467062" y="188640"/>
            <a:ext cx="1008112" cy="288032"/>
          </a:xfrm>
          <a:prstGeom prst="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9618324" y="188640"/>
            <a:ext cx="1008112" cy="288032"/>
          </a:xfrm>
          <a:prstGeom prst="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Straight Connector 31"/>
          <p:cNvCxnSpPr/>
          <p:nvPr/>
        </p:nvCxnSpPr>
        <p:spPr>
          <a:xfrm>
            <a:off x="7320136" y="1161591"/>
            <a:ext cx="1008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320136" y="1642196"/>
            <a:ext cx="1008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320136" y="2218922"/>
            <a:ext cx="1008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320136" y="2699527"/>
            <a:ext cx="1008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320136" y="3276252"/>
            <a:ext cx="1008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320136" y="3949099"/>
            <a:ext cx="100811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320136" y="4910308"/>
            <a:ext cx="1008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320136" y="5775397"/>
            <a:ext cx="1008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7320136" y="6832727"/>
            <a:ext cx="1008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7464330" y="847760"/>
            <a:ext cx="889987" cy="369332"/>
          </a:xfrm>
          <a:prstGeom prst="rect">
            <a:avLst/>
          </a:prstGeom>
          <a:noFill/>
        </p:spPr>
        <p:txBody>
          <a:bodyPr wrap="none" rtlCol="0">
            <a:spAutoFit/>
          </a:bodyPr>
          <a:lstStyle/>
          <a:p>
            <a:r>
              <a:rPr lang="en-GB" dirty="0"/>
              <a:t>200 </a:t>
            </a:r>
            <a:r>
              <a:rPr lang="en-GB" dirty="0" err="1"/>
              <a:t>bp</a:t>
            </a:r>
            <a:endParaRPr lang="en-GB" dirty="0"/>
          </a:p>
        </p:txBody>
      </p:sp>
      <p:sp>
        <p:nvSpPr>
          <p:cNvPr id="43" name="TextBox 42"/>
          <p:cNvSpPr txBox="1"/>
          <p:nvPr/>
        </p:nvSpPr>
        <p:spPr>
          <a:xfrm>
            <a:off x="7467187" y="1313179"/>
            <a:ext cx="889987" cy="369332"/>
          </a:xfrm>
          <a:prstGeom prst="rect">
            <a:avLst/>
          </a:prstGeom>
          <a:noFill/>
        </p:spPr>
        <p:txBody>
          <a:bodyPr wrap="none" rtlCol="0">
            <a:spAutoFit/>
          </a:bodyPr>
          <a:lstStyle/>
          <a:p>
            <a:r>
              <a:rPr lang="en-GB" dirty="0"/>
              <a:t>160 </a:t>
            </a:r>
            <a:r>
              <a:rPr lang="en-GB" dirty="0" err="1"/>
              <a:t>bp</a:t>
            </a:r>
            <a:endParaRPr lang="en-GB" dirty="0"/>
          </a:p>
        </p:txBody>
      </p:sp>
      <p:sp>
        <p:nvSpPr>
          <p:cNvPr id="44" name="TextBox 43"/>
          <p:cNvSpPr txBox="1"/>
          <p:nvPr/>
        </p:nvSpPr>
        <p:spPr>
          <a:xfrm>
            <a:off x="7467187" y="1896339"/>
            <a:ext cx="889987" cy="369332"/>
          </a:xfrm>
          <a:prstGeom prst="rect">
            <a:avLst/>
          </a:prstGeom>
          <a:noFill/>
        </p:spPr>
        <p:txBody>
          <a:bodyPr wrap="none" rtlCol="0">
            <a:spAutoFit/>
          </a:bodyPr>
          <a:lstStyle/>
          <a:p>
            <a:r>
              <a:rPr lang="en-GB" dirty="0"/>
              <a:t>120 </a:t>
            </a:r>
            <a:r>
              <a:rPr lang="en-GB" dirty="0" err="1"/>
              <a:t>bp</a:t>
            </a:r>
            <a:endParaRPr lang="en-GB" dirty="0"/>
          </a:p>
        </p:txBody>
      </p:sp>
      <p:sp>
        <p:nvSpPr>
          <p:cNvPr id="45" name="TextBox 44"/>
          <p:cNvSpPr txBox="1"/>
          <p:nvPr/>
        </p:nvSpPr>
        <p:spPr>
          <a:xfrm>
            <a:off x="7480066" y="2374638"/>
            <a:ext cx="889987" cy="369332"/>
          </a:xfrm>
          <a:prstGeom prst="rect">
            <a:avLst/>
          </a:prstGeom>
          <a:noFill/>
        </p:spPr>
        <p:txBody>
          <a:bodyPr wrap="none" rtlCol="0">
            <a:spAutoFit/>
          </a:bodyPr>
          <a:lstStyle/>
          <a:p>
            <a:r>
              <a:rPr lang="en-GB" dirty="0"/>
              <a:t>100 </a:t>
            </a:r>
            <a:r>
              <a:rPr lang="en-GB" dirty="0" err="1"/>
              <a:t>bp</a:t>
            </a:r>
            <a:endParaRPr lang="en-GB" dirty="0"/>
          </a:p>
        </p:txBody>
      </p:sp>
      <p:sp>
        <p:nvSpPr>
          <p:cNvPr id="46" name="TextBox 45"/>
          <p:cNvSpPr txBox="1"/>
          <p:nvPr/>
        </p:nvSpPr>
        <p:spPr>
          <a:xfrm>
            <a:off x="7467187" y="2935992"/>
            <a:ext cx="761747" cy="369332"/>
          </a:xfrm>
          <a:prstGeom prst="rect">
            <a:avLst/>
          </a:prstGeom>
          <a:noFill/>
        </p:spPr>
        <p:txBody>
          <a:bodyPr wrap="none" rtlCol="0">
            <a:spAutoFit/>
          </a:bodyPr>
          <a:lstStyle/>
          <a:p>
            <a:r>
              <a:rPr lang="en-GB" dirty="0"/>
              <a:t>80 </a:t>
            </a:r>
            <a:r>
              <a:rPr lang="en-GB" dirty="0" err="1"/>
              <a:t>bp</a:t>
            </a:r>
            <a:endParaRPr lang="en-GB" dirty="0"/>
          </a:p>
        </p:txBody>
      </p:sp>
      <p:sp>
        <p:nvSpPr>
          <p:cNvPr id="47" name="TextBox 46"/>
          <p:cNvSpPr txBox="1"/>
          <p:nvPr/>
        </p:nvSpPr>
        <p:spPr>
          <a:xfrm>
            <a:off x="7467187" y="3624531"/>
            <a:ext cx="761747" cy="369332"/>
          </a:xfrm>
          <a:prstGeom prst="rect">
            <a:avLst/>
          </a:prstGeom>
          <a:noFill/>
        </p:spPr>
        <p:txBody>
          <a:bodyPr wrap="none" rtlCol="0">
            <a:spAutoFit/>
          </a:bodyPr>
          <a:lstStyle/>
          <a:p>
            <a:r>
              <a:rPr lang="en-GB" dirty="0"/>
              <a:t>60 </a:t>
            </a:r>
            <a:r>
              <a:rPr lang="en-GB" dirty="0" err="1"/>
              <a:t>bp</a:t>
            </a:r>
            <a:endParaRPr lang="en-GB" dirty="0"/>
          </a:p>
        </p:txBody>
      </p:sp>
      <p:sp>
        <p:nvSpPr>
          <p:cNvPr id="48" name="TextBox 47"/>
          <p:cNvSpPr txBox="1"/>
          <p:nvPr/>
        </p:nvSpPr>
        <p:spPr>
          <a:xfrm>
            <a:off x="7467187" y="4592176"/>
            <a:ext cx="761747" cy="369332"/>
          </a:xfrm>
          <a:prstGeom prst="rect">
            <a:avLst/>
          </a:prstGeom>
          <a:noFill/>
        </p:spPr>
        <p:txBody>
          <a:bodyPr wrap="none" rtlCol="0">
            <a:spAutoFit/>
          </a:bodyPr>
          <a:lstStyle/>
          <a:p>
            <a:r>
              <a:rPr lang="en-GB" dirty="0"/>
              <a:t>40 </a:t>
            </a:r>
            <a:r>
              <a:rPr lang="en-GB" dirty="0" err="1"/>
              <a:t>bp</a:t>
            </a:r>
            <a:endParaRPr lang="en-GB" dirty="0"/>
          </a:p>
        </p:txBody>
      </p:sp>
      <p:sp>
        <p:nvSpPr>
          <p:cNvPr id="49" name="TextBox 48"/>
          <p:cNvSpPr txBox="1"/>
          <p:nvPr/>
        </p:nvSpPr>
        <p:spPr>
          <a:xfrm>
            <a:off x="7467187" y="5456272"/>
            <a:ext cx="761747" cy="369332"/>
          </a:xfrm>
          <a:prstGeom prst="rect">
            <a:avLst/>
          </a:prstGeom>
          <a:noFill/>
        </p:spPr>
        <p:txBody>
          <a:bodyPr wrap="none" rtlCol="0">
            <a:spAutoFit/>
          </a:bodyPr>
          <a:lstStyle/>
          <a:p>
            <a:r>
              <a:rPr lang="en-GB" dirty="0"/>
              <a:t>30 </a:t>
            </a:r>
            <a:r>
              <a:rPr lang="en-GB" dirty="0" err="1"/>
              <a:t>bp</a:t>
            </a:r>
            <a:endParaRPr lang="en-GB" dirty="0"/>
          </a:p>
        </p:txBody>
      </p:sp>
      <p:sp>
        <p:nvSpPr>
          <p:cNvPr id="50" name="TextBox 49"/>
          <p:cNvSpPr txBox="1"/>
          <p:nvPr/>
        </p:nvSpPr>
        <p:spPr>
          <a:xfrm>
            <a:off x="7467187" y="6536392"/>
            <a:ext cx="761747" cy="369332"/>
          </a:xfrm>
          <a:prstGeom prst="rect">
            <a:avLst/>
          </a:prstGeom>
          <a:noFill/>
        </p:spPr>
        <p:txBody>
          <a:bodyPr wrap="none" rtlCol="0">
            <a:spAutoFit/>
          </a:bodyPr>
          <a:lstStyle/>
          <a:p>
            <a:r>
              <a:rPr lang="en-GB" dirty="0"/>
              <a:t>20 </a:t>
            </a:r>
            <a:r>
              <a:rPr lang="en-GB" dirty="0" err="1"/>
              <a:t>bp</a:t>
            </a:r>
            <a:endParaRPr lang="en-GB" dirty="0"/>
          </a:p>
        </p:txBody>
      </p:sp>
      <p:cxnSp>
        <p:nvCxnSpPr>
          <p:cNvPr id="53" name="Straight Connector 52"/>
          <p:cNvCxnSpPr/>
          <p:nvPr/>
        </p:nvCxnSpPr>
        <p:spPr>
          <a:xfrm>
            <a:off x="9624392" y="1150543"/>
            <a:ext cx="1008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9624392" y="1631148"/>
            <a:ext cx="1008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9624392" y="2207874"/>
            <a:ext cx="1008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9624392" y="2688479"/>
            <a:ext cx="1008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9624392" y="3265204"/>
            <a:ext cx="1008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9624392" y="3938051"/>
            <a:ext cx="100811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9624392" y="4899260"/>
            <a:ext cx="1008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9624392" y="5764349"/>
            <a:ext cx="1008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9624392" y="6821679"/>
            <a:ext cx="1008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9768586" y="836712"/>
            <a:ext cx="889987" cy="369332"/>
          </a:xfrm>
          <a:prstGeom prst="rect">
            <a:avLst/>
          </a:prstGeom>
          <a:noFill/>
        </p:spPr>
        <p:txBody>
          <a:bodyPr wrap="none" rtlCol="0">
            <a:spAutoFit/>
          </a:bodyPr>
          <a:lstStyle/>
          <a:p>
            <a:r>
              <a:rPr lang="en-GB" dirty="0"/>
              <a:t>200 </a:t>
            </a:r>
            <a:r>
              <a:rPr lang="en-GB" dirty="0" err="1"/>
              <a:t>bp</a:t>
            </a:r>
            <a:endParaRPr lang="en-GB" dirty="0"/>
          </a:p>
        </p:txBody>
      </p:sp>
      <p:sp>
        <p:nvSpPr>
          <p:cNvPr id="63" name="TextBox 62"/>
          <p:cNvSpPr txBox="1"/>
          <p:nvPr/>
        </p:nvSpPr>
        <p:spPr>
          <a:xfrm>
            <a:off x="9771443" y="1302131"/>
            <a:ext cx="889987" cy="369332"/>
          </a:xfrm>
          <a:prstGeom prst="rect">
            <a:avLst/>
          </a:prstGeom>
          <a:noFill/>
        </p:spPr>
        <p:txBody>
          <a:bodyPr wrap="none" rtlCol="0">
            <a:spAutoFit/>
          </a:bodyPr>
          <a:lstStyle/>
          <a:p>
            <a:r>
              <a:rPr lang="en-GB" dirty="0"/>
              <a:t>160 </a:t>
            </a:r>
            <a:r>
              <a:rPr lang="en-GB" dirty="0" err="1"/>
              <a:t>bp</a:t>
            </a:r>
            <a:endParaRPr lang="en-GB" dirty="0"/>
          </a:p>
        </p:txBody>
      </p:sp>
      <p:sp>
        <p:nvSpPr>
          <p:cNvPr id="64" name="TextBox 63"/>
          <p:cNvSpPr txBox="1"/>
          <p:nvPr/>
        </p:nvSpPr>
        <p:spPr>
          <a:xfrm>
            <a:off x="9771443" y="1885291"/>
            <a:ext cx="889987" cy="369332"/>
          </a:xfrm>
          <a:prstGeom prst="rect">
            <a:avLst/>
          </a:prstGeom>
          <a:noFill/>
        </p:spPr>
        <p:txBody>
          <a:bodyPr wrap="none" rtlCol="0">
            <a:spAutoFit/>
          </a:bodyPr>
          <a:lstStyle/>
          <a:p>
            <a:r>
              <a:rPr lang="en-GB" dirty="0"/>
              <a:t>120 </a:t>
            </a:r>
            <a:r>
              <a:rPr lang="en-GB" dirty="0" err="1"/>
              <a:t>bp</a:t>
            </a:r>
            <a:endParaRPr lang="en-GB" dirty="0"/>
          </a:p>
        </p:txBody>
      </p:sp>
      <p:sp>
        <p:nvSpPr>
          <p:cNvPr id="65" name="TextBox 64"/>
          <p:cNvSpPr txBox="1"/>
          <p:nvPr/>
        </p:nvSpPr>
        <p:spPr>
          <a:xfrm>
            <a:off x="9784322" y="2363590"/>
            <a:ext cx="889987" cy="369332"/>
          </a:xfrm>
          <a:prstGeom prst="rect">
            <a:avLst/>
          </a:prstGeom>
          <a:noFill/>
        </p:spPr>
        <p:txBody>
          <a:bodyPr wrap="none" rtlCol="0">
            <a:spAutoFit/>
          </a:bodyPr>
          <a:lstStyle/>
          <a:p>
            <a:r>
              <a:rPr lang="en-GB" dirty="0"/>
              <a:t>100 </a:t>
            </a:r>
            <a:r>
              <a:rPr lang="en-GB" dirty="0" err="1"/>
              <a:t>bp</a:t>
            </a:r>
            <a:endParaRPr lang="en-GB" dirty="0"/>
          </a:p>
        </p:txBody>
      </p:sp>
      <p:sp>
        <p:nvSpPr>
          <p:cNvPr id="66" name="TextBox 65"/>
          <p:cNvSpPr txBox="1"/>
          <p:nvPr/>
        </p:nvSpPr>
        <p:spPr>
          <a:xfrm>
            <a:off x="9771443" y="2924944"/>
            <a:ext cx="761747" cy="369332"/>
          </a:xfrm>
          <a:prstGeom prst="rect">
            <a:avLst/>
          </a:prstGeom>
          <a:noFill/>
        </p:spPr>
        <p:txBody>
          <a:bodyPr wrap="none" rtlCol="0">
            <a:spAutoFit/>
          </a:bodyPr>
          <a:lstStyle/>
          <a:p>
            <a:r>
              <a:rPr lang="en-GB" dirty="0"/>
              <a:t>80 </a:t>
            </a:r>
            <a:r>
              <a:rPr lang="en-GB" dirty="0" err="1"/>
              <a:t>bp</a:t>
            </a:r>
            <a:endParaRPr lang="en-GB" dirty="0"/>
          </a:p>
        </p:txBody>
      </p:sp>
      <p:sp>
        <p:nvSpPr>
          <p:cNvPr id="67" name="TextBox 66"/>
          <p:cNvSpPr txBox="1"/>
          <p:nvPr/>
        </p:nvSpPr>
        <p:spPr>
          <a:xfrm>
            <a:off x="9771443" y="3613483"/>
            <a:ext cx="761747" cy="369332"/>
          </a:xfrm>
          <a:prstGeom prst="rect">
            <a:avLst/>
          </a:prstGeom>
          <a:noFill/>
        </p:spPr>
        <p:txBody>
          <a:bodyPr wrap="none" rtlCol="0">
            <a:spAutoFit/>
          </a:bodyPr>
          <a:lstStyle/>
          <a:p>
            <a:r>
              <a:rPr lang="en-GB" dirty="0"/>
              <a:t>60 </a:t>
            </a:r>
            <a:r>
              <a:rPr lang="en-GB" dirty="0" err="1"/>
              <a:t>bp</a:t>
            </a:r>
            <a:endParaRPr lang="en-GB" dirty="0"/>
          </a:p>
        </p:txBody>
      </p:sp>
      <p:sp>
        <p:nvSpPr>
          <p:cNvPr id="68" name="TextBox 67"/>
          <p:cNvSpPr txBox="1"/>
          <p:nvPr/>
        </p:nvSpPr>
        <p:spPr>
          <a:xfrm>
            <a:off x="9771443" y="4581128"/>
            <a:ext cx="761747" cy="369332"/>
          </a:xfrm>
          <a:prstGeom prst="rect">
            <a:avLst/>
          </a:prstGeom>
          <a:noFill/>
        </p:spPr>
        <p:txBody>
          <a:bodyPr wrap="none" rtlCol="0">
            <a:spAutoFit/>
          </a:bodyPr>
          <a:lstStyle/>
          <a:p>
            <a:r>
              <a:rPr lang="en-GB" dirty="0"/>
              <a:t>40 </a:t>
            </a:r>
            <a:r>
              <a:rPr lang="en-GB" dirty="0" err="1"/>
              <a:t>bp</a:t>
            </a:r>
            <a:endParaRPr lang="en-GB" dirty="0"/>
          </a:p>
        </p:txBody>
      </p:sp>
      <p:sp>
        <p:nvSpPr>
          <p:cNvPr id="69" name="TextBox 68"/>
          <p:cNvSpPr txBox="1"/>
          <p:nvPr/>
        </p:nvSpPr>
        <p:spPr>
          <a:xfrm>
            <a:off x="9771443" y="5445224"/>
            <a:ext cx="761747" cy="369332"/>
          </a:xfrm>
          <a:prstGeom prst="rect">
            <a:avLst/>
          </a:prstGeom>
          <a:noFill/>
        </p:spPr>
        <p:txBody>
          <a:bodyPr wrap="none" rtlCol="0">
            <a:spAutoFit/>
          </a:bodyPr>
          <a:lstStyle/>
          <a:p>
            <a:r>
              <a:rPr lang="en-GB" dirty="0"/>
              <a:t>30 </a:t>
            </a:r>
            <a:r>
              <a:rPr lang="en-GB" dirty="0" err="1"/>
              <a:t>bp</a:t>
            </a:r>
            <a:endParaRPr lang="en-GB" dirty="0"/>
          </a:p>
        </p:txBody>
      </p:sp>
      <p:sp>
        <p:nvSpPr>
          <p:cNvPr id="70" name="TextBox 69"/>
          <p:cNvSpPr txBox="1"/>
          <p:nvPr/>
        </p:nvSpPr>
        <p:spPr>
          <a:xfrm>
            <a:off x="9771443" y="6525344"/>
            <a:ext cx="761747" cy="369332"/>
          </a:xfrm>
          <a:prstGeom prst="rect">
            <a:avLst/>
          </a:prstGeom>
          <a:noFill/>
        </p:spPr>
        <p:txBody>
          <a:bodyPr wrap="none" rtlCol="0">
            <a:spAutoFit/>
          </a:bodyPr>
          <a:lstStyle/>
          <a:p>
            <a:r>
              <a:rPr lang="en-GB" dirty="0"/>
              <a:t>20 </a:t>
            </a:r>
            <a:r>
              <a:rPr lang="en-GB" dirty="0" err="1"/>
              <a:t>bp</a:t>
            </a:r>
            <a:endParaRPr lang="en-GB" dirty="0"/>
          </a:p>
        </p:txBody>
      </p:sp>
      <p:cxnSp>
        <p:nvCxnSpPr>
          <p:cNvPr id="51" name="Straight Connector 50"/>
          <p:cNvCxnSpPr/>
          <p:nvPr/>
        </p:nvCxnSpPr>
        <p:spPr>
          <a:xfrm>
            <a:off x="8472264" y="1537719"/>
            <a:ext cx="10081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8472264" y="2155237"/>
            <a:ext cx="10081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8472264" y="4899260"/>
            <a:ext cx="10081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8472264" y="4295678"/>
            <a:ext cx="10081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8472264" y="2060848"/>
            <a:ext cx="1008112"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8472264" y="3846870"/>
            <a:ext cx="1008112"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8472264" y="1631148"/>
            <a:ext cx="1008112" cy="0"/>
          </a:xfrm>
          <a:prstGeom prst="line">
            <a:avLst/>
          </a:prstGeom>
          <a:ln w="5715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8472264" y="2444742"/>
            <a:ext cx="1008112" cy="0"/>
          </a:xfrm>
          <a:prstGeom prst="line">
            <a:avLst/>
          </a:prstGeom>
          <a:ln w="57150">
            <a:solidFill>
              <a:srgbClr val="FF33CC"/>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775520" y="2420888"/>
            <a:ext cx="4968552" cy="2154436"/>
          </a:xfrm>
          <a:prstGeom prst="rect">
            <a:avLst/>
          </a:prstGeom>
          <a:noFill/>
        </p:spPr>
        <p:txBody>
          <a:bodyPr wrap="square" rtlCol="0">
            <a:spAutoFit/>
          </a:bodyPr>
          <a:lstStyle/>
          <a:p>
            <a:pPr algn="ctr"/>
            <a:r>
              <a:rPr lang="en-GB" sz="3200" dirty="0"/>
              <a:t>Crime scene DNA analysed for 4 VNTR regions </a:t>
            </a:r>
          </a:p>
          <a:p>
            <a:pPr algn="ctr"/>
            <a:r>
              <a:rPr lang="en-GB" sz="1200" dirty="0"/>
              <a:t>  </a:t>
            </a:r>
          </a:p>
          <a:p>
            <a:pPr algn="ctr"/>
            <a:r>
              <a:rPr lang="en-GB" sz="2600" dirty="0"/>
              <a:t>(FGA, VWA, D18S51, D19S433)</a:t>
            </a:r>
          </a:p>
        </p:txBody>
      </p:sp>
    </p:spTree>
    <p:extLst>
      <p:ext uri="{BB962C8B-B14F-4D97-AF65-F5344CB8AC3E}">
        <p14:creationId xmlns:p14="http://schemas.microsoft.com/office/powerpoint/2010/main" val="11008366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02893-6FCD-58E3-1E2F-F58D3C845992}"/>
            </a:ext>
          </a:extLst>
        </p:cNvPr>
        <p:cNvGrpSpPr/>
        <p:nvPr/>
      </p:nvGrpSpPr>
      <p:grpSpPr>
        <a:xfrm>
          <a:off x="0" y="0"/>
          <a:ext cx="0" cy="0"/>
          <a:chOff x="0" y="0"/>
          <a:chExt cx="0" cy="0"/>
        </a:xfrm>
      </p:grpSpPr>
      <p:pic>
        <p:nvPicPr>
          <p:cNvPr id="25" name="Picture 24" descr="A black and white sign with white text&#10;&#10;AI-generated content may be incorrect.">
            <a:extLst>
              <a:ext uri="{FF2B5EF4-FFF2-40B4-BE49-F238E27FC236}">
                <a16:creationId xmlns:a16="http://schemas.microsoft.com/office/drawing/2014/main" id="{6E91252E-0C08-2D19-8A09-3C96EB380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0857" y="2234438"/>
            <a:ext cx="9290287" cy="2294701"/>
          </a:xfrm>
          <a:prstGeom prst="rect">
            <a:avLst/>
          </a:prstGeom>
        </p:spPr>
      </p:pic>
    </p:spTree>
    <p:extLst>
      <p:ext uri="{BB962C8B-B14F-4D97-AF65-F5344CB8AC3E}">
        <p14:creationId xmlns:p14="http://schemas.microsoft.com/office/powerpoint/2010/main" val="15435546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625A5-BC0C-CE09-81AD-3FD309EE58A7}"/>
            </a:ext>
          </a:extLst>
        </p:cNvPr>
        <p:cNvGrpSpPr/>
        <p:nvPr/>
      </p:nvGrpSpPr>
      <p:grpSpPr>
        <a:xfrm>
          <a:off x="0" y="0"/>
          <a:ext cx="0" cy="0"/>
          <a:chOff x="0" y="0"/>
          <a:chExt cx="0" cy="0"/>
        </a:xfrm>
      </p:grpSpPr>
      <p:sp>
        <p:nvSpPr>
          <p:cNvPr id="6" name="TextBox 1">
            <a:extLst>
              <a:ext uri="{FF2B5EF4-FFF2-40B4-BE49-F238E27FC236}">
                <a16:creationId xmlns:a16="http://schemas.microsoft.com/office/drawing/2014/main" id="{36D359F3-B5C3-164E-384D-A502B1592BCD}"/>
              </a:ext>
            </a:extLst>
          </p:cNvPr>
          <p:cNvSpPr txBox="1"/>
          <p:nvPr/>
        </p:nvSpPr>
        <p:spPr>
          <a:xfrm>
            <a:off x="1373448" y="2471058"/>
            <a:ext cx="9445103" cy="1770203"/>
          </a:xfrm>
          <a:prstGeom prst="rect">
            <a:avLst/>
          </a:prstGeom>
        </p:spPr>
        <p:txBody>
          <a:bodyPr vert="horz" lIns="91440" tIns="45720" rIns="91440" bIns="45720" rtlCol="0" anchor="b">
            <a:normAutofit fontScale="6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7200" b="1" dirty="0">
                <a:solidFill>
                  <a:schemeClr val="bg1"/>
                </a:solidFill>
              </a:rPr>
              <a:t>Biotechnology for the classroom</a:t>
            </a:r>
          </a:p>
          <a:p>
            <a:pPr algn="ctr"/>
            <a:endParaRPr lang="en-GB" sz="7200" b="1" dirty="0">
              <a:solidFill>
                <a:schemeClr val="bg1"/>
              </a:solidFill>
            </a:endParaRPr>
          </a:p>
          <a:p>
            <a:pPr algn="ctr"/>
            <a:r>
              <a:rPr lang="en-GB" sz="7200" dirty="0">
                <a:solidFill>
                  <a:schemeClr val="bg1"/>
                </a:solidFill>
              </a:rPr>
              <a:t>Bacterial Transformation</a:t>
            </a:r>
          </a:p>
        </p:txBody>
      </p:sp>
      <p:pic>
        <p:nvPicPr>
          <p:cNvPr id="7" name="Picture 4">
            <a:extLst>
              <a:ext uri="{FF2B5EF4-FFF2-40B4-BE49-F238E27FC236}">
                <a16:creationId xmlns:a16="http://schemas.microsoft.com/office/drawing/2014/main" id="{A0C1EC7B-64D7-D612-E705-63DED11ABB96}"/>
              </a:ext>
            </a:extLst>
          </p:cNvPr>
          <p:cNvPicPr>
            <a:picLocks noChangeAspect="1"/>
          </p:cNvPicPr>
          <p:nvPr/>
        </p:nvPicPr>
        <p:blipFill>
          <a:blip r:embed="rId3"/>
          <a:srcRect l="82865"/>
          <a:stretch/>
        </p:blipFill>
        <p:spPr>
          <a:xfrm>
            <a:off x="9765779" y="4386942"/>
            <a:ext cx="1925477" cy="1903159"/>
          </a:xfrm>
          <a:prstGeom prst="rect">
            <a:avLst/>
          </a:prstGeom>
          <a:noFill/>
          <a:ln cap="flat">
            <a:noFill/>
          </a:ln>
        </p:spPr>
      </p:pic>
      <p:pic>
        <p:nvPicPr>
          <p:cNvPr id="8" name="Picture 7">
            <a:extLst>
              <a:ext uri="{FF2B5EF4-FFF2-40B4-BE49-F238E27FC236}">
                <a16:creationId xmlns:a16="http://schemas.microsoft.com/office/drawing/2014/main" id="{6288917C-F52A-2273-E24F-C33C426E9B8F}"/>
              </a:ext>
            </a:extLst>
          </p:cNvPr>
          <p:cNvPicPr>
            <a:picLocks noChangeAspect="1"/>
          </p:cNvPicPr>
          <p:nvPr/>
        </p:nvPicPr>
        <p:blipFill>
          <a:blip r:embed="rId3"/>
          <a:srcRect r="50625"/>
          <a:stretch/>
        </p:blipFill>
        <p:spPr>
          <a:xfrm>
            <a:off x="0" y="-6"/>
            <a:ext cx="6019800" cy="2066854"/>
          </a:xfrm>
          <a:prstGeom prst="rect">
            <a:avLst/>
          </a:prstGeom>
          <a:noFill/>
          <a:ln cap="flat">
            <a:noFill/>
          </a:ln>
        </p:spPr>
      </p:pic>
    </p:spTree>
    <p:extLst>
      <p:ext uri="{BB962C8B-B14F-4D97-AF65-F5344CB8AC3E}">
        <p14:creationId xmlns:p14="http://schemas.microsoft.com/office/powerpoint/2010/main" val="1963858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6842"/>
          <a:stretch/>
        </p:blipFill>
        <p:spPr bwMode="auto">
          <a:xfrm>
            <a:off x="1028063" y="1589526"/>
            <a:ext cx="10392562" cy="4362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5DB28C21-4AE0-EA39-A36D-522D9856A316}"/>
              </a:ext>
            </a:extLst>
          </p:cNvPr>
          <p:cNvSpPr txBox="1"/>
          <p:nvPr/>
        </p:nvSpPr>
        <p:spPr>
          <a:xfrm>
            <a:off x="1631505" y="188641"/>
            <a:ext cx="4705134" cy="830997"/>
          </a:xfrm>
          <a:prstGeom prst="rect">
            <a:avLst/>
          </a:prstGeom>
          <a:noFill/>
        </p:spPr>
        <p:txBody>
          <a:bodyPr wrap="none" rtlCol="0">
            <a:spAutoFit/>
          </a:bodyPr>
          <a:lstStyle/>
          <a:p>
            <a:r>
              <a:rPr lang="en-GB" sz="4800" dirty="0">
                <a:solidFill>
                  <a:schemeClr val="bg1"/>
                </a:solidFill>
                <a:latin typeface="+mj-lt"/>
              </a:rPr>
              <a:t>Introducing PCR</a:t>
            </a:r>
          </a:p>
        </p:txBody>
      </p:sp>
      <p:grpSp>
        <p:nvGrpSpPr>
          <p:cNvPr id="4" name="Group 3">
            <a:extLst>
              <a:ext uri="{FF2B5EF4-FFF2-40B4-BE49-F238E27FC236}">
                <a16:creationId xmlns:a16="http://schemas.microsoft.com/office/drawing/2014/main" id="{940EBFB4-650A-E07B-E18B-CF15C3507460}"/>
              </a:ext>
            </a:extLst>
          </p:cNvPr>
          <p:cNvGrpSpPr/>
          <p:nvPr/>
        </p:nvGrpSpPr>
        <p:grpSpPr>
          <a:xfrm>
            <a:off x="1725414" y="1046611"/>
            <a:ext cx="4680000" cy="77868"/>
            <a:chOff x="1253158" y="1050894"/>
            <a:chExt cx="4853893" cy="73850"/>
          </a:xfrm>
        </p:grpSpPr>
        <p:cxnSp>
          <p:nvCxnSpPr>
            <p:cNvPr id="5" name="Straight Connector 4">
              <a:extLst>
                <a:ext uri="{FF2B5EF4-FFF2-40B4-BE49-F238E27FC236}">
                  <a16:creationId xmlns:a16="http://schemas.microsoft.com/office/drawing/2014/main" id="{76ECFBB8-7AF3-9F3D-A647-CFDD687B3814}"/>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46DB2A2-A268-3930-851E-E7205363D4DE}"/>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0" name="Picture 9" descr="A black and white sign with white text&#10;&#10;AI-generated content may be incorrect.">
            <a:extLst>
              <a:ext uri="{FF2B5EF4-FFF2-40B4-BE49-F238E27FC236}">
                <a16:creationId xmlns:a16="http://schemas.microsoft.com/office/drawing/2014/main" id="{3F35B044-FCF0-1A77-111C-B160D6420C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0380" y="187813"/>
            <a:ext cx="3364360" cy="830997"/>
          </a:xfrm>
          <a:prstGeom prst="rect">
            <a:avLst/>
          </a:prstGeom>
        </p:spPr>
      </p:pic>
    </p:spTree>
    <p:extLst>
      <p:ext uri="{BB962C8B-B14F-4D97-AF65-F5344CB8AC3E}">
        <p14:creationId xmlns:p14="http://schemas.microsoft.com/office/powerpoint/2010/main" val="26077461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419293" y="241936"/>
            <a:ext cx="5917517" cy="707886"/>
          </a:xfrm>
          <a:prstGeom prst="rect">
            <a:avLst/>
          </a:prstGeom>
          <a:noFill/>
        </p:spPr>
        <p:txBody>
          <a:bodyPr wrap="none" rtlCol="0">
            <a:spAutoFit/>
          </a:bodyPr>
          <a:lstStyle/>
          <a:p>
            <a:r>
              <a:rPr lang="en-GB" sz="4000" dirty="0">
                <a:solidFill>
                  <a:schemeClr val="bg1"/>
                </a:solidFill>
                <a:latin typeface="+mj-lt"/>
              </a:rPr>
              <a:t>Horizontal Gene Transfer</a:t>
            </a:r>
          </a:p>
        </p:txBody>
      </p:sp>
      <p:sp>
        <p:nvSpPr>
          <p:cNvPr id="4" name="TextBox 3">
            <a:extLst>
              <a:ext uri="{FF2B5EF4-FFF2-40B4-BE49-F238E27FC236}">
                <a16:creationId xmlns:a16="http://schemas.microsoft.com/office/drawing/2014/main" id="{D291D1B9-5F19-4545-4A73-51753C4C0F73}"/>
              </a:ext>
            </a:extLst>
          </p:cNvPr>
          <p:cNvSpPr txBox="1"/>
          <p:nvPr/>
        </p:nvSpPr>
        <p:spPr>
          <a:xfrm>
            <a:off x="2048016" y="2311676"/>
            <a:ext cx="8532291" cy="2062103"/>
          </a:xfrm>
          <a:prstGeom prst="rect">
            <a:avLst/>
          </a:prstGeom>
          <a:noFill/>
        </p:spPr>
        <p:txBody>
          <a:bodyPr wrap="square">
            <a:spAutoFit/>
          </a:bodyPr>
          <a:lstStyle/>
          <a:p>
            <a:pPr algn="ctr"/>
            <a:r>
              <a:rPr lang="en-GB" sz="3200" dirty="0">
                <a:solidFill>
                  <a:schemeClr val="bg1"/>
                </a:solidFill>
                <a:cs typeface="Calibri" panose="020F0502020204030204" pitchFamily="34" charset="0"/>
              </a:rPr>
              <a:t>Horizontal gene transfer (HGT) is the movement of genetic information between organisms, a process that includes the spread of antibiotic resistance genes among bacteria</a:t>
            </a:r>
          </a:p>
        </p:txBody>
      </p:sp>
      <p:grpSp>
        <p:nvGrpSpPr>
          <p:cNvPr id="3" name="Group 2">
            <a:extLst>
              <a:ext uri="{FF2B5EF4-FFF2-40B4-BE49-F238E27FC236}">
                <a16:creationId xmlns:a16="http://schemas.microsoft.com/office/drawing/2014/main" id="{F14DF6CB-AEA7-A82C-EA81-DA421238499B}"/>
              </a:ext>
            </a:extLst>
          </p:cNvPr>
          <p:cNvGrpSpPr/>
          <p:nvPr/>
        </p:nvGrpSpPr>
        <p:grpSpPr>
          <a:xfrm>
            <a:off x="1535968" y="976600"/>
            <a:ext cx="5760000" cy="94217"/>
            <a:chOff x="1253158" y="1050894"/>
            <a:chExt cx="4853893" cy="73850"/>
          </a:xfrm>
        </p:grpSpPr>
        <p:cxnSp>
          <p:nvCxnSpPr>
            <p:cNvPr id="5" name="Straight Connector 4">
              <a:extLst>
                <a:ext uri="{FF2B5EF4-FFF2-40B4-BE49-F238E27FC236}">
                  <a16:creationId xmlns:a16="http://schemas.microsoft.com/office/drawing/2014/main" id="{59D02C0C-4BC7-1FAC-4251-B2BA6F4F13F9}"/>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BCD0999-1E39-E90C-2B48-98F935ADAF1D}"/>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9" name="Picture 8" descr="A black and white sign with white text&#10;&#10;AI-generated content may be incorrect.">
            <a:extLst>
              <a:ext uri="{FF2B5EF4-FFF2-40B4-BE49-F238E27FC236}">
                <a16:creationId xmlns:a16="http://schemas.microsoft.com/office/drawing/2014/main" id="{A075A8A2-2806-401F-C596-53DE8D070C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15491810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 name="TextBox 805">
            <a:extLst>
              <a:ext uri="{FF2B5EF4-FFF2-40B4-BE49-F238E27FC236}">
                <a16:creationId xmlns:a16="http://schemas.microsoft.com/office/drawing/2014/main" id="{CF5C5A93-4E5E-9893-90E5-18AE57876752}"/>
              </a:ext>
            </a:extLst>
          </p:cNvPr>
          <p:cNvSpPr txBox="1"/>
          <p:nvPr/>
        </p:nvSpPr>
        <p:spPr>
          <a:xfrm>
            <a:off x="0" y="1287497"/>
            <a:ext cx="12192000" cy="5580000"/>
          </a:xfrm>
          <a:prstGeom prst="rect">
            <a:avLst/>
          </a:prstGeom>
          <a:solidFill>
            <a:schemeClr val="bg1"/>
          </a:solidFill>
        </p:spPr>
        <p:txBody>
          <a:bodyPr wrap="square" rtlCol="0">
            <a:spAutoFit/>
          </a:bodyPr>
          <a:lstStyle/>
          <a:p>
            <a:endParaRPr lang="en-GB" dirty="0"/>
          </a:p>
        </p:txBody>
      </p:sp>
      <p:pic>
        <p:nvPicPr>
          <p:cNvPr id="9" name="Picture 5" descr="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4167" y="5362705"/>
            <a:ext cx="1743047" cy="130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http://static.newworldencyclopedia.org/3/37/T4bacteriophage.jpg"/>
          <p:cNvPicPr>
            <a:picLocks noChangeAspect="1" noChangeArrowheads="1"/>
          </p:cNvPicPr>
          <p:nvPr/>
        </p:nvPicPr>
        <p:blipFill>
          <a:blip r:embed="rId4">
            <a:extLst>
              <a:ext uri="{28A0092B-C50C-407E-A947-70E740481C1C}">
                <a14:useLocalDpi xmlns:a14="http://schemas.microsoft.com/office/drawing/2010/main" val="0"/>
              </a:ext>
            </a:extLst>
          </a:blip>
          <a:srcRect r="16179"/>
          <a:stretch>
            <a:fillRect/>
          </a:stretch>
        </p:blipFill>
        <p:spPr bwMode="auto">
          <a:xfrm>
            <a:off x="5435359" y="5360737"/>
            <a:ext cx="1757604" cy="129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7"/>
          <p:cNvSpPr txBox="1">
            <a:spLocks noChangeArrowheads="1"/>
          </p:cNvSpPr>
          <p:nvPr/>
        </p:nvSpPr>
        <p:spPr bwMode="auto">
          <a:xfrm>
            <a:off x="2350869" y="4775284"/>
            <a:ext cx="795972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3000" dirty="0">
                <a:latin typeface="Calibri" pitchFamily="34" charset="0"/>
              </a:rPr>
              <a:t>Conjugation 	Transduction       Transformation</a:t>
            </a:r>
          </a:p>
        </p:txBody>
      </p:sp>
      <p:grpSp>
        <p:nvGrpSpPr>
          <p:cNvPr id="13" name="Group 8"/>
          <p:cNvGrpSpPr>
            <a:grpSpLocks/>
          </p:cNvGrpSpPr>
          <p:nvPr/>
        </p:nvGrpSpPr>
        <p:grpSpPr bwMode="auto">
          <a:xfrm>
            <a:off x="1992314" y="1412875"/>
            <a:ext cx="2663825" cy="3213100"/>
            <a:chOff x="1565" y="890"/>
            <a:chExt cx="2812" cy="3430"/>
          </a:xfrm>
        </p:grpSpPr>
        <p:sp>
          <p:nvSpPr>
            <p:cNvPr id="14" name="AutoShape 9"/>
            <p:cNvSpPr>
              <a:spLocks noChangeArrowheads="1"/>
            </p:cNvSpPr>
            <p:nvPr/>
          </p:nvSpPr>
          <p:spPr bwMode="auto">
            <a:xfrm>
              <a:off x="1882" y="1162"/>
              <a:ext cx="771" cy="409"/>
            </a:xfrm>
            <a:prstGeom prst="flowChartTerminator">
              <a:avLst/>
            </a:prstGeom>
            <a:solidFill>
              <a:srgbClr val="CC99FF"/>
            </a:solidFill>
            <a:ln w="381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15" name="Freeform 10"/>
            <p:cNvSpPr>
              <a:spLocks/>
            </p:cNvSpPr>
            <p:nvPr/>
          </p:nvSpPr>
          <p:spPr bwMode="auto">
            <a:xfrm>
              <a:off x="1952" y="1573"/>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 name="Freeform 11"/>
            <p:cNvSpPr>
              <a:spLocks/>
            </p:cNvSpPr>
            <p:nvPr/>
          </p:nvSpPr>
          <p:spPr bwMode="auto">
            <a:xfrm>
              <a:off x="2004" y="1582"/>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 name="Freeform 12"/>
            <p:cNvSpPr>
              <a:spLocks/>
            </p:cNvSpPr>
            <p:nvPr/>
          </p:nvSpPr>
          <p:spPr bwMode="auto">
            <a:xfrm>
              <a:off x="2084" y="1578"/>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 name="Freeform 13"/>
            <p:cNvSpPr>
              <a:spLocks/>
            </p:cNvSpPr>
            <p:nvPr/>
          </p:nvSpPr>
          <p:spPr bwMode="auto">
            <a:xfrm>
              <a:off x="2140" y="1582"/>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 name="Freeform 14"/>
            <p:cNvSpPr>
              <a:spLocks/>
            </p:cNvSpPr>
            <p:nvPr/>
          </p:nvSpPr>
          <p:spPr bwMode="auto">
            <a:xfrm>
              <a:off x="2199" y="1571"/>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 name="Freeform 15"/>
            <p:cNvSpPr>
              <a:spLocks/>
            </p:cNvSpPr>
            <p:nvPr/>
          </p:nvSpPr>
          <p:spPr bwMode="auto">
            <a:xfrm>
              <a:off x="1878" y="1557"/>
              <a:ext cx="69" cy="75"/>
            </a:xfrm>
            <a:custGeom>
              <a:avLst/>
              <a:gdLst>
                <a:gd name="T0" fmla="*/ 69 w 69"/>
                <a:gd name="T1" fmla="*/ 0 h 75"/>
                <a:gd name="T2" fmla="*/ 42 w 69"/>
                <a:gd name="T3" fmla="*/ 18 h 75"/>
                <a:gd name="T4" fmla="*/ 33 w 69"/>
                <a:gd name="T5" fmla="*/ 24 h 75"/>
                <a:gd name="T6" fmla="*/ 15 w 69"/>
                <a:gd name="T7" fmla="*/ 60 h 75"/>
                <a:gd name="T8" fmla="*/ 0 w 69"/>
                <a:gd name="T9" fmla="*/ 75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75">
                  <a:moveTo>
                    <a:pt x="69" y="0"/>
                  </a:moveTo>
                  <a:cubicBezTo>
                    <a:pt x="60" y="6"/>
                    <a:pt x="51" y="12"/>
                    <a:pt x="42" y="18"/>
                  </a:cubicBezTo>
                  <a:cubicBezTo>
                    <a:pt x="39" y="20"/>
                    <a:pt x="33" y="24"/>
                    <a:pt x="33" y="24"/>
                  </a:cubicBezTo>
                  <a:cubicBezTo>
                    <a:pt x="25" y="35"/>
                    <a:pt x="21" y="48"/>
                    <a:pt x="15" y="60"/>
                  </a:cubicBezTo>
                  <a:cubicBezTo>
                    <a:pt x="12" y="66"/>
                    <a:pt x="0" y="75"/>
                    <a:pt x="0" y="7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 name="Freeform 16"/>
            <p:cNvSpPr>
              <a:spLocks/>
            </p:cNvSpPr>
            <p:nvPr/>
          </p:nvSpPr>
          <p:spPr bwMode="auto">
            <a:xfrm>
              <a:off x="2249" y="1575"/>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 name="Freeform 17"/>
            <p:cNvSpPr>
              <a:spLocks/>
            </p:cNvSpPr>
            <p:nvPr/>
          </p:nvSpPr>
          <p:spPr bwMode="auto">
            <a:xfrm>
              <a:off x="2301" y="1584"/>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 name="Freeform 18"/>
            <p:cNvSpPr>
              <a:spLocks/>
            </p:cNvSpPr>
            <p:nvPr/>
          </p:nvSpPr>
          <p:spPr bwMode="auto">
            <a:xfrm>
              <a:off x="2381" y="1580"/>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 name="Freeform 19"/>
            <p:cNvSpPr>
              <a:spLocks/>
            </p:cNvSpPr>
            <p:nvPr/>
          </p:nvSpPr>
          <p:spPr bwMode="auto">
            <a:xfrm>
              <a:off x="2437" y="1584"/>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5" name="Freeform 20"/>
            <p:cNvSpPr>
              <a:spLocks/>
            </p:cNvSpPr>
            <p:nvPr/>
          </p:nvSpPr>
          <p:spPr bwMode="auto">
            <a:xfrm>
              <a:off x="2496" y="1573"/>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 name="Freeform 21"/>
            <p:cNvSpPr>
              <a:spLocks/>
            </p:cNvSpPr>
            <p:nvPr/>
          </p:nvSpPr>
          <p:spPr bwMode="auto">
            <a:xfrm>
              <a:off x="1981" y="1060"/>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 name="Freeform 22"/>
            <p:cNvSpPr>
              <a:spLocks/>
            </p:cNvSpPr>
            <p:nvPr/>
          </p:nvSpPr>
          <p:spPr bwMode="auto">
            <a:xfrm>
              <a:off x="2054" y="1045"/>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 name="Freeform 23"/>
            <p:cNvSpPr>
              <a:spLocks/>
            </p:cNvSpPr>
            <p:nvPr/>
          </p:nvSpPr>
          <p:spPr bwMode="auto">
            <a:xfrm>
              <a:off x="2125" y="1029"/>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 name="Freeform 24"/>
            <p:cNvSpPr>
              <a:spLocks/>
            </p:cNvSpPr>
            <p:nvPr/>
          </p:nvSpPr>
          <p:spPr bwMode="auto">
            <a:xfrm>
              <a:off x="2181" y="1039"/>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 name="Freeform 25"/>
            <p:cNvSpPr>
              <a:spLocks/>
            </p:cNvSpPr>
            <p:nvPr/>
          </p:nvSpPr>
          <p:spPr bwMode="auto">
            <a:xfrm>
              <a:off x="2240" y="1037"/>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 name="Freeform 26"/>
            <p:cNvSpPr>
              <a:spLocks/>
            </p:cNvSpPr>
            <p:nvPr/>
          </p:nvSpPr>
          <p:spPr bwMode="auto">
            <a:xfrm>
              <a:off x="2305" y="1044"/>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2" name="Freeform 27"/>
            <p:cNvSpPr>
              <a:spLocks/>
            </p:cNvSpPr>
            <p:nvPr/>
          </p:nvSpPr>
          <p:spPr bwMode="auto">
            <a:xfrm>
              <a:off x="2348" y="1041"/>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3" name="Freeform 28"/>
            <p:cNvSpPr>
              <a:spLocks/>
            </p:cNvSpPr>
            <p:nvPr/>
          </p:nvSpPr>
          <p:spPr bwMode="auto">
            <a:xfrm>
              <a:off x="2422" y="1031"/>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4" name="Freeform 29"/>
            <p:cNvSpPr>
              <a:spLocks/>
            </p:cNvSpPr>
            <p:nvPr/>
          </p:nvSpPr>
          <p:spPr bwMode="auto">
            <a:xfrm>
              <a:off x="2478" y="1044"/>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5" name="Freeform 30"/>
            <p:cNvSpPr>
              <a:spLocks/>
            </p:cNvSpPr>
            <p:nvPr/>
          </p:nvSpPr>
          <p:spPr bwMode="auto">
            <a:xfrm>
              <a:off x="2537" y="1039"/>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6" name="Freeform 31"/>
            <p:cNvSpPr>
              <a:spLocks/>
            </p:cNvSpPr>
            <p:nvPr/>
          </p:nvSpPr>
          <p:spPr bwMode="auto">
            <a:xfrm rot="5400000">
              <a:off x="2684" y="1441"/>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 name="Freeform 32"/>
            <p:cNvSpPr>
              <a:spLocks/>
            </p:cNvSpPr>
            <p:nvPr/>
          </p:nvSpPr>
          <p:spPr bwMode="auto">
            <a:xfrm rot="5400000">
              <a:off x="2689" y="1379"/>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8" name="Freeform 33"/>
            <p:cNvSpPr>
              <a:spLocks/>
            </p:cNvSpPr>
            <p:nvPr/>
          </p:nvSpPr>
          <p:spPr bwMode="auto">
            <a:xfrm rot="5400000">
              <a:off x="2697" y="1314"/>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9" name="Freeform 34"/>
            <p:cNvSpPr>
              <a:spLocks/>
            </p:cNvSpPr>
            <p:nvPr/>
          </p:nvSpPr>
          <p:spPr bwMode="auto">
            <a:xfrm rot="5400000">
              <a:off x="2678" y="1258"/>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0" name="Freeform 35"/>
            <p:cNvSpPr>
              <a:spLocks/>
            </p:cNvSpPr>
            <p:nvPr/>
          </p:nvSpPr>
          <p:spPr bwMode="auto">
            <a:xfrm rot="5400000">
              <a:off x="2672" y="1185"/>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 name="Freeform 36"/>
            <p:cNvSpPr>
              <a:spLocks/>
            </p:cNvSpPr>
            <p:nvPr/>
          </p:nvSpPr>
          <p:spPr bwMode="auto">
            <a:xfrm rot="5400000">
              <a:off x="1817" y="1371"/>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2" name="Freeform 37"/>
            <p:cNvSpPr>
              <a:spLocks/>
            </p:cNvSpPr>
            <p:nvPr/>
          </p:nvSpPr>
          <p:spPr bwMode="auto">
            <a:xfrm rot="5400000">
              <a:off x="1798" y="1309"/>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3" name="Freeform 38"/>
            <p:cNvSpPr>
              <a:spLocks/>
            </p:cNvSpPr>
            <p:nvPr/>
          </p:nvSpPr>
          <p:spPr bwMode="auto">
            <a:xfrm rot="5400000">
              <a:off x="1806" y="1244"/>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4" name="Freeform 39"/>
            <p:cNvSpPr>
              <a:spLocks/>
            </p:cNvSpPr>
            <p:nvPr/>
          </p:nvSpPr>
          <p:spPr bwMode="auto">
            <a:xfrm rot="5400000">
              <a:off x="1820" y="1191"/>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5" name="Freeform 40"/>
            <p:cNvSpPr>
              <a:spLocks/>
            </p:cNvSpPr>
            <p:nvPr/>
          </p:nvSpPr>
          <p:spPr bwMode="auto">
            <a:xfrm>
              <a:off x="2591" y="1075"/>
              <a:ext cx="39" cy="108"/>
            </a:xfrm>
            <a:custGeom>
              <a:avLst/>
              <a:gdLst>
                <a:gd name="T0" fmla="*/ 0 w 39"/>
                <a:gd name="T1" fmla="*/ 108 h 108"/>
                <a:gd name="T2" fmla="*/ 27 w 39"/>
                <a:gd name="T3" fmla="*/ 63 h 108"/>
                <a:gd name="T4" fmla="*/ 18 w 39"/>
                <a:gd name="T5" fmla="*/ 33 h 108"/>
                <a:gd name="T6" fmla="*/ 39 w 39"/>
                <a:gd name="T7" fmla="*/ 0 h 1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108">
                  <a:moveTo>
                    <a:pt x="0" y="108"/>
                  </a:moveTo>
                  <a:cubicBezTo>
                    <a:pt x="4" y="81"/>
                    <a:pt x="9" y="81"/>
                    <a:pt x="27" y="63"/>
                  </a:cubicBezTo>
                  <a:cubicBezTo>
                    <a:pt x="24" y="53"/>
                    <a:pt x="18" y="33"/>
                    <a:pt x="18" y="33"/>
                  </a:cubicBezTo>
                  <a:cubicBezTo>
                    <a:pt x="19" y="25"/>
                    <a:pt x="27" y="0"/>
                    <a:pt x="3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 name="Freeform 41"/>
            <p:cNvSpPr>
              <a:spLocks/>
            </p:cNvSpPr>
            <p:nvPr/>
          </p:nvSpPr>
          <p:spPr bwMode="auto">
            <a:xfrm>
              <a:off x="2621" y="1147"/>
              <a:ext cx="99" cy="60"/>
            </a:xfrm>
            <a:custGeom>
              <a:avLst/>
              <a:gdLst>
                <a:gd name="T0" fmla="*/ 0 w 99"/>
                <a:gd name="T1" fmla="*/ 60 h 60"/>
                <a:gd name="T2" fmla="*/ 42 w 99"/>
                <a:gd name="T3" fmla="*/ 33 h 60"/>
                <a:gd name="T4" fmla="*/ 72 w 99"/>
                <a:gd name="T5" fmla="*/ 24 h 60"/>
                <a:gd name="T6" fmla="*/ 99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0" y="60"/>
                  </a:moveTo>
                  <a:cubicBezTo>
                    <a:pt x="9" y="46"/>
                    <a:pt x="26" y="37"/>
                    <a:pt x="42" y="33"/>
                  </a:cubicBezTo>
                  <a:cubicBezTo>
                    <a:pt x="52" y="30"/>
                    <a:pt x="72" y="24"/>
                    <a:pt x="72" y="24"/>
                  </a:cubicBezTo>
                  <a:cubicBezTo>
                    <a:pt x="77" y="16"/>
                    <a:pt x="90" y="0"/>
                    <a:pt x="9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7" name="Freeform 42"/>
            <p:cNvSpPr>
              <a:spLocks/>
            </p:cNvSpPr>
            <p:nvPr/>
          </p:nvSpPr>
          <p:spPr bwMode="auto">
            <a:xfrm>
              <a:off x="2600" y="1546"/>
              <a:ext cx="93" cy="72"/>
            </a:xfrm>
            <a:custGeom>
              <a:avLst/>
              <a:gdLst>
                <a:gd name="T0" fmla="*/ 0 w 93"/>
                <a:gd name="T1" fmla="*/ 0 h 72"/>
                <a:gd name="T2" fmla="*/ 57 w 93"/>
                <a:gd name="T3" fmla="*/ 9 h 72"/>
                <a:gd name="T4" fmla="*/ 93 w 93"/>
                <a:gd name="T5" fmla="*/ 72 h 72"/>
                <a:gd name="T6" fmla="*/ 0 60000 65536"/>
                <a:gd name="T7" fmla="*/ 0 60000 65536"/>
                <a:gd name="T8" fmla="*/ 0 60000 65536"/>
              </a:gdLst>
              <a:ahLst/>
              <a:cxnLst>
                <a:cxn ang="T6">
                  <a:pos x="T0" y="T1"/>
                </a:cxn>
                <a:cxn ang="T7">
                  <a:pos x="T2" y="T3"/>
                </a:cxn>
                <a:cxn ang="T8">
                  <a:pos x="T4" y="T5"/>
                </a:cxn>
              </a:cxnLst>
              <a:rect l="0" t="0" r="r" b="b"/>
              <a:pathLst>
                <a:path w="93" h="72">
                  <a:moveTo>
                    <a:pt x="0" y="0"/>
                  </a:moveTo>
                  <a:cubicBezTo>
                    <a:pt x="30" y="10"/>
                    <a:pt x="12" y="6"/>
                    <a:pt x="57" y="9"/>
                  </a:cubicBezTo>
                  <a:cubicBezTo>
                    <a:pt x="79" y="24"/>
                    <a:pt x="75" y="54"/>
                    <a:pt x="93" y="72"/>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8" name="Freeform 43"/>
            <p:cNvSpPr>
              <a:spLocks/>
            </p:cNvSpPr>
            <p:nvPr/>
          </p:nvSpPr>
          <p:spPr bwMode="auto">
            <a:xfrm>
              <a:off x="2570" y="1573"/>
              <a:ext cx="42" cy="108"/>
            </a:xfrm>
            <a:custGeom>
              <a:avLst/>
              <a:gdLst>
                <a:gd name="T0" fmla="*/ 0 w 42"/>
                <a:gd name="T1" fmla="*/ 0 h 108"/>
                <a:gd name="T2" fmla="*/ 15 w 42"/>
                <a:gd name="T3" fmla="*/ 15 h 108"/>
                <a:gd name="T4" fmla="*/ 21 w 42"/>
                <a:gd name="T5" fmla="*/ 33 h 108"/>
                <a:gd name="T6" fmla="*/ 30 w 42"/>
                <a:gd name="T7" fmla="*/ 102 h 108"/>
                <a:gd name="T8" fmla="*/ 42 w 42"/>
                <a:gd name="T9" fmla="*/ 108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08">
                  <a:moveTo>
                    <a:pt x="0" y="0"/>
                  </a:moveTo>
                  <a:cubicBezTo>
                    <a:pt x="4" y="6"/>
                    <a:pt x="11" y="9"/>
                    <a:pt x="15" y="15"/>
                  </a:cubicBezTo>
                  <a:cubicBezTo>
                    <a:pt x="18" y="20"/>
                    <a:pt x="21" y="33"/>
                    <a:pt x="21" y="33"/>
                  </a:cubicBezTo>
                  <a:cubicBezTo>
                    <a:pt x="23" y="48"/>
                    <a:pt x="26" y="91"/>
                    <a:pt x="30" y="102"/>
                  </a:cubicBezTo>
                  <a:cubicBezTo>
                    <a:pt x="31" y="106"/>
                    <a:pt x="39" y="105"/>
                    <a:pt x="42"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 name="Freeform 44"/>
            <p:cNvSpPr>
              <a:spLocks/>
            </p:cNvSpPr>
            <p:nvPr/>
          </p:nvSpPr>
          <p:spPr bwMode="auto">
            <a:xfrm>
              <a:off x="1820" y="1519"/>
              <a:ext cx="93" cy="78"/>
            </a:xfrm>
            <a:custGeom>
              <a:avLst/>
              <a:gdLst>
                <a:gd name="T0" fmla="*/ 93 w 93"/>
                <a:gd name="T1" fmla="*/ 0 h 78"/>
                <a:gd name="T2" fmla="*/ 54 w 93"/>
                <a:gd name="T3" fmla="*/ 15 h 78"/>
                <a:gd name="T4" fmla="*/ 15 w 93"/>
                <a:gd name="T5" fmla="*/ 54 h 78"/>
                <a:gd name="T6" fmla="*/ 0 w 93"/>
                <a:gd name="T7" fmla="*/ 78 h 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3" h="78">
                  <a:moveTo>
                    <a:pt x="93" y="0"/>
                  </a:moveTo>
                  <a:cubicBezTo>
                    <a:pt x="79" y="4"/>
                    <a:pt x="66" y="7"/>
                    <a:pt x="54" y="15"/>
                  </a:cubicBezTo>
                  <a:cubicBezTo>
                    <a:pt x="43" y="31"/>
                    <a:pt x="34" y="48"/>
                    <a:pt x="15" y="54"/>
                  </a:cubicBezTo>
                  <a:cubicBezTo>
                    <a:pt x="2" y="74"/>
                    <a:pt x="6" y="66"/>
                    <a:pt x="0" y="7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 name="Freeform 45"/>
            <p:cNvSpPr>
              <a:spLocks/>
            </p:cNvSpPr>
            <p:nvPr/>
          </p:nvSpPr>
          <p:spPr bwMode="auto">
            <a:xfrm>
              <a:off x="1775" y="1483"/>
              <a:ext cx="120" cy="39"/>
            </a:xfrm>
            <a:custGeom>
              <a:avLst/>
              <a:gdLst>
                <a:gd name="T0" fmla="*/ 120 w 120"/>
                <a:gd name="T1" fmla="*/ 0 h 39"/>
                <a:gd name="T2" fmla="*/ 48 w 120"/>
                <a:gd name="T3" fmla="*/ 9 h 39"/>
                <a:gd name="T4" fmla="*/ 30 w 120"/>
                <a:gd name="T5" fmla="*/ 15 h 39"/>
                <a:gd name="T6" fmla="*/ 12 w 120"/>
                <a:gd name="T7" fmla="*/ 27 h 39"/>
                <a:gd name="T8" fmla="*/ 0 w 120"/>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39">
                  <a:moveTo>
                    <a:pt x="120" y="0"/>
                  </a:moveTo>
                  <a:cubicBezTo>
                    <a:pt x="80" y="10"/>
                    <a:pt x="104" y="5"/>
                    <a:pt x="48" y="9"/>
                  </a:cubicBezTo>
                  <a:cubicBezTo>
                    <a:pt x="42" y="11"/>
                    <a:pt x="35" y="11"/>
                    <a:pt x="30" y="15"/>
                  </a:cubicBezTo>
                  <a:cubicBezTo>
                    <a:pt x="24" y="19"/>
                    <a:pt x="12" y="27"/>
                    <a:pt x="12" y="27"/>
                  </a:cubicBezTo>
                  <a:cubicBezTo>
                    <a:pt x="5" y="38"/>
                    <a:pt x="9" y="34"/>
                    <a:pt x="0" y="39"/>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 name="Freeform 46"/>
            <p:cNvSpPr>
              <a:spLocks/>
            </p:cNvSpPr>
            <p:nvPr/>
          </p:nvSpPr>
          <p:spPr bwMode="auto">
            <a:xfrm>
              <a:off x="1814" y="1150"/>
              <a:ext cx="99" cy="60"/>
            </a:xfrm>
            <a:custGeom>
              <a:avLst/>
              <a:gdLst>
                <a:gd name="T0" fmla="*/ 99 w 99"/>
                <a:gd name="T1" fmla="*/ 60 h 60"/>
                <a:gd name="T2" fmla="*/ 69 w 99"/>
                <a:gd name="T3" fmla="*/ 18 h 60"/>
                <a:gd name="T4" fmla="*/ 21 w 99"/>
                <a:gd name="T5" fmla="*/ 15 h 60"/>
                <a:gd name="T6" fmla="*/ 0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99" y="60"/>
                  </a:moveTo>
                  <a:cubicBezTo>
                    <a:pt x="78" y="53"/>
                    <a:pt x="78" y="20"/>
                    <a:pt x="69" y="18"/>
                  </a:cubicBezTo>
                  <a:cubicBezTo>
                    <a:pt x="53" y="15"/>
                    <a:pt x="37" y="16"/>
                    <a:pt x="21" y="15"/>
                  </a:cubicBezTo>
                  <a:cubicBezTo>
                    <a:pt x="10" y="11"/>
                    <a:pt x="10" y="5"/>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2" name="Freeform 47"/>
            <p:cNvSpPr>
              <a:spLocks/>
            </p:cNvSpPr>
            <p:nvPr/>
          </p:nvSpPr>
          <p:spPr bwMode="auto">
            <a:xfrm>
              <a:off x="1913" y="1072"/>
              <a:ext cx="33" cy="105"/>
            </a:xfrm>
            <a:custGeom>
              <a:avLst/>
              <a:gdLst>
                <a:gd name="T0" fmla="*/ 33 w 33"/>
                <a:gd name="T1" fmla="*/ 105 h 105"/>
                <a:gd name="T2" fmla="*/ 21 w 33"/>
                <a:gd name="T3" fmla="*/ 69 h 105"/>
                <a:gd name="T4" fmla="*/ 12 w 33"/>
                <a:gd name="T5" fmla="*/ 42 h 105"/>
                <a:gd name="T6" fmla="*/ 0 w 33"/>
                <a:gd name="T7" fmla="*/ 0 h 1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105">
                  <a:moveTo>
                    <a:pt x="33" y="105"/>
                  </a:moveTo>
                  <a:cubicBezTo>
                    <a:pt x="30" y="91"/>
                    <a:pt x="26" y="82"/>
                    <a:pt x="21" y="69"/>
                  </a:cubicBezTo>
                  <a:cubicBezTo>
                    <a:pt x="17" y="60"/>
                    <a:pt x="12" y="42"/>
                    <a:pt x="12" y="42"/>
                  </a:cubicBezTo>
                  <a:cubicBezTo>
                    <a:pt x="10" y="20"/>
                    <a:pt x="13" y="13"/>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 name="Oval 48"/>
            <p:cNvSpPr>
              <a:spLocks noChangeArrowheads="1"/>
            </p:cNvSpPr>
            <p:nvPr/>
          </p:nvSpPr>
          <p:spPr bwMode="auto">
            <a:xfrm>
              <a:off x="2018" y="1344"/>
              <a:ext cx="227" cy="122"/>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54" name="Oval 49"/>
            <p:cNvSpPr>
              <a:spLocks noChangeArrowheads="1"/>
            </p:cNvSpPr>
            <p:nvPr/>
          </p:nvSpPr>
          <p:spPr bwMode="auto">
            <a:xfrm>
              <a:off x="2336" y="1253"/>
              <a:ext cx="227" cy="212"/>
            </a:xfrm>
            <a:prstGeom prst="ellipse">
              <a:avLst/>
            </a:prstGeom>
            <a:noFill/>
            <a:ln w="285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55" name="AutoShape 50"/>
            <p:cNvSpPr>
              <a:spLocks noChangeArrowheads="1"/>
            </p:cNvSpPr>
            <p:nvPr/>
          </p:nvSpPr>
          <p:spPr bwMode="auto">
            <a:xfrm rot="-1049614">
              <a:off x="2639" y="1254"/>
              <a:ext cx="363" cy="46"/>
            </a:xfrm>
            <a:prstGeom prst="flowChartTerminator">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56" name="AutoShape 51"/>
            <p:cNvSpPr>
              <a:spLocks noChangeArrowheads="1"/>
            </p:cNvSpPr>
            <p:nvPr/>
          </p:nvSpPr>
          <p:spPr bwMode="auto">
            <a:xfrm>
              <a:off x="3264" y="1159"/>
              <a:ext cx="771" cy="409"/>
            </a:xfrm>
            <a:prstGeom prst="flowChartTerminator">
              <a:avLst/>
            </a:prstGeom>
            <a:solidFill>
              <a:srgbClr val="CC99FF"/>
            </a:solidFill>
            <a:ln w="381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57" name="Freeform 52"/>
            <p:cNvSpPr>
              <a:spLocks/>
            </p:cNvSpPr>
            <p:nvPr/>
          </p:nvSpPr>
          <p:spPr bwMode="auto">
            <a:xfrm>
              <a:off x="3334" y="1570"/>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8" name="Freeform 53"/>
            <p:cNvSpPr>
              <a:spLocks/>
            </p:cNvSpPr>
            <p:nvPr/>
          </p:nvSpPr>
          <p:spPr bwMode="auto">
            <a:xfrm>
              <a:off x="3386" y="1579"/>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9" name="Freeform 54"/>
            <p:cNvSpPr>
              <a:spLocks/>
            </p:cNvSpPr>
            <p:nvPr/>
          </p:nvSpPr>
          <p:spPr bwMode="auto">
            <a:xfrm>
              <a:off x="3466" y="1575"/>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0" name="Freeform 55"/>
            <p:cNvSpPr>
              <a:spLocks/>
            </p:cNvSpPr>
            <p:nvPr/>
          </p:nvSpPr>
          <p:spPr bwMode="auto">
            <a:xfrm>
              <a:off x="3522" y="1579"/>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1" name="Freeform 56"/>
            <p:cNvSpPr>
              <a:spLocks/>
            </p:cNvSpPr>
            <p:nvPr/>
          </p:nvSpPr>
          <p:spPr bwMode="auto">
            <a:xfrm>
              <a:off x="3581" y="1568"/>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 name="Freeform 57"/>
            <p:cNvSpPr>
              <a:spLocks/>
            </p:cNvSpPr>
            <p:nvPr/>
          </p:nvSpPr>
          <p:spPr bwMode="auto">
            <a:xfrm>
              <a:off x="3260" y="1554"/>
              <a:ext cx="69" cy="75"/>
            </a:xfrm>
            <a:custGeom>
              <a:avLst/>
              <a:gdLst>
                <a:gd name="T0" fmla="*/ 69 w 69"/>
                <a:gd name="T1" fmla="*/ 0 h 75"/>
                <a:gd name="T2" fmla="*/ 42 w 69"/>
                <a:gd name="T3" fmla="*/ 18 h 75"/>
                <a:gd name="T4" fmla="*/ 33 w 69"/>
                <a:gd name="T5" fmla="*/ 24 h 75"/>
                <a:gd name="T6" fmla="*/ 15 w 69"/>
                <a:gd name="T7" fmla="*/ 60 h 75"/>
                <a:gd name="T8" fmla="*/ 0 w 69"/>
                <a:gd name="T9" fmla="*/ 75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75">
                  <a:moveTo>
                    <a:pt x="69" y="0"/>
                  </a:moveTo>
                  <a:cubicBezTo>
                    <a:pt x="60" y="6"/>
                    <a:pt x="51" y="12"/>
                    <a:pt x="42" y="18"/>
                  </a:cubicBezTo>
                  <a:cubicBezTo>
                    <a:pt x="39" y="20"/>
                    <a:pt x="33" y="24"/>
                    <a:pt x="33" y="24"/>
                  </a:cubicBezTo>
                  <a:cubicBezTo>
                    <a:pt x="25" y="35"/>
                    <a:pt x="21" y="48"/>
                    <a:pt x="15" y="60"/>
                  </a:cubicBezTo>
                  <a:cubicBezTo>
                    <a:pt x="12" y="66"/>
                    <a:pt x="0" y="75"/>
                    <a:pt x="0" y="7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3" name="Freeform 58"/>
            <p:cNvSpPr>
              <a:spLocks/>
            </p:cNvSpPr>
            <p:nvPr/>
          </p:nvSpPr>
          <p:spPr bwMode="auto">
            <a:xfrm>
              <a:off x="3631" y="1572"/>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 name="Freeform 59"/>
            <p:cNvSpPr>
              <a:spLocks/>
            </p:cNvSpPr>
            <p:nvPr/>
          </p:nvSpPr>
          <p:spPr bwMode="auto">
            <a:xfrm>
              <a:off x="3683" y="1581"/>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5" name="Freeform 60"/>
            <p:cNvSpPr>
              <a:spLocks/>
            </p:cNvSpPr>
            <p:nvPr/>
          </p:nvSpPr>
          <p:spPr bwMode="auto">
            <a:xfrm>
              <a:off x="3763" y="1577"/>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6" name="Freeform 61"/>
            <p:cNvSpPr>
              <a:spLocks/>
            </p:cNvSpPr>
            <p:nvPr/>
          </p:nvSpPr>
          <p:spPr bwMode="auto">
            <a:xfrm>
              <a:off x="3819" y="1581"/>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7" name="Freeform 62"/>
            <p:cNvSpPr>
              <a:spLocks/>
            </p:cNvSpPr>
            <p:nvPr/>
          </p:nvSpPr>
          <p:spPr bwMode="auto">
            <a:xfrm>
              <a:off x="3878" y="1570"/>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8" name="Freeform 63"/>
            <p:cNvSpPr>
              <a:spLocks/>
            </p:cNvSpPr>
            <p:nvPr/>
          </p:nvSpPr>
          <p:spPr bwMode="auto">
            <a:xfrm>
              <a:off x="3363" y="1057"/>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 name="Freeform 64"/>
            <p:cNvSpPr>
              <a:spLocks/>
            </p:cNvSpPr>
            <p:nvPr/>
          </p:nvSpPr>
          <p:spPr bwMode="auto">
            <a:xfrm>
              <a:off x="3436" y="1042"/>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0" name="Freeform 65"/>
            <p:cNvSpPr>
              <a:spLocks/>
            </p:cNvSpPr>
            <p:nvPr/>
          </p:nvSpPr>
          <p:spPr bwMode="auto">
            <a:xfrm>
              <a:off x="3507" y="1026"/>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1" name="Freeform 66"/>
            <p:cNvSpPr>
              <a:spLocks/>
            </p:cNvSpPr>
            <p:nvPr/>
          </p:nvSpPr>
          <p:spPr bwMode="auto">
            <a:xfrm>
              <a:off x="3563" y="1036"/>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2" name="Freeform 67"/>
            <p:cNvSpPr>
              <a:spLocks/>
            </p:cNvSpPr>
            <p:nvPr/>
          </p:nvSpPr>
          <p:spPr bwMode="auto">
            <a:xfrm>
              <a:off x="3622" y="1034"/>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3" name="Freeform 68"/>
            <p:cNvSpPr>
              <a:spLocks/>
            </p:cNvSpPr>
            <p:nvPr/>
          </p:nvSpPr>
          <p:spPr bwMode="auto">
            <a:xfrm>
              <a:off x="3687" y="1041"/>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4" name="Freeform 69"/>
            <p:cNvSpPr>
              <a:spLocks/>
            </p:cNvSpPr>
            <p:nvPr/>
          </p:nvSpPr>
          <p:spPr bwMode="auto">
            <a:xfrm>
              <a:off x="3730" y="1038"/>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5" name="Freeform 70"/>
            <p:cNvSpPr>
              <a:spLocks/>
            </p:cNvSpPr>
            <p:nvPr/>
          </p:nvSpPr>
          <p:spPr bwMode="auto">
            <a:xfrm>
              <a:off x="3804" y="1028"/>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6" name="Freeform 71"/>
            <p:cNvSpPr>
              <a:spLocks/>
            </p:cNvSpPr>
            <p:nvPr/>
          </p:nvSpPr>
          <p:spPr bwMode="auto">
            <a:xfrm>
              <a:off x="3860" y="1041"/>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7" name="Freeform 72"/>
            <p:cNvSpPr>
              <a:spLocks/>
            </p:cNvSpPr>
            <p:nvPr/>
          </p:nvSpPr>
          <p:spPr bwMode="auto">
            <a:xfrm>
              <a:off x="3919" y="1036"/>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8" name="Freeform 73"/>
            <p:cNvSpPr>
              <a:spLocks/>
            </p:cNvSpPr>
            <p:nvPr/>
          </p:nvSpPr>
          <p:spPr bwMode="auto">
            <a:xfrm rot="5400000">
              <a:off x="4066" y="1438"/>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9" name="Freeform 74"/>
            <p:cNvSpPr>
              <a:spLocks/>
            </p:cNvSpPr>
            <p:nvPr/>
          </p:nvSpPr>
          <p:spPr bwMode="auto">
            <a:xfrm rot="5400000">
              <a:off x="4071" y="1376"/>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0" name="Freeform 75"/>
            <p:cNvSpPr>
              <a:spLocks/>
            </p:cNvSpPr>
            <p:nvPr/>
          </p:nvSpPr>
          <p:spPr bwMode="auto">
            <a:xfrm rot="5400000">
              <a:off x="4079" y="1311"/>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1" name="Freeform 76"/>
            <p:cNvSpPr>
              <a:spLocks/>
            </p:cNvSpPr>
            <p:nvPr/>
          </p:nvSpPr>
          <p:spPr bwMode="auto">
            <a:xfrm rot="5400000">
              <a:off x="4060" y="1255"/>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2" name="Freeform 77"/>
            <p:cNvSpPr>
              <a:spLocks/>
            </p:cNvSpPr>
            <p:nvPr/>
          </p:nvSpPr>
          <p:spPr bwMode="auto">
            <a:xfrm rot="5400000">
              <a:off x="4054" y="1182"/>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3" name="Freeform 78"/>
            <p:cNvSpPr>
              <a:spLocks/>
            </p:cNvSpPr>
            <p:nvPr/>
          </p:nvSpPr>
          <p:spPr bwMode="auto">
            <a:xfrm rot="5400000">
              <a:off x="3199" y="1368"/>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4" name="Freeform 79"/>
            <p:cNvSpPr>
              <a:spLocks/>
            </p:cNvSpPr>
            <p:nvPr/>
          </p:nvSpPr>
          <p:spPr bwMode="auto">
            <a:xfrm rot="5400000">
              <a:off x="3180" y="1306"/>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5" name="Freeform 80"/>
            <p:cNvSpPr>
              <a:spLocks/>
            </p:cNvSpPr>
            <p:nvPr/>
          </p:nvSpPr>
          <p:spPr bwMode="auto">
            <a:xfrm rot="5400000">
              <a:off x="3188" y="1241"/>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6" name="Freeform 81"/>
            <p:cNvSpPr>
              <a:spLocks/>
            </p:cNvSpPr>
            <p:nvPr/>
          </p:nvSpPr>
          <p:spPr bwMode="auto">
            <a:xfrm rot="5400000">
              <a:off x="3202" y="1188"/>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7" name="Freeform 82"/>
            <p:cNvSpPr>
              <a:spLocks/>
            </p:cNvSpPr>
            <p:nvPr/>
          </p:nvSpPr>
          <p:spPr bwMode="auto">
            <a:xfrm>
              <a:off x="3973" y="1072"/>
              <a:ext cx="39" cy="108"/>
            </a:xfrm>
            <a:custGeom>
              <a:avLst/>
              <a:gdLst>
                <a:gd name="T0" fmla="*/ 0 w 39"/>
                <a:gd name="T1" fmla="*/ 108 h 108"/>
                <a:gd name="T2" fmla="*/ 27 w 39"/>
                <a:gd name="T3" fmla="*/ 63 h 108"/>
                <a:gd name="T4" fmla="*/ 18 w 39"/>
                <a:gd name="T5" fmla="*/ 33 h 108"/>
                <a:gd name="T6" fmla="*/ 39 w 39"/>
                <a:gd name="T7" fmla="*/ 0 h 1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108">
                  <a:moveTo>
                    <a:pt x="0" y="108"/>
                  </a:moveTo>
                  <a:cubicBezTo>
                    <a:pt x="4" y="81"/>
                    <a:pt x="9" y="81"/>
                    <a:pt x="27" y="63"/>
                  </a:cubicBezTo>
                  <a:cubicBezTo>
                    <a:pt x="24" y="53"/>
                    <a:pt x="18" y="33"/>
                    <a:pt x="18" y="33"/>
                  </a:cubicBezTo>
                  <a:cubicBezTo>
                    <a:pt x="19" y="25"/>
                    <a:pt x="27" y="0"/>
                    <a:pt x="3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8" name="Freeform 83"/>
            <p:cNvSpPr>
              <a:spLocks/>
            </p:cNvSpPr>
            <p:nvPr/>
          </p:nvSpPr>
          <p:spPr bwMode="auto">
            <a:xfrm>
              <a:off x="4003" y="1144"/>
              <a:ext cx="99" cy="60"/>
            </a:xfrm>
            <a:custGeom>
              <a:avLst/>
              <a:gdLst>
                <a:gd name="T0" fmla="*/ 0 w 99"/>
                <a:gd name="T1" fmla="*/ 60 h 60"/>
                <a:gd name="T2" fmla="*/ 42 w 99"/>
                <a:gd name="T3" fmla="*/ 33 h 60"/>
                <a:gd name="T4" fmla="*/ 72 w 99"/>
                <a:gd name="T5" fmla="*/ 24 h 60"/>
                <a:gd name="T6" fmla="*/ 99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0" y="60"/>
                  </a:moveTo>
                  <a:cubicBezTo>
                    <a:pt x="9" y="46"/>
                    <a:pt x="26" y="37"/>
                    <a:pt x="42" y="33"/>
                  </a:cubicBezTo>
                  <a:cubicBezTo>
                    <a:pt x="52" y="30"/>
                    <a:pt x="72" y="24"/>
                    <a:pt x="72" y="24"/>
                  </a:cubicBezTo>
                  <a:cubicBezTo>
                    <a:pt x="77" y="16"/>
                    <a:pt x="90" y="0"/>
                    <a:pt x="9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9" name="Freeform 84"/>
            <p:cNvSpPr>
              <a:spLocks/>
            </p:cNvSpPr>
            <p:nvPr/>
          </p:nvSpPr>
          <p:spPr bwMode="auto">
            <a:xfrm>
              <a:off x="3982" y="1543"/>
              <a:ext cx="93" cy="72"/>
            </a:xfrm>
            <a:custGeom>
              <a:avLst/>
              <a:gdLst>
                <a:gd name="T0" fmla="*/ 0 w 93"/>
                <a:gd name="T1" fmla="*/ 0 h 72"/>
                <a:gd name="T2" fmla="*/ 57 w 93"/>
                <a:gd name="T3" fmla="*/ 9 h 72"/>
                <a:gd name="T4" fmla="*/ 93 w 93"/>
                <a:gd name="T5" fmla="*/ 72 h 72"/>
                <a:gd name="T6" fmla="*/ 0 60000 65536"/>
                <a:gd name="T7" fmla="*/ 0 60000 65536"/>
                <a:gd name="T8" fmla="*/ 0 60000 65536"/>
              </a:gdLst>
              <a:ahLst/>
              <a:cxnLst>
                <a:cxn ang="T6">
                  <a:pos x="T0" y="T1"/>
                </a:cxn>
                <a:cxn ang="T7">
                  <a:pos x="T2" y="T3"/>
                </a:cxn>
                <a:cxn ang="T8">
                  <a:pos x="T4" y="T5"/>
                </a:cxn>
              </a:cxnLst>
              <a:rect l="0" t="0" r="r" b="b"/>
              <a:pathLst>
                <a:path w="93" h="72">
                  <a:moveTo>
                    <a:pt x="0" y="0"/>
                  </a:moveTo>
                  <a:cubicBezTo>
                    <a:pt x="30" y="10"/>
                    <a:pt x="12" y="6"/>
                    <a:pt x="57" y="9"/>
                  </a:cubicBezTo>
                  <a:cubicBezTo>
                    <a:pt x="79" y="24"/>
                    <a:pt x="75" y="54"/>
                    <a:pt x="93" y="72"/>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0" name="Freeform 85"/>
            <p:cNvSpPr>
              <a:spLocks/>
            </p:cNvSpPr>
            <p:nvPr/>
          </p:nvSpPr>
          <p:spPr bwMode="auto">
            <a:xfrm>
              <a:off x="3952" y="1570"/>
              <a:ext cx="42" cy="108"/>
            </a:xfrm>
            <a:custGeom>
              <a:avLst/>
              <a:gdLst>
                <a:gd name="T0" fmla="*/ 0 w 42"/>
                <a:gd name="T1" fmla="*/ 0 h 108"/>
                <a:gd name="T2" fmla="*/ 15 w 42"/>
                <a:gd name="T3" fmla="*/ 15 h 108"/>
                <a:gd name="T4" fmla="*/ 21 w 42"/>
                <a:gd name="T5" fmla="*/ 33 h 108"/>
                <a:gd name="T6" fmla="*/ 30 w 42"/>
                <a:gd name="T7" fmla="*/ 102 h 108"/>
                <a:gd name="T8" fmla="*/ 42 w 42"/>
                <a:gd name="T9" fmla="*/ 108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08">
                  <a:moveTo>
                    <a:pt x="0" y="0"/>
                  </a:moveTo>
                  <a:cubicBezTo>
                    <a:pt x="4" y="6"/>
                    <a:pt x="11" y="9"/>
                    <a:pt x="15" y="15"/>
                  </a:cubicBezTo>
                  <a:cubicBezTo>
                    <a:pt x="18" y="20"/>
                    <a:pt x="21" y="33"/>
                    <a:pt x="21" y="33"/>
                  </a:cubicBezTo>
                  <a:cubicBezTo>
                    <a:pt x="23" y="48"/>
                    <a:pt x="26" y="91"/>
                    <a:pt x="30" y="102"/>
                  </a:cubicBezTo>
                  <a:cubicBezTo>
                    <a:pt x="31" y="106"/>
                    <a:pt x="39" y="105"/>
                    <a:pt x="42"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1" name="Freeform 86"/>
            <p:cNvSpPr>
              <a:spLocks/>
            </p:cNvSpPr>
            <p:nvPr/>
          </p:nvSpPr>
          <p:spPr bwMode="auto">
            <a:xfrm>
              <a:off x="3202" y="1516"/>
              <a:ext cx="93" cy="78"/>
            </a:xfrm>
            <a:custGeom>
              <a:avLst/>
              <a:gdLst>
                <a:gd name="T0" fmla="*/ 93 w 93"/>
                <a:gd name="T1" fmla="*/ 0 h 78"/>
                <a:gd name="T2" fmla="*/ 54 w 93"/>
                <a:gd name="T3" fmla="*/ 15 h 78"/>
                <a:gd name="T4" fmla="*/ 15 w 93"/>
                <a:gd name="T5" fmla="*/ 54 h 78"/>
                <a:gd name="T6" fmla="*/ 0 w 93"/>
                <a:gd name="T7" fmla="*/ 78 h 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3" h="78">
                  <a:moveTo>
                    <a:pt x="93" y="0"/>
                  </a:moveTo>
                  <a:cubicBezTo>
                    <a:pt x="79" y="4"/>
                    <a:pt x="66" y="7"/>
                    <a:pt x="54" y="15"/>
                  </a:cubicBezTo>
                  <a:cubicBezTo>
                    <a:pt x="43" y="31"/>
                    <a:pt x="34" y="48"/>
                    <a:pt x="15" y="54"/>
                  </a:cubicBezTo>
                  <a:cubicBezTo>
                    <a:pt x="2" y="74"/>
                    <a:pt x="6" y="66"/>
                    <a:pt x="0" y="7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2" name="Freeform 87"/>
            <p:cNvSpPr>
              <a:spLocks/>
            </p:cNvSpPr>
            <p:nvPr/>
          </p:nvSpPr>
          <p:spPr bwMode="auto">
            <a:xfrm>
              <a:off x="3157" y="1480"/>
              <a:ext cx="120" cy="39"/>
            </a:xfrm>
            <a:custGeom>
              <a:avLst/>
              <a:gdLst>
                <a:gd name="T0" fmla="*/ 120 w 120"/>
                <a:gd name="T1" fmla="*/ 0 h 39"/>
                <a:gd name="T2" fmla="*/ 48 w 120"/>
                <a:gd name="T3" fmla="*/ 9 h 39"/>
                <a:gd name="T4" fmla="*/ 30 w 120"/>
                <a:gd name="T5" fmla="*/ 15 h 39"/>
                <a:gd name="T6" fmla="*/ 12 w 120"/>
                <a:gd name="T7" fmla="*/ 27 h 39"/>
                <a:gd name="T8" fmla="*/ 0 w 120"/>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39">
                  <a:moveTo>
                    <a:pt x="120" y="0"/>
                  </a:moveTo>
                  <a:cubicBezTo>
                    <a:pt x="80" y="10"/>
                    <a:pt x="104" y="5"/>
                    <a:pt x="48" y="9"/>
                  </a:cubicBezTo>
                  <a:cubicBezTo>
                    <a:pt x="42" y="11"/>
                    <a:pt x="35" y="11"/>
                    <a:pt x="30" y="15"/>
                  </a:cubicBezTo>
                  <a:cubicBezTo>
                    <a:pt x="24" y="19"/>
                    <a:pt x="12" y="27"/>
                    <a:pt x="12" y="27"/>
                  </a:cubicBezTo>
                  <a:cubicBezTo>
                    <a:pt x="5" y="38"/>
                    <a:pt x="9" y="34"/>
                    <a:pt x="0" y="39"/>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3" name="Freeform 88"/>
            <p:cNvSpPr>
              <a:spLocks/>
            </p:cNvSpPr>
            <p:nvPr/>
          </p:nvSpPr>
          <p:spPr bwMode="auto">
            <a:xfrm>
              <a:off x="3196" y="1147"/>
              <a:ext cx="99" cy="60"/>
            </a:xfrm>
            <a:custGeom>
              <a:avLst/>
              <a:gdLst>
                <a:gd name="T0" fmla="*/ 99 w 99"/>
                <a:gd name="T1" fmla="*/ 60 h 60"/>
                <a:gd name="T2" fmla="*/ 69 w 99"/>
                <a:gd name="T3" fmla="*/ 18 h 60"/>
                <a:gd name="T4" fmla="*/ 21 w 99"/>
                <a:gd name="T5" fmla="*/ 15 h 60"/>
                <a:gd name="T6" fmla="*/ 0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99" y="60"/>
                  </a:moveTo>
                  <a:cubicBezTo>
                    <a:pt x="78" y="53"/>
                    <a:pt x="78" y="20"/>
                    <a:pt x="69" y="18"/>
                  </a:cubicBezTo>
                  <a:cubicBezTo>
                    <a:pt x="53" y="15"/>
                    <a:pt x="37" y="16"/>
                    <a:pt x="21" y="15"/>
                  </a:cubicBezTo>
                  <a:cubicBezTo>
                    <a:pt x="10" y="11"/>
                    <a:pt x="10" y="5"/>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4" name="Freeform 89"/>
            <p:cNvSpPr>
              <a:spLocks/>
            </p:cNvSpPr>
            <p:nvPr/>
          </p:nvSpPr>
          <p:spPr bwMode="auto">
            <a:xfrm>
              <a:off x="3295" y="1069"/>
              <a:ext cx="33" cy="105"/>
            </a:xfrm>
            <a:custGeom>
              <a:avLst/>
              <a:gdLst>
                <a:gd name="T0" fmla="*/ 33 w 33"/>
                <a:gd name="T1" fmla="*/ 105 h 105"/>
                <a:gd name="T2" fmla="*/ 21 w 33"/>
                <a:gd name="T3" fmla="*/ 69 h 105"/>
                <a:gd name="T4" fmla="*/ 12 w 33"/>
                <a:gd name="T5" fmla="*/ 42 h 105"/>
                <a:gd name="T6" fmla="*/ 0 w 33"/>
                <a:gd name="T7" fmla="*/ 0 h 1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105">
                  <a:moveTo>
                    <a:pt x="33" y="105"/>
                  </a:moveTo>
                  <a:cubicBezTo>
                    <a:pt x="30" y="91"/>
                    <a:pt x="26" y="82"/>
                    <a:pt x="21" y="69"/>
                  </a:cubicBezTo>
                  <a:cubicBezTo>
                    <a:pt x="17" y="60"/>
                    <a:pt x="12" y="42"/>
                    <a:pt x="12" y="42"/>
                  </a:cubicBezTo>
                  <a:cubicBezTo>
                    <a:pt x="10" y="20"/>
                    <a:pt x="13" y="13"/>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5" name="Oval 90"/>
            <p:cNvSpPr>
              <a:spLocks noChangeArrowheads="1"/>
            </p:cNvSpPr>
            <p:nvPr/>
          </p:nvSpPr>
          <p:spPr bwMode="auto">
            <a:xfrm>
              <a:off x="3400" y="1341"/>
              <a:ext cx="227" cy="122"/>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96" name="AutoShape 91"/>
            <p:cNvSpPr>
              <a:spLocks noChangeArrowheads="1"/>
            </p:cNvSpPr>
            <p:nvPr/>
          </p:nvSpPr>
          <p:spPr bwMode="auto">
            <a:xfrm>
              <a:off x="2018" y="1984"/>
              <a:ext cx="771" cy="409"/>
            </a:xfrm>
            <a:prstGeom prst="flowChartTerminator">
              <a:avLst/>
            </a:prstGeom>
            <a:solidFill>
              <a:srgbClr val="CC99FF"/>
            </a:solidFill>
            <a:ln w="381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97" name="Freeform 92"/>
            <p:cNvSpPr>
              <a:spLocks/>
            </p:cNvSpPr>
            <p:nvPr/>
          </p:nvSpPr>
          <p:spPr bwMode="auto">
            <a:xfrm>
              <a:off x="2088" y="2395"/>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8" name="Freeform 93"/>
            <p:cNvSpPr>
              <a:spLocks/>
            </p:cNvSpPr>
            <p:nvPr/>
          </p:nvSpPr>
          <p:spPr bwMode="auto">
            <a:xfrm>
              <a:off x="2140" y="2404"/>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9" name="Freeform 94"/>
            <p:cNvSpPr>
              <a:spLocks/>
            </p:cNvSpPr>
            <p:nvPr/>
          </p:nvSpPr>
          <p:spPr bwMode="auto">
            <a:xfrm>
              <a:off x="2220" y="2400"/>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0" name="Freeform 95"/>
            <p:cNvSpPr>
              <a:spLocks/>
            </p:cNvSpPr>
            <p:nvPr/>
          </p:nvSpPr>
          <p:spPr bwMode="auto">
            <a:xfrm>
              <a:off x="2276" y="2404"/>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 name="Freeform 96"/>
            <p:cNvSpPr>
              <a:spLocks/>
            </p:cNvSpPr>
            <p:nvPr/>
          </p:nvSpPr>
          <p:spPr bwMode="auto">
            <a:xfrm>
              <a:off x="2335" y="2393"/>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2" name="Freeform 97"/>
            <p:cNvSpPr>
              <a:spLocks/>
            </p:cNvSpPr>
            <p:nvPr/>
          </p:nvSpPr>
          <p:spPr bwMode="auto">
            <a:xfrm>
              <a:off x="2014" y="2379"/>
              <a:ext cx="69" cy="75"/>
            </a:xfrm>
            <a:custGeom>
              <a:avLst/>
              <a:gdLst>
                <a:gd name="T0" fmla="*/ 69 w 69"/>
                <a:gd name="T1" fmla="*/ 0 h 75"/>
                <a:gd name="T2" fmla="*/ 42 w 69"/>
                <a:gd name="T3" fmla="*/ 18 h 75"/>
                <a:gd name="T4" fmla="*/ 33 w 69"/>
                <a:gd name="T5" fmla="*/ 24 h 75"/>
                <a:gd name="T6" fmla="*/ 15 w 69"/>
                <a:gd name="T7" fmla="*/ 60 h 75"/>
                <a:gd name="T8" fmla="*/ 0 w 69"/>
                <a:gd name="T9" fmla="*/ 75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75">
                  <a:moveTo>
                    <a:pt x="69" y="0"/>
                  </a:moveTo>
                  <a:cubicBezTo>
                    <a:pt x="60" y="6"/>
                    <a:pt x="51" y="12"/>
                    <a:pt x="42" y="18"/>
                  </a:cubicBezTo>
                  <a:cubicBezTo>
                    <a:pt x="39" y="20"/>
                    <a:pt x="33" y="24"/>
                    <a:pt x="33" y="24"/>
                  </a:cubicBezTo>
                  <a:cubicBezTo>
                    <a:pt x="25" y="35"/>
                    <a:pt x="21" y="48"/>
                    <a:pt x="15" y="60"/>
                  </a:cubicBezTo>
                  <a:cubicBezTo>
                    <a:pt x="12" y="66"/>
                    <a:pt x="0" y="75"/>
                    <a:pt x="0" y="7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3" name="Freeform 98"/>
            <p:cNvSpPr>
              <a:spLocks/>
            </p:cNvSpPr>
            <p:nvPr/>
          </p:nvSpPr>
          <p:spPr bwMode="auto">
            <a:xfrm>
              <a:off x="2385" y="2397"/>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4" name="Freeform 99"/>
            <p:cNvSpPr>
              <a:spLocks/>
            </p:cNvSpPr>
            <p:nvPr/>
          </p:nvSpPr>
          <p:spPr bwMode="auto">
            <a:xfrm>
              <a:off x="2437" y="2406"/>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5" name="Freeform 100"/>
            <p:cNvSpPr>
              <a:spLocks/>
            </p:cNvSpPr>
            <p:nvPr/>
          </p:nvSpPr>
          <p:spPr bwMode="auto">
            <a:xfrm>
              <a:off x="2517" y="2402"/>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6" name="Freeform 101"/>
            <p:cNvSpPr>
              <a:spLocks/>
            </p:cNvSpPr>
            <p:nvPr/>
          </p:nvSpPr>
          <p:spPr bwMode="auto">
            <a:xfrm>
              <a:off x="2573" y="2406"/>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7" name="Freeform 102"/>
            <p:cNvSpPr>
              <a:spLocks/>
            </p:cNvSpPr>
            <p:nvPr/>
          </p:nvSpPr>
          <p:spPr bwMode="auto">
            <a:xfrm>
              <a:off x="2632" y="2395"/>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8" name="Freeform 103"/>
            <p:cNvSpPr>
              <a:spLocks/>
            </p:cNvSpPr>
            <p:nvPr/>
          </p:nvSpPr>
          <p:spPr bwMode="auto">
            <a:xfrm>
              <a:off x="2117" y="1882"/>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9" name="Freeform 104"/>
            <p:cNvSpPr>
              <a:spLocks/>
            </p:cNvSpPr>
            <p:nvPr/>
          </p:nvSpPr>
          <p:spPr bwMode="auto">
            <a:xfrm>
              <a:off x="2190" y="1867"/>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0" name="Freeform 105"/>
            <p:cNvSpPr>
              <a:spLocks/>
            </p:cNvSpPr>
            <p:nvPr/>
          </p:nvSpPr>
          <p:spPr bwMode="auto">
            <a:xfrm>
              <a:off x="2261" y="1851"/>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1" name="Freeform 106"/>
            <p:cNvSpPr>
              <a:spLocks/>
            </p:cNvSpPr>
            <p:nvPr/>
          </p:nvSpPr>
          <p:spPr bwMode="auto">
            <a:xfrm>
              <a:off x="2317" y="1861"/>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2" name="Freeform 107"/>
            <p:cNvSpPr>
              <a:spLocks/>
            </p:cNvSpPr>
            <p:nvPr/>
          </p:nvSpPr>
          <p:spPr bwMode="auto">
            <a:xfrm>
              <a:off x="2376" y="1859"/>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3" name="Freeform 108"/>
            <p:cNvSpPr>
              <a:spLocks/>
            </p:cNvSpPr>
            <p:nvPr/>
          </p:nvSpPr>
          <p:spPr bwMode="auto">
            <a:xfrm>
              <a:off x="2441" y="1866"/>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4" name="Freeform 109"/>
            <p:cNvSpPr>
              <a:spLocks/>
            </p:cNvSpPr>
            <p:nvPr/>
          </p:nvSpPr>
          <p:spPr bwMode="auto">
            <a:xfrm>
              <a:off x="2484" y="1863"/>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5" name="Freeform 110"/>
            <p:cNvSpPr>
              <a:spLocks/>
            </p:cNvSpPr>
            <p:nvPr/>
          </p:nvSpPr>
          <p:spPr bwMode="auto">
            <a:xfrm>
              <a:off x="2558" y="1853"/>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6" name="Freeform 111"/>
            <p:cNvSpPr>
              <a:spLocks/>
            </p:cNvSpPr>
            <p:nvPr/>
          </p:nvSpPr>
          <p:spPr bwMode="auto">
            <a:xfrm>
              <a:off x="2614" y="1866"/>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7" name="Freeform 112"/>
            <p:cNvSpPr>
              <a:spLocks/>
            </p:cNvSpPr>
            <p:nvPr/>
          </p:nvSpPr>
          <p:spPr bwMode="auto">
            <a:xfrm>
              <a:off x="2673" y="1861"/>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8" name="Freeform 113"/>
            <p:cNvSpPr>
              <a:spLocks/>
            </p:cNvSpPr>
            <p:nvPr/>
          </p:nvSpPr>
          <p:spPr bwMode="auto">
            <a:xfrm rot="5400000">
              <a:off x="2820" y="2263"/>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9" name="Freeform 114"/>
            <p:cNvSpPr>
              <a:spLocks/>
            </p:cNvSpPr>
            <p:nvPr/>
          </p:nvSpPr>
          <p:spPr bwMode="auto">
            <a:xfrm rot="5400000">
              <a:off x="2825" y="2201"/>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0" name="Freeform 115"/>
            <p:cNvSpPr>
              <a:spLocks/>
            </p:cNvSpPr>
            <p:nvPr/>
          </p:nvSpPr>
          <p:spPr bwMode="auto">
            <a:xfrm rot="5400000">
              <a:off x="2833" y="2136"/>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1" name="Freeform 116"/>
            <p:cNvSpPr>
              <a:spLocks/>
            </p:cNvSpPr>
            <p:nvPr/>
          </p:nvSpPr>
          <p:spPr bwMode="auto">
            <a:xfrm rot="5400000">
              <a:off x="2814" y="2080"/>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2" name="Freeform 117"/>
            <p:cNvSpPr>
              <a:spLocks/>
            </p:cNvSpPr>
            <p:nvPr/>
          </p:nvSpPr>
          <p:spPr bwMode="auto">
            <a:xfrm rot="5400000">
              <a:off x="2808" y="2007"/>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 name="Freeform 118"/>
            <p:cNvSpPr>
              <a:spLocks/>
            </p:cNvSpPr>
            <p:nvPr/>
          </p:nvSpPr>
          <p:spPr bwMode="auto">
            <a:xfrm rot="5400000">
              <a:off x="1953" y="2193"/>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4" name="Freeform 119"/>
            <p:cNvSpPr>
              <a:spLocks/>
            </p:cNvSpPr>
            <p:nvPr/>
          </p:nvSpPr>
          <p:spPr bwMode="auto">
            <a:xfrm rot="5400000">
              <a:off x="1934" y="2131"/>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5" name="Freeform 120"/>
            <p:cNvSpPr>
              <a:spLocks/>
            </p:cNvSpPr>
            <p:nvPr/>
          </p:nvSpPr>
          <p:spPr bwMode="auto">
            <a:xfrm rot="5400000">
              <a:off x="1942" y="2066"/>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6" name="Freeform 121"/>
            <p:cNvSpPr>
              <a:spLocks/>
            </p:cNvSpPr>
            <p:nvPr/>
          </p:nvSpPr>
          <p:spPr bwMode="auto">
            <a:xfrm rot="5400000">
              <a:off x="1956" y="2013"/>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7" name="Freeform 122"/>
            <p:cNvSpPr>
              <a:spLocks/>
            </p:cNvSpPr>
            <p:nvPr/>
          </p:nvSpPr>
          <p:spPr bwMode="auto">
            <a:xfrm>
              <a:off x="2727" y="1897"/>
              <a:ext cx="39" cy="108"/>
            </a:xfrm>
            <a:custGeom>
              <a:avLst/>
              <a:gdLst>
                <a:gd name="T0" fmla="*/ 0 w 39"/>
                <a:gd name="T1" fmla="*/ 108 h 108"/>
                <a:gd name="T2" fmla="*/ 27 w 39"/>
                <a:gd name="T3" fmla="*/ 63 h 108"/>
                <a:gd name="T4" fmla="*/ 18 w 39"/>
                <a:gd name="T5" fmla="*/ 33 h 108"/>
                <a:gd name="T6" fmla="*/ 39 w 39"/>
                <a:gd name="T7" fmla="*/ 0 h 1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108">
                  <a:moveTo>
                    <a:pt x="0" y="108"/>
                  </a:moveTo>
                  <a:cubicBezTo>
                    <a:pt x="4" y="81"/>
                    <a:pt x="9" y="81"/>
                    <a:pt x="27" y="63"/>
                  </a:cubicBezTo>
                  <a:cubicBezTo>
                    <a:pt x="24" y="53"/>
                    <a:pt x="18" y="33"/>
                    <a:pt x="18" y="33"/>
                  </a:cubicBezTo>
                  <a:cubicBezTo>
                    <a:pt x="19" y="25"/>
                    <a:pt x="27" y="0"/>
                    <a:pt x="3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8" name="Freeform 123"/>
            <p:cNvSpPr>
              <a:spLocks/>
            </p:cNvSpPr>
            <p:nvPr/>
          </p:nvSpPr>
          <p:spPr bwMode="auto">
            <a:xfrm>
              <a:off x="2757" y="1969"/>
              <a:ext cx="99" cy="60"/>
            </a:xfrm>
            <a:custGeom>
              <a:avLst/>
              <a:gdLst>
                <a:gd name="T0" fmla="*/ 0 w 99"/>
                <a:gd name="T1" fmla="*/ 60 h 60"/>
                <a:gd name="T2" fmla="*/ 42 w 99"/>
                <a:gd name="T3" fmla="*/ 33 h 60"/>
                <a:gd name="T4" fmla="*/ 72 w 99"/>
                <a:gd name="T5" fmla="*/ 24 h 60"/>
                <a:gd name="T6" fmla="*/ 99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0" y="60"/>
                  </a:moveTo>
                  <a:cubicBezTo>
                    <a:pt x="9" y="46"/>
                    <a:pt x="26" y="37"/>
                    <a:pt x="42" y="33"/>
                  </a:cubicBezTo>
                  <a:cubicBezTo>
                    <a:pt x="52" y="30"/>
                    <a:pt x="72" y="24"/>
                    <a:pt x="72" y="24"/>
                  </a:cubicBezTo>
                  <a:cubicBezTo>
                    <a:pt x="77" y="16"/>
                    <a:pt x="90" y="0"/>
                    <a:pt x="9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9" name="Freeform 124"/>
            <p:cNvSpPr>
              <a:spLocks/>
            </p:cNvSpPr>
            <p:nvPr/>
          </p:nvSpPr>
          <p:spPr bwMode="auto">
            <a:xfrm>
              <a:off x="2736" y="2368"/>
              <a:ext cx="93" cy="72"/>
            </a:xfrm>
            <a:custGeom>
              <a:avLst/>
              <a:gdLst>
                <a:gd name="T0" fmla="*/ 0 w 93"/>
                <a:gd name="T1" fmla="*/ 0 h 72"/>
                <a:gd name="T2" fmla="*/ 57 w 93"/>
                <a:gd name="T3" fmla="*/ 9 h 72"/>
                <a:gd name="T4" fmla="*/ 93 w 93"/>
                <a:gd name="T5" fmla="*/ 72 h 72"/>
                <a:gd name="T6" fmla="*/ 0 60000 65536"/>
                <a:gd name="T7" fmla="*/ 0 60000 65536"/>
                <a:gd name="T8" fmla="*/ 0 60000 65536"/>
              </a:gdLst>
              <a:ahLst/>
              <a:cxnLst>
                <a:cxn ang="T6">
                  <a:pos x="T0" y="T1"/>
                </a:cxn>
                <a:cxn ang="T7">
                  <a:pos x="T2" y="T3"/>
                </a:cxn>
                <a:cxn ang="T8">
                  <a:pos x="T4" y="T5"/>
                </a:cxn>
              </a:cxnLst>
              <a:rect l="0" t="0" r="r" b="b"/>
              <a:pathLst>
                <a:path w="93" h="72">
                  <a:moveTo>
                    <a:pt x="0" y="0"/>
                  </a:moveTo>
                  <a:cubicBezTo>
                    <a:pt x="30" y="10"/>
                    <a:pt x="12" y="6"/>
                    <a:pt x="57" y="9"/>
                  </a:cubicBezTo>
                  <a:cubicBezTo>
                    <a:pt x="79" y="24"/>
                    <a:pt x="75" y="54"/>
                    <a:pt x="93" y="72"/>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0" name="Freeform 125"/>
            <p:cNvSpPr>
              <a:spLocks/>
            </p:cNvSpPr>
            <p:nvPr/>
          </p:nvSpPr>
          <p:spPr bwMode="auto">
            <a:xfrm>
              <a:off x="2706" y="2395"/>
              <a:ext cx="42" cy="108"/>
            </a:xfrm>
            <a:custGeom>
              <a:avLst/>
              <a:gdLst>
                <a:gd name="T0" fmla="*/ 0 w 42"/>
                <a:gd name="T1" fmla="*/ 0 h 108"/>
                <a:gd name="T2" fmla="*/ 15 w 42"/>
                <a:gd name="T3" fmla="*/ 15 h 108"/>
                <a:gd name="T4" fmla="*/ 21 w 42"/>
                <a:gd name="T5" fmla="*/ 33 h 108"/>
                <a:gd name="T6" fmla="*/ 30 w 42"/>
                <a:gd name="T7" fmla="*/ 102 h 108"/>
                <a:gd name="T8" fmla="*/ 42 w 42"/>
                <a:gd name="T9" fmla="*/ 108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08">
                  <a:moveTo>
                    <a:pt x="0" y="0"/>
                  </a:moveTo>
                  <a:cubicBezTo>
                    <a:pt x="4" y="6"/>
                    <a:pt x="11" y="9"/>
                    <a:pt x="15" y="15"/>
                  </a:cubicBezTo>
                  <a:cubicBezTo>
                    <a:pt x="18" y="20"/>
                    <a:pt x="21" y="33"/>
                    <a:pt x="21" y="33"/>
                  </a:cubicBezTo>
                  <a:cubicBezTo>
                    <a:pt x="23" y="48"/>
                    <a:pt x="26" y="91"/>
                    <a:pt x="30" y="102"/>
                  </a:cubicBezTo>
                  <a:cubicBezTo>
                    <a:pt x="31" y="106"/>
                    <a:pt x="39" y="105"/>
                    <a:pt x="42"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1" name="Freeform 126"/>
            <p:cNvSpPr>
              <a:spLocks/>
            </p:cNvSpPr>
            <p:nvPr/>
          </p:nvSpPr>
          <p:spPr bwMode="auto">
            <a:xfrm>
              <a:off x="1956" y="2341"/>
              <a:ext cx="93" cy="78"/>
            </a:xfrm>
            <a:custGeom>
              <a:avLst/>
              <a:gdLst>
                <a:gd name="T0" fmla="*/ 93 w 93"/>
                <a:gd name="T1" fmla="*/ 0 h 78"/>
                <a:gd name="T2" fmla="*/ 54 w 93"/>
                <a:gd name="T3" fmla="*/ 15 h 78"/>
                <a:gd name="T4" fmla="*/ 15 w 93"/>
                <a:gd name="T5" fmla="*/ 54 h 78"/>
                <a:gd name="T6" fmla="*/ 0 w 93"/>
                <a:gd name="T7" fmla="*/ 78 h 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3" h="78">
                  <a:moveTo>
                    <a:pt x="93" y="0"/>
                  </a:moveTo>
                  <a:cubicBezTo>
                    <a:pt x="79" y="4"/>
                    <a:pt x="66" y="7"/>
                    <a:pt x="54" y="15"/>
                  </a:cubicBezTo>
                  <a:cubicBezTo>
                    <a:pt x="43" y="31"/>
                    <a:pt x="34" y="48"/>
                    <a:pt x="15" y="54"/>
                  </a:cubicBezTo>
                  <a:cubicBezTo>
                    <a:pt x="2" y="74"/>
                    <a:pt x="6" y="66"/>
                    <a:pt x="0" y="7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2" name="Freeform 127"/>
            <p:cNvSpPr>
              <a:spLocks/>
            </p:cNvSpPr>
            <p:nvPr/>
          </p:nvSpPr>
          <p:spPr bwMode="auto">
            <a:xfrm>
              <a:off x="1911" y="2305"/>
              <a:ext cx="120" cy="39"/>
            </a:xfrm>
            <a:custGeom>
              <a:avLst/>
              <a:gdLst>
                <a:gd name="T0" fmla="*/ 120 w 120"/>
                <a:gd name="T1" fmla="*/ 0 h 39"/>
                <a:gd name="T2" fmla="*/ 48 w 120"/>
                <a:gd name="T3" fmla="*/ 9 h 39"/>
                <a:gd name="T4" fmla="*/ 30 w 120"/>
                <a:gd name="T5" fmla="*/ 15 h 39"/>
                <a:gd name="T6" fmla="*/ 12 w 120"/>
                <a:gd name="T7" fmla="*/ 27 h 39"/>
                <a:gd name="T8" fmla="*/ 0 w 120"/>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39">
                  <a:moveTo>
                    <a:pt x="120" y="0"/>
                  </a:moveTo>
                  <a:cubicBezTo>
                    <a:pt x="80" y="10"/>
                    <a:pt x="104" y="5"/>
                    <a:pt x="48" y="9"/>
                  </a:cubicBezTo>
                  <a:cubicBezTo>
                    <a:pt x="42" y="11"/>
                    <a:pt x="35" y="11"/>
                    <a:pt x="30" y="15"/>
                  </a:cubicBezTo>
                  <a:cubicBezTo>
                    <a:pt x="24" y="19"/>
                    <a:pt x="12" y="27"/>
                    <a:pt x="12" y="27"/>
                  </a:cubicBezTo>
                  <a:cubicBezTo>
                    <a:pt x="5" y="38"/>
                    <a:pt x="9" y="34"/>
                    <a:pt x="0" y="39"/>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3" name="Freeform 128"/>
            <p:cNvSpPr>
              <a:spLocks/>
            </p:cNvSpPr>
            <p:nvPr/>
          </p:nvSpPr>
          <p:spPr bwMode="auto">
            <a:xfrm>
              <a:off x="1950" y="1972"/>
              <a:ext cx="99" cy="60"/>
            </a:xfrm>
            <a:custGeom>
              <a:avLst/>
              <a:gdLst>
                <a:gd name="T0" fmla="*/ 99 w 99"/>
                <a:gd name="T1" fmla="*/ 60 h 60"/>
                <a:gd name="T2" fmla="*/ 69 w 99"/>
                <a:gd name="T3" fmla="*/ 18 h 60"/>
                <a:gd name="T4" fmla="*/ 21 w 99"/>
                <a:gd name="T5" fmla="*/ 15 h 60"/>
                <a:gd name="T6" fmla="*/ 0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99" y="60"/>
                  </a:moveTo>
                  <a:cubicBezTo>
                    <a:pt x="78" y="53"/>
                    <a:pt x="78" y="20"/>
                    <a:pt x="69" y="18"/>
                  </a:cubicBezTo>
                  <a:cubicBezTo>
                    <a:pt x="53" y="15"/>
                    <a:pt x="37" y="16"/>
                    <a:pt x="21" y="15"/>
                  </a:cubicBezTo>
                  <a:cubicBezTo>
                    <a:pt x="10" y="11"/>
                    <a:pt x="10" y="5"/>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4" name="Freeform 129"/>
            <p:cNvSpPr>
              <a:spLocks/>
            </p:cNvSpPr>
            <p:nvPr/>
          </p:nvSpPr>
          <p:spPr bwMode="auto">
            <a:xfrm>
              <a:off x="2049" y="1894"/>
              <a:ext cx="33" cy="105"/>
            </a:xfrm>
            <a:custGeom>
              <a:avLst/>
              <a:gdLst>
                <a:gd name="T0" fmla="*/ 33 w 33"/>
                <a:gd name="T1" fmla="*/ 105 h 105"/>
                <a:gd name="T2" fmla="*/ 21 w 33"/>
                <a:gd name="T3" fmla="*/ 69 h 105"/>
                <a:gd name="T4" fmla="*/ 12 w 33"/>
                <a:gd name="T5" fmla="*/ 42 h 105"/>
                <a:gd name="T6" fmla="*/ 0 w 33"/>
                <a:gd name="T7" fmla="*/ 0 h 1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105">
                  <a:moveTo>
                    <a:pt x="33" y="105"/>
                  </a:moveTo>
                  <a:cubicBezTo>
                    <a:pt x="30" y="91"/>
                    <a:pt x="26" y="82"/>
                    <a:pt x="21" y="69"/>
                  </a:cubicBezTo>
                  <a:cubicBezTo>
                    <a:pt x="17" y="60"/>
                    <a:pt x="12" y="42"/>
                    <a:pt x="12" y="42"/>
                  </a:cubicBezTo>
                  <a:cubicBezTo>
                    <a:pt x="10" y="20"/>
                    <a:pt x="13" y="13"/>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5" name="Oval 130"/>
            <p:cNvSpPr>
              <a:spLocks noChangeArrowheads="1"/>
            </p:cNvSpPr>
            <p:nvPr/>
          </p:nvSpPr>
          <p:spPr bwMode="auto">
            <a:xfrm>
              <a:off x="2154" y="2166"/>
              <a:ext cx="227" cy="122"/>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136" name="Oval 131"/>
            <p:cNvSpPr>
              <a:spLocks noChangeArrowheads="1"/>
            </p:cNvSpPr>
            <p:nvPr/>
          </p:nvSpPr>
          <p:spPr bwMode="auto">
            <a:xfrm>
              <a:off x="2472" y="2075"/>
              <a:ext cx="227" cy="212"/>
            </a:xfrm>
            <a:prstGeom prst="ellipse">
              <a:avLst/>
            </a:prstGeom>
            <a:noFill/>
            <a:ln w="285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137" name="AutoShape 132"/>
            <p:cNvSpPr>
              <a:spLocks noChangeArrowheads="1"/>
            </p:cNvSpPr>
            <p:nvPr/>
          </p:nvSpPr>
          <p:spPr bwMode="auto">
            <a:xfrm rot="-1049614">
              <a:off x="2775" y="2076"/>
              <a:ext cx="363" cy="46"/>
            </a:xfrm>
            <a:prstGeom prst="flowChartTerminator">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138" name="AutoShape 133"/>
            <p:cNvSpPr>
              <a:spLocks noChangeArrowheads="1"/>
            </p:cNvSpPr>
            <p:nvPr/>
          </p:nvSpPr>
          <p:spPr bwMode="auto">
            <a:xfrm>
              <a:off x="3083" y="1981"/>
              <a:ext cx="771" cy="409"/>
            </a:xfrm>
            <a:prstGeom prst="flowChartTerminator">
              <a:avLst/>
            </a:prstGeom>
            <a:solidFill>
              <a:srgbClr val="CC99FF"/>
            </a:solidFill>
            <a:ln w="381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139" name="Freeform 134"/>
            <p:cNvSpPr>
              <a:spLocks/>
            </p:cNvSpPr>
            <p:nvPr/>
          </p:nvSpPr>
          <p:spPr bwMode="auto">
            <a:xfrm>
              <a:off x="3153" y="2392"/>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0" name="Freeform 135"/>
            <p:cNvSpPr>
              <a:spLocks/>
            </p:cNvSpPr>
            <p:nvPr/>
          </p:nvSpPr>
          <p:spPr bwMode="auto">
            <a:xfrm>
              <a:off x="3205" y="2401"/>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1" name="Freeform 136"/>
            <p:cNvSpPr>
              <a:spLocks/>
            </p:cNvSpPr>
            <p:nvPr/>
          </p:nvSpPr>
          <p:spPr bwMode="auto">
            <a:xfrm>
              <a:off x="3285" y="2397"/>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2" name="Freeform 137"/>
            <p:cNvSpPr>
              <a:spLocks/>
            </p:cNvSpPr>
            <p:nvPr/>
          </p:nvSpPr>
          <p:spPr bwMode="auto">
            <a:xfrm>
              <a:off x="3341" y="2401"/>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 name="Freeform 138"/>
            <p:cNvSpPr>
              <a:spLocks/>
            </p:cNvSpPr>
            <p:nvPr/>
          </p:nvSpPr>
          <p:spPr bwMode="auto">
            <a:xfrm>
              <a:off x="3400" y="2390"/>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4" name="Freeform 139"/>
            <p:cNvSpPr>
              <a:spLocks/>
            </p:cNvSpPr>
            <p:nvPr/>
          </p:nvSpPr>
          <p:spPr bwMode="auto">
            <a:xfrm>
              <a:off x="3079" y="2376"/>
              <a:ext cx="69" cy="75"/>
            </a:xfrm>
            <a:custGeom>
              <a:avLst/>
              <a:gdLst>
                <a:gd name="T0" fmla="*/ 69 w 69"/>
                <a:gd name="T1" fmla="*/ 0 h 75"/>
                <a:gd name="T2" fmla="*/ 42 w 69"/>
                <a:gd name="T3" fmla="*/ 18 h 75"/>
                <a:gd name="T4" fmla="*/ 33 w 69"/>
                <a:gd name="T5" fmla="*/ 24 h 75"/>
                <a:gd name="T6" fmla="*/ 15 w 69"/>
                <a:gd name="T7" fmla="*/ 60 h 75"/>
                <a:gd name="T8" fmla="*/ 0 w 69"/>
                <a:gd name="T9" fmla="*/ 75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75">
                  <a:moveTo>
                    <a:pt x="69" y="0"/>
                  </a:moveTo>
                  <a:cubicBezTo>
                    <a:pt x="60" y="6"/>
                    <a:pt x="51" y="12"/>
                    <a:pt x="42" y="18"/>
                  </a:cubicBezTo>
                  <a:cubicBezTo>
                    <a:pt x="39" y="20"/>
                    <a:pt x="33" y="24"/>
                    <a:pt x="33" y="24"/>
                  </a:cubicBezTo>
                  <a:cubicBezTo>
                    <a:pt x="25" y="35"/>
                    <a:pt x="21" y="48"/>
                    <a:pt x="15" y="60"/>
                  </a:cubicBezTo>
                  <a:cubicBezTo>
                    <a:pt x="12" y="66"/>
                    <a:pt x="0" y="75"/>
                    <a:pt x="0" y="7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5" name="Freeform 140"/>
            <p:cNvSpPr>
              <a:spLocks/>
            </p:cNvSpPr>
            <p:nvPr/>
          </p:nvSpPr>
          <p:spPr bwMode="auto">
            <a:xfrm>
              <a:off x="3450" y="2394"/>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6" name="Freeform 141"/>
            <p:cNvSpPr>
              <a:spLocks/>
            </p:cNvSpPr>
            <p:nvPr/>
          </p:nvSpPr>
          <p:spPr bwMode="auto">
            <a:xfrm>
              <a:off x="3502" y="2403"/>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7" name="Freeform 142"/>
            <p:cNvSpPr>
              <a:spLocks/>
            </p:cNvSpPr>
            <p:nvPr/>
          </p:nvSpPr>
          <p:spPr bwMode="auto">
            <a:xfrm>
              <a:off x="3582" y="2399"/>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8" name="Freeform 143"/>
            <p:cNvSpPr>
              <a:spLocks/>
            </p:cNvSpPr>
            <p:nvPr/>
          </p:nvSpPr>
          <p:spPr bwMode="auto">
            <a:xfrm>
              <a:off x="3638" y="2403"/>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9" name="Freeform 144"/>
            <p:cNvSpPr>
              <a:spLocks/>
            </p:cNvSpPr>
            <p:nvPr/>
          </p:nvSpPr>
          <p:spPr bwMode="auto">
            <a:xfrm>
              <a:off x="3697" y="2392"/>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0" name="Freeform 145"/>
            <p:cNvSpPr>
              <a:spLocks/>
            </p:cNvSpPr>
            <p:nvPr/>
          </p:nvSpPr>
          <p:spPr bwMode="auto">
            <a:xfrm>
              <a:off x="3182" y="1879"/>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1" name="Freeform 146"/>
            <p:cNvSpPr>
              <a:spLocks/>
            </p:cNvSpPr>
            <p:nvPr/>
          </p:nvSpPr>
          <p:spPr bwMode="auto">
            <a:xfrm>
              <a:off x="3255" y="1864"/>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2" name="Freeform 147"/>
            <p:cNvSpPr>
              <a:spLocks/>
            </p:cNvSpPr>
            <p:nvPr/>
          </p:nvSpPr>
          <p:spPr bwMode="auto">
            <a:xfrm>
              <a:off x="3326" y="1848"/>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3" name="Freeform 148"/>
            <p:cNvSpPr>
              <a:spLocks/>
            </p:cNvSpPr>
            <p:nvPr/>
          </p:nvSpPr>
          <p:spPr bwMode="auto">
            <a:xfrm>
              <a:off x="3382" y="1858"/>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4" name="Freeform 149"/>
            <p:cNvSpPr>
              <a:spLocks/>
            </p:cNvSpPr>
            <p:nvPr/>
          </p:nvSpPr>
          <p:spPr bwMode="auto">
            <a:xfrm>
              <a:off x="3441" y="1856"/>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5" name="Freeform 150"/>
            <p:cNvSpPr>
              <a:spLocks/>
            </p:cNvSpPr>
            <p:nvPr/>
          </p:nvSpPr>
          <p:spPr bwMode="auto">
            <a:xfrm>
              <a:off x="3506" y="1863"/>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6" name="Freeform 151"/>
            <p:cNvSpPr>
              <a:spLocks/>
            </p:cNvSpPr>
            <p:nvPr/>
          </p:nvSpPr>
          <p:spPr bwMode="auto">
            <a:xfrm>
              <a:off x="3549" y="1860"/>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7" name="Freeform 152"/>
            <p:cNvSpPr>
              <a:spLocks/>
            </p:cNvSpPr>
            <p:nvPr/>
          </p:nvSpPr>
          <p:spPr bwMode="auto">
            <a:xfrm>
              <a:off x="3623" y="1850"/>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8" name="Freeform 153"/>
            <p:cNvSpPr>
              <a:spLocks/>
            </p:cNvSpPr>
            <p:nvPr/>
          </p:nvSpPr>
          <p:spPr bwMode="auto">
            <a:xfrm>
              <a:off x="3679" y="1863"/>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9" name="Freeform 154"/>
            <p:cNvSpPr>
              <a:spLocks/>
            </p:cNvSpPr>
            <p:nvPr/>
          </p:nvSpPr>
          <p:spPr bwMode="auto">
            <a:xfrm>
              <a:off x="3738" y="1858"/>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0" name="Freeform 155"/>
            <p:cNvSpPr>
              <a:spLocks/>
            </p:cNvSpPr>
            <p:nvPr/>
          </p:nvSpPr>
          <p:spPr bwMode="auto">
            <a:xfrm rot="5400000">
              <a:off x="3885" y="2260"/>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1" name="Freeform 156"/>
            <p:cNvSpPr>
              <a:spLocks/>
            </p:cNvSpPr>
            <p:nvPr/>
          </p:nvSpPr>
          <p:spPr bwMode="auto">
            <a:xfrm rot="5400000">
              <a:off x="3890" y="2198"/>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2" name="Freeform 157"/>
            <p:cNvSpPr>
              <a:spLocks/>
            </p:cNvSpPr>
            <p:nvPr/>
          </p:nvSpPr>
          <p:spPr bwMode="auto">
            <a:xfrm rot="5400000">
              <a:off x="3898" y="2133"/>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3" name="Freeform 158"/>
            <p:cNvSpPr>
              <a:spLocks/>
            </p:cNvSpPr>
            <p:nvPr/>
          </p:nvSpPr>
          <p:spPr bwMode="auto">
            <a:xfrm rot="5400000">
              <a:off x="3879" y="2077"/>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4" name="Freeform 159"/>
            <p:cNvSpPr>
              <a:spLocks/>
            </p:cNvSpPr>
            <p:nvPr/>
          </p:nvSpPr>
          <p:spPr bwMode="auto">
            <a:xfrm rot="5400000">
              <a:off x="3873" y="2004"/>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5" name="Freeform 160"/>
            <p:cNvSpPr>
              <a:spLocks/>
            </p:cNvSpPr>
            <p:nvPr/>
          </p:nvSpPr>
          <p:spPr bwMode="auto">
            <a:xfrm rot="5400000">
              <a:off x="3018" y="2190"/>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6" name="Freeform 161"/>
            <p:cNvSpPr>
              <a:spLocks/>
            </p:cNvSpPr>
            <p:nvPr/>
          </p:nvSpPr>
          <p:spPr bwMode="auto">
            <a:xfrm rot="5400000">
              <a:off x="2999" y="2128"/>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7" name="Freeform 162"/>
            <p:cNvSpPr>
              <a:spLocks/>
            </p:cNvSpPr>
            <p:nvPr/>
          </p:nvSpPr>
          <p:spPr bwMode="auto">
            <a:xfrm rot="5400000">
              <a:off x="3007" y="2063"/>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8" name="Freeform 163"/>
            <p:cNvSpPr>
              <a:spLocks/>
            </p:cNvSpPr>
            <p:nvPr/>
          </p:nvSpPr>
          <p:spPr bwMode="auto">
            <a:xfrm rot="5400000">
              <a:off x="3021" y="2010"/>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9" name="Freeform 164"/>
            <p:cNvSpPr>
              <a:spLocks/>
            </p:cNvSpPr>
            <p:nvPr/>
          </p:nvSpPr>
          <p:spPr bwMode="auto">
            <a:xfrm>
              <a:off x="3792" y="1894"/>
              <a:ext cx="39" cy="108"/>
            </a:xfrm>
            <a:custGeom>
              <a:avLst/>
              <a:gdLst>
                <a:gd name="T0" fmla="*/ 0 w 39"/>
                <a:gd name="T1" fmla="*/ 108 h 108"/>
                <a:gd name="T2" fmla="*/ 27 w 39"/>
                <a:gd name="T3" fmla="*/ 63 h 108"/>
                <a:gd name="T4" fmla="*/ 18 w 39"/>
                <a:gd name="T5" fmla="*/ 33 h 108"/>
                <a:gd name="T6" fmla="*/ 39 w 39"/>
                <a:gd name="T7" fmla="*/ 0 h 1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108">
                  <a:moveTo>
                    <a:pt x="0" y="108"/>
                  </a:moveTo>
                  <a:cubicBezTo>
                    <a:pt x="4" y="81"/>
                    <a:pt x="9" y="81"/>
                    <a:pt x="27" y="63"/>
                  </a:cubicBezTo>
                  <a:cubicBezTo>
                    <a:pt x="24" y="53"/>
                    <a:pt x="18" y="33"/>
                    <a:pt x="18" y="33"/>
                  </a:cubicBezTo>
                  <a:cubicBezTo>
                    <a:pt x="19" y="25"/>
                    <a:pt x="27" y="0"/>
                    <a:pt x="3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0" name="Freeform 165"/>
            <p:cNvSpPr>
              <a:spLocks/>
            </p:cNvSpPr>
            <p:nvPr/>
          </p:nvSpPr>
          <p:spPr bwMode="auto">
            <a:xfrm>
              <a:off x="3822" y="1966"/>
              <a:ext cx="99" cy="60"/>
            </a:xfrm>
            <a:custGeom>
              <a:avLst/>
              <a:gdLst>
                <a:gd name="T0" fmla="*/ 0 w 99"/>
                <a:gd name="T1" fmla="*/ 60 h 60"/>
                <a:gd name="T2" fmla="*/ 42 w 99"/>
                <a:gd name="T3" fmla="*/ 33 h 60"/>
                <a:gd name="T4" fmla="*/ 72 w 99"/>
                <a:gd name="T5" fmla="*/ 24 h 60"/>
                <a:gd name="T6" fmla="*/ 99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0" y="60"/>
                  </a:moveTo>
                  <a:cubicBezTo>
                    <a:pt x="9" y="46"/>
                    <a:pt x="26" y="37"/>
                    <a:pt x="42" y="33"/>
                  </a:cubicBezTo>
                  <a:cubicBezTo>
                    <a:pt x="52" y="30"/>
                    <a:pt x="72" y="24"/>
                    <a:pt x="72" y="24"/>
                  </a:cubicBezTo>
                  <a:cubicBezTo>
                    <a:pt x="77" y="16"/>
                    <a:pt x="90" y="0"/>
                    <a:pt x="9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1" name="Freeform 166"/>
            <p:cNvSpPr>
              <a:spLocks/>
            </p:cNvSpPr>
            <p:nvPr/>
          </p:nvSpPr>
          <p:spPr bwMode="auto">
            <a:xfrm>
              <a:off x="3801" y="2365"/>
              <a:ext cx="93" cy="72"/>
            </a:xfrm>
            <a:custGeom>
              <a:avLst/>
              <a:gdLst>
                <a:gd name="T0" fmla="*/ 0 w 93"/>
                <a:gd name="T1" fmla="*/ 0 h 72"/>
                <a:gd name="T2" fmla="*/ 57 w 93"/>
                <a:gd name="T3" fmla="*/ 9 h 72"/>
                <a:gd name="T4" fmla="*/ 93 w 93"/>
                <a:gd name="T5" fmla="*/ 72 h 72"/>
                <a:gd name="T6" fmla="*/ 0 60000 65536"/>
                <a:gd name="T7" fmla="*/ 0 60000 65536"/>
                <a:gd name="T8" fmla="*/ 0 60000 65536"/>
              </a:gdLst>
              <a:ahLst/>
              <a:cxnLst>
                <a:cxn ang="T6">
                  <a:pos x="T0" y="T1"/>
                </a:cxn>
                <a:cxn ang="T7">
                  <a:pos x="T2" y="T3"/>
                </a:cxn>
                <a:cxn ang="T8">
                  <a:pos x="T4" y="T5"/>
                </a:cxn>
              </a:cxnLst>
              <a:rect l="0" t="0" r="r" b="b"/>
              <a:pathLst>
                <a:path w="93" h="72">
                  <a:moveTo>
                    <a:pt x="0" y="0"/>
                  </a:moveTo>
                  <a:cubicBezTo>
                    <a:pt x="30" y="10"/>
                    <a:pt x="12" y="6"/>
                    <a:pt x="57" y="9"/>
                  </a:cubicBezTo>
                  <a:cubicBezTo>
                    <a:pt x="79" y="24"/>
                    <a:pt x="75" y="54"/>
                    <a:pt x="93" y="72"/>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2" name="Freeform 167"/>
            <p:cNvSpPr>
              <a:spLocks/>
            </p:cNvSpPr>
            <p:nvPr/>
          </p:nvSpPr>
          <p:spPr bwMode="auto">
            <a:xfrm>
              <a:off x="3771" y="2392"/>
              <a:ext cx="42" cy="108"/>
            </a:xfrm>
            <a:custGeom>
              <a:avLst/>
              <a:gdLst>
                <a:gd name="T0" fmla="*/ 0 w 42"/>
                <a:gd name="T1" fmla="*/ 0 h 108"/>
                <a:gd name="T2" fmla="*/ 15 w 42"/>
                <a:gd name="T3" fmla="*/ 15 h 108"/>
                <a:gd name="T4" fmla="*/ 21 w 42"/>
                <a:gd name="T5" fmla="*/ 33 h 108"/>
                <a:gd name="T6" fmla="*/ 30 w 42"/>
                <a:gd name="T7" fmla="*/ 102 h 108"/>
                <a:gd name="T8" fmla="*/ 42 w 42"/>
                <a:gd name="T9" fmla="*/ 108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08">
                  <a:moveTo>
                    <a:pt x="0" y="0"/>
                  </a:moveTo>
                  <a:cubicBezTo>
                    <a:pt x="4" y="6"/>
                    <a:pt x="11" y="9"/>
                    <a:pt x="15" y="15"/>
                  </a:cubicBezTo>
                  <a:cubicBezTo>
                    <a:pt x="18" y="20"/>
                    <a:pt x="21" y="33"/>
                    <a:pt x="21" y="33"/>
                  </a:cubicBezTo>
                  <a:cubicBezTo>
                    <a:pt x="23" y="48"/>
                    <a:pt x="26" y="91"/>
                    <a:pt x="30" y="102"/>
                  </a:cubicBezTo>
                  <a:cubicBezTo>
                    <a:pt x="31" y="106"/>
                    <a:pt x="39" y="105"/>
                    <a:pt x="42"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3" name="Freeform 168"/>
            <p:cNvSpPr>
              <a:spLocks/>
            </p:cNvSpPr>
            <p:nvPr/>
          </p:nvSpPr>
          <p:spPr bwMode="auto">
            <a:xfrm>
              <a:off x="3021" y="2338"/>
              <a:ext cx="93" cy="78"/>
            </a:xfrm>
            <a:custGeom>
              <a:avLst/>
              <a:gdLst>
                <a:gd name="T0" fmla="*/ 93 w 93"/>
                <a:gd name="T1" fmla="*/ 0 h 78"/>
                <a:gd name="T2" fmla="*/ 54 w 93"/>
                <a:gd name="T3" fmla="*/ 15 h 78"/>
                <a:gd name="T4" fmla="*/ 15 w 93"/>
                <a:gd name="T5" fmla="*/ 54 h 78"/>
                <a:gd name="T6" fmla="*/ 0 w 93"/>
                <a:gd name="T7" fmla="*/ 78 h 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3" h="78">
                  <a:moveTo>
                    <a:pt x="93" y="0"/>
                  </a:moveTo>
                  <a:cubicBezTo>
                    <a:pt x="79" y="4"/>
                    <a:pt x="66" y="7"/>
                    <a:pt x="54" y="15"/>
                  </a:cubicBezTo>
                  <a:cubicBezTo>
                    <a:pt x="43" y="31"/>
                    <a:pt x="34" y="48"/>
                    <a:pt x="15" y="54"/>
                  </a:cubicBezTo>
                  <a:cubicBezTo>
                    <a:pt x="2" y="74"/>
                    <a:pt x="6" y="66"/>
                    <a:pt x="0" y="7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4" name="Freeform 169"/>
            <p:cNvSpPr>
              <a:spLocks/>
            </p:cNvSpPr>
            <p:nvPr/>
          </p:nvSpPr>
          <p:spPr bwMode="auto">
            <a:xfrm>
              <a:off x="2976" y="2302"/>
              <a:ext cx="120" cy="39"/>
            </a:xfrm>
            <a:custGeom>
              <a:avLst/>
              <a:gdLst>
                <a:gd name="T0" fmla="*/ 120 w 120"/>
                <a:gd name="T1" fmla="*/ 0 h 39"/>
                <a:gd name="T2" fmla="*/ 48 w 120"/>
                <a:gd name="T3" fmla="*/ 9 h 39"/>
                <a:gd name="T4" fmla="*/ 30 w 120"/>
                <a:gd name="T5" fmla="*/ 15 h 39"/>
                <a:gd name="T6" fmla="*/ 12 w 120"/>
                <a:gd name="T7" fmla="*/ 27 h 39"/>
                <a:gd name="T8" fmla="*/ 0 w 120"/>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39">
                  <a:moveTo>
                    <a:pt x="120" y="0"/>
                  </a:moveTo>
                  <a:cubicBezTo>
                    <a:pt x="80" y="10"/>
                    <a:pt x="104" y="5"/>
                    <a:pt x="48" y="9"/>
                  </a:cubicBezTo>
                  <a:cubicBezTo>
                    <a:pt x="42" y="11"/>
                    <a:pt x="35" y="11"/>
                    <a:pt x="30" y="15"/>
                  </a:cubicBezTo>
                  <a:cubicBezTo>
                    <a:pt x="24" y="19"/>
                    <a:pt x="12" y="27"/>
                    <a:pt x="12" y="27"/>
                  </a:cubicBezTo>
                  <a:cubicBezTo>
                    <a:pt x="5" y="38"/>
                    <a:pt x="9" y="34"/>
                    <a:pt x="0" y="39"/>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5" name="Freeform 170"/>
            <p:cNvSpPr>
              <a:spLocks/>
            </p:cNvSpPr>
            <p:nvPr/>
          </p:nvSpPr>
          <p:spPr bwMode="auto">
            <a:xfrm>
              <a:off x="3015" y="1969"/>
              <a:ext cx="99" cy="60"/>
            </a:xfrm>
            <a:custGeom>
              <a:avLst/>
              <a:gdLst>
                <a:gd name="T0" fmla="*/ 99 w 99"/>
                <a:gd name="T1" fmla="*/ 60 h 60"/>
                <a:gd name="T2" fmla="*/ 69 w 99"/>
                <a:gd name="T3" fmla="*/ 18 h 60"/>
                <a:gd name="T4" fmla="*/ 21 w 99"/>
                <a:gd name="T5" fmla="*/ 15 h 60"/>
                <a:gd name="T6" fmla="*/ 0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99" y="60"/>
                  </a:moveTo>
                  <a:cubicBezTo>
                    <a:pt x="78" y="53"/>
                    <a:pt x="78" y="20"/>
                    <a:pt x="69" y="18"/>
                  </a:cubicBezTo>
                  <a:cubicBezTo>
                    <a:pt x="53" y="15"/>
                    <a:pt x="37" y="16"/>
                    <a:pt x="21" y="15"/>
                  </a:cubicBezTo>
                  <a:cubicBezTo>
                    <a:pt x="10" y="11"/>
                    <a:pt x="10" y="5"/>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6" name="Freeform 171"/>
            <p:cNvSpPr>
              <a:spLocks/>
            </p:cNvSpPr>
            <p:nvPr/>
          </p:nvSpPr>
          <p:spPr bwMode="auto">
            <a:xfrm>
              <a:off x="3114" y="1891"/>
              <a:ext cx="33" cy="105"/>
            </a:xfrm>
            <a:custGeom>
              <a:avLst/>
              <a:gdLst>
                <a:gd name="T0" fmla="*/ 33 w 33"/>
                <a:gd name="T1" fmla="*/ 105 h 105"/>
                <a:gd name="T2" fmla="*/ 21 w 33"/>
                <a:gd name="T3" fmla="*/ 69 h 105"/>
                <a:gd name="T4" fmla="*/ 12 w 33"/>
                <a:gd name="T5" fmla="*/ 42 h 105"/>
                <a:gd name="T6" fmla="*/ 0 w 33"/>
                <a:gd name="T7" fmla="*/ 0 h 1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105">
                  <a:moveTo>
                    <a:pt x="33" y="105"/>
                  </a:moveTo>
                  <a:cubicBezTo>
                    <a:pt x="30" y="91"/>
                    <a:pt x="26" y="82"/>
                    <a:pt x="21" y="69"/>
                  </a:cubicBezTo>
                  <a:cubicBezTo>
                    <a:pt x="17" y="60"/>
                    <a:pt x="12" y="42"/>
                    <a:pt x="12" y="42"/>
                  </a:cubicBezTo>
                  <a:cubicBezTo>
                    <a:pt x="10" y="20"/>
                    <a:pt x="13" y="13"/>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7" name="Oval 172"/>
            <p:cNvSpPr>
              <a:spLocks noChangeArrowheads="1"/>
            </p:cNvSpPr>
            <p:nvPr/>
          </p:nvSpPr>
          <p:spPr bwMode="auto">
            <a:xfrm>
              <a:off x="3219" y="2163"/>
              <a:ext cx="227" cy="122"/>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178" name="AutoShape 173"/>
            <p:cNvSpPr>
              <a:spLocks noChangeArrowheads="1"/>
            </p:cNvSpPr>
            <p:nvPr/>
          </p:nvSpPr>
          <p:spPr bwMode="auto">
            <a:xfrm>
              <a:off x="2191" y="2800"/>
              <a:ext cx="771" cy="409"/>
            </a:xfrm>
            <a:prstGeom prst="flowChartTerminator">
              <a:avLst/>
            </a:prstGeom>
            <a:solidFill>
              <a:srgbClr val="CC99FF"/>
            </a:solidFill>
            <a:ln w="381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179" name="Freeform 174"/>
            <p:cNvSpPr>
              <a:spLocks/>
            </p:cNvSpPr>
            <p:nvPr/>
          </p:nvSpPr>
          <p:spPr bwMode="auto">
            <a:xfrm>
              <a:off x="2261" y="3211"/>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0" name="Freeform 175"/>
            <p:cNvSpPr>
              <a:spLocks/>
            </p:cNvSpPr>
            <p:nvPr/>
          </p:nvSpPr>
          <p:spPr bwMode="auto">
            <a:xfrm>
              <a:off x="2313" y="3220"/>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1" name="Freeform 176"/>
            <p:cNvSpPr>
              <a:spLocks/>
            </p:cNvSpPr>
            <p:nvPr/>
          </p:nvSpPr>
          <p:spPr bwMode="auto">
            <a:xfrm>
              <a:off x="2393" y="3216"/>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2" name="Freeform 177"/>
            <p:cNvSpPr>
              <a:spLocks/>
            </p:cNvSpPr>
            <p:nvPr/>
          </p:nvSpPr>
          <p:spPr bwMode="auto">
            <a:xfrm>
              <a:off x="2449" y="3220"/>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3" name="Freeform 178"/>
            <p:cNvSpPr>
              <a:spLocks/>
            </p:cNvSpPr>
            <p:nvPr/>
          </p:nvSpPr>
          <p:spPr bwMode="auto">
            <a:xfrm>
              <a:off x="2508" y="3209"/>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4" name="Freeform 179"/>
            <p:cNvSpPr>
              <a:spLocks/>
            </p:cNvSpPr>
            <p:nvPr/>
          </p:nvSpPr>
          <p:spPr bwMode="auto">
            <a:xfrm>
              <a:off x="2187" y="3195"/>
              <a:ext cx="69" cy="75"/>
            </a:xfrm>
            <a:custGeom>
              <a:avLst/>
              <a:gdLst>
                <a:gd name="T0" fmla="*/ 69 w 69"/>
                <a:gd name="T1" fmla="*/ 0 h 75"/>
                <a:gd name="T2" fmla="*/ 42 w 69"/>
                <a:gd name="T3" fmla="*/ 18 h 75"/>
                <a:gd name="T4" fmla="*/ 33 w 69"/>
                <a:gd name="T5" fmla="*/ 24 h 75"/>
                <a:gd name="T6" fmla="*/ 15 w 69"/>
                <a:gd name="T7" fmla="*/ 60 h 75"/>
                <a:gd name="T8" fmla="*/ 0 w 69"/>
                <a:gd name="T9" fmla="*/ 75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75">
                  <a:moveTo>
                    <a:pt x="69" y="0"/>
                  </a:moveTo>
                  <a:cubicBezTo>
                    <a:pt x="60" y="6"/>
                    <a:pt x="51" y="12"/>
                    <a:pt x="42" y="18"/>
                  </a:cubicBezTo>
                  <a:cubicBezTo>
                    <a:pt x="39" y="20"/>
                    <a:pt x="33" y="24"/>
                    <a:pt x="33" y="24"/>
                  </a:cubicBezTo>
                  <a:cubicBezTo>
                    <a:pt x="25" y="35"/>
                    <a:pt x="21" y="48"/>
                    <a:pt x="15" y="60"/>
                  </a:cubicBezTo>
                  <a:cubicBezTo>
                    <a:pt x="12" y="66"/>
                    <a:pt x="0" y="75"/>
                    <a:pt x="0" y="7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5" name="Freeform 180"/>
            <p:cNvSpPr>
              <a:spLocks/>
            </p:cNvSpPr>
            <p:nvPr/>
          </p:nvSpPr>
          <p:spPr bwMode="auto">
            <a:xfrm>
              <a:off x="2558" y="3213"/>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6" name="Freeform 181"/>
            <p:cNvSpPr>
              <a:spLocks/>
            </p:cNvSpPr>
            <p:nvPr/>
          </p:nvSpPr>
          <p:spPr bwMode="auto">
            <a:xfrm>
              <a:off x="2610" y="3222"/>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7" name="Freeform 182"/>
            <p:cNvSpPr>
              <a:spLocks/>
            </p:cNvSpPr>
            <p:nvPr/>
          </p:nvSpPr>
          <p:spPr bwMode="auto">
            <a:xfrm>
              <a:off x="2690" y="3218"/>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8" name="Freeform 183"/>
            <p:cNvSpPr>
              <a:spLocks/>
            </p:cNvSpPr>
            <p:nvPr/>
          </p:nvSpPr>
          <p:spPr bwMode="auto">
            <a:xfrm>
              <a:off x="2746" y="3222"/>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9" name="Freeform 184"/>
            <p:cNvSpPr>
              <a:spLocks/>
            </p:cNvSpPr>
            <p:nvPr/>
          </p:nvSpPr>
          <p:spPr bwMode="auto">
            <a:xfrm>
              <a:off x="2805" y="3211"/>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 name="Freeform 185"/>
            <p:cNvSpPr>
              <a:spLocks/>
            </p:cNvSpPr>
            <p:nvPr/>
          </p:nvSpPr>
          <p:spPr bwMode="auto">
            <a:xfrm>
              <a:off x="2290" y="2698"/>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1" name="Freeform 186"/>
            <p:cNvSpPr>
              <a:spLocks/>
            </p:cNvSpPr>
            <p:nvPr/>
          </p:nvSpPr>
          <p:spPr bwMode="auto">
            <a:xfrm>
              <a:off x="2363" y="2683"/>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2" name="Freeform 187"/>
            <p:cNvSpPr>
              <a:spLocks/>
            </p:cNvSpPr>
            <p:nvPr/>
          </p:nvSpPr>
          <p:spPr bwMode="auto">
            <a:xfrm>
              <a:off x="2434" y="2667"/>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3" name="Freeform 188"/>
            <p:cNvSpPr>
              <a:spLocks/>
            </p:cNvSpPr>
            <p:nvPr/>
          </p:nvSpPr>
          <p:spPr bwMode="auto">
            <a:xfrm>
              <a:off x="2490" y="2677"/>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4" name="Freeform 189"/>
            <p:cNvSpPr>
              <a:spLocks/>
            </p:cNvSpPr>
            <p:nvPr/>
          </p:nvSpPr>
          <p:spPr bwMode="auto">
            <a:xfrm>
              <a:off x="2549" y="2675"/>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5" name="Freeform 190"/>
            <p:cNvSpPr>
              <a:spLocks/>
            </p:cNvSpPr>
            <p:nvPr/>
          </p:nvSpPr>
          <p:spPr bwMode="auto">
            <a:xfrm>
              <a:off x="2614" y="2682"/>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6" name="Freeform 191"/>
            <p:cNvSpPr>
              <a:spLocks/>
            </p:cNvSpPr>
            <p:nvPr/>
          </p:nvSpPr>
          <p:spPr bwMode="auto">
            <a:xfrm>
              <a:off x="2657" y="2679"/>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7" name="Freeform 192"/>
            <p:cNvSpPr>
              <a:spLocks/>
            </p:cNvSpPr>
            <p:nvPr/>
          </p:nvSpPr>
          <p:spPr bwMode="auto">
            <a:xfrm>
              <a:off x="2731" y="2669"/>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8" name="Freeform 193"/>
            <p:cNvSpPr>
              <a:spLocks/>
            </p:cNvSpPr>
            <p:nvPr/>
          </p:nvSpPr>
          <p:spPr bwMode="auto">
            <a:xfrm>
              <a:off x="2787" y="2682"/>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9" name="Freeform 194"/>
            <p:cNvSpPr>
              <a:spLocks/>
            </p:cNvSpPr>
            <p:nvPr/>
          </p:nvSpPr>
          <p:spPr bwMode="auto">
            <a:xfrm>
              <a:off x="2846" y="2677"/>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0" name="Freeform 195"/>
            <p:cNvSpPr>
              <a:spLocks/>
            </p:cNvSpPr>
            <p:nvPr/>
          </p:nvSpPr>
          <p:spPr bwMode="auto">
            <a:xfrm rot="5400000">
              <a:off x="2998" y="3017"/>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1" name="Freeform 196"/>
            <p:cNvSpPr>
              <a:spLocks/>
            </p:cNvSpPr>
            <p:nvPr/>
          </p:nvSpPr>
          <p:spPr bwMode="auto">
            <a:xfrm rot="5400000">
              <a:off x="3006" y="2952"/>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2" name="Freeform 197"/>
            <p:cNvSpPr>
              <a:spLocks/>
            </p:cNvSpPr>
            <p:nvPr/>
          </p:nvSpPr>
          <p:spPr bwMode="auto">
            <a:xfrm rot="5400000">
              <a:off x="2987" y="2896"/>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3" name="Freeform 198"/>
            <p:cNvSpPr>
              <a:spLocks/>
            </p:cNvSpPr>
            <p:nvPr/>
          </p:nvSpPr>
          <p:spPr bwMode="auto">
            <a:xfrm rot="5400000">
              <a:off x="2126" y="3009"/>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4" name="Freeform 199"/>
            <p:cNvSpPr>
              <a:spLocks/>
            </p:cNvSpPr>
            <p:nvPr/>
          </p:nvSpPr>
          <p:spPr bwMode="auto">
            <a:xfrm rot="5400000">
              <a:off x="2107" y="2947"/>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5" name="Freeform 200"/>
            <p:cNvSpPr>
              <a:spLocks/>
            </p:cNvSpPr>
            <p:nvPr/>
          </p:nvSpPr>
          <p:spPr bwMode="auto">
            <a:xfrm rot="5400000">
              <a:off x="2115" y="2882"/>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6" name="Freeform 201"/>
            <p:cNvSpPr>
              <a:spLocks/>
            </p:cNvSpPr>
            <p:nvPr/>
          </p:nvSpPr>
          <p:spPr bwMode="auto">
            <a:xfrm rot="5400000">
              <a:off x="2129" y="2829"/>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7" name="Freeform 202"/>
            <p:cNvSpPr>
              <a:spLocks/>
            </p:cNvSpPr>
            <p:nvPr/>
          </p:nvSpPr>
          <p:spPr bwMode="auto">
            <a:xfrm>
              <a:off x="2900" y="2713"/>
              <a:ext cx="39" cy="108"/>
            </a:xfrm>
            <a:custGeom>
              <a:avLst/>
              <a:gdLst>
                <a:gd name="T0" fmla="*/ 0 w 39"/>
                <a:gd name="T1" fmla="*/ 108 h 108"/>
                <a:gd name="T2" fmla="*/ 27 w 39"/>
                <a:gd name="T3" fmla="*/ 63 h 108"/>
                <a:gd name="T4" fmla="*/ 18 w 39"/>
                <a:gd name="T5" fmla="*/ 33 h 108"/>
                <a:gd name="T6" fmla="*/ 39 w 39"/>
                <a:gd name="T7" fmla="*/ 0 h 1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108">
                  <a:moveTo>
                    <a:pt x="0" y="108"/>
                  </a:moveTo>
                  <a:cubicBezTo>
                    <a:pt x="4" y="81"/>
                    <a:pt x="9" y="81"/>
                    <a:pt x="27" y="63"/>
                  </a:cubicBezTo>
                  <a:cubicBezTo>
                    <a:pt x="24" y="53"/>
                    <a:pt x="18" y="33"/>
                    <a:pt x="18" y="33"/>
                  </a:cubicBezTo>
                  <a:cubicBezTo>
                    <a:pt x="19" y="25"/>
                    <a:pt x="27" y="0"/>
                    <a:pt x="3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8" name="Freeform 203"/>
            <p:cNvSpPr>
              <a:spLocks/>
            </p:cNvSpPr>
            <p:nvPr/>
          </p:nvSpPr>
          <p:spPr bwMode="auto">
            <a:xfrm>
              <a:off x="2930" y="2785"/>
              <a:ext cx="99" cy="60"/>
            </a:xfrm>
            <a:custGeom>
              <a:avLst/>
              <a:gdLst>
                <a:gd name="T0" fmla="*/ 0 w 99"/>
                <a:gd name="T1" fmla="*/ 60 h 60"/>
                <a:gd name="T2" fmla="*/ 42 w 99"/>
                <a:gd name="T3" fmla="*/ 33 h 60"/>
                <a:gd name="T4" fmla="*/ 72 w 99"/>
                <a:gd name="T5" fmla="*/ 24 h 60"/>
                <a:gd name="T6" fmla="*/ 99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0" y="60"/>
                  </a:moveTo>
                  <a:cubicBezTo>
                    <a:pt x="9" y="46"/>
                    <a:pt x="26" y="37"/>
                    <a:pt x="42" y="33"/>
                  </a:cubicBezTo>
                  <a:cubicBezTo>
                    <a:pt x="52" y="30"/>
                    <a:pt x="72" y="24"/>
                    <a:pt x="72" y="24"/>
                  </a:cubicBezTo>
                  <a:cubicBezTo>
                    <a:pt x="77" y="16"/>
                    <a:pt x="90" y="0"/>
                    <a:pt x="9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9" name="Freeform 204"/>
            <p:cNvSpPr>
              <a:spLocks/>
            </p:cNvSpPr>
            <p:nvPr/>
          </p:nvSpPr>
          <p:spPr bwMode="auto">
            <a:xfrm>
              <a:off x="2909" y="3184"/>
              <a:ext cx="93" cy="72"/>
            </a:xfrm>
            <a:custGeom>
              <a:avLst/>
              <a:gdLst>
                <a:gd name="T0" fmla="*/ 0 w 93"/>
                <a:gd name="T1" fmla="*/ 0 h 72"/>
                <a:gd name="T2" fmla="*/ 57 w 93"/>
                <a:gd name="T3" fmla="*/ 9 h 72"/>
                <a:gd name="T4" fmla="*/ 93 w 93"/>
                <a:gd name="T5" fmla="*/ 72 h 72"/>
                <a:gd name="T6" fmla="*/ 0 60000 65536"/>
                <a:gd name="T7" fmla="*/ 0 60000 65536"/>
                <a:gd name="T8" fmla="*/ 0 60000 65536"/>
              </a:gdLst>
              <a:ahLst/>
              <a:cxnLst>
                <a:cxn ang="T6">
                  <a:pos x="T0" y="T1"/>
                </a:cxn>
                <a:cxn ang="T7">
                  <a:pos x="T2" y="T3"/>
                </a:cxn>
                <a:cxn ang="T8">
                  <a:pos x="T4" y="T5"/>
                </a:cxn>
              </a:cxnLst>
              <a:rect l="0" t="0" r="r" b="b"/>
              <a:pathLst>
                <a:path w="93" h="72">
                  <a:moveTo>
                    <a:pt x="0" y="0"/>
                  </a:moveTo>
                  <a:cubicBezTo>
                    <a:pt x="30" y="10"/>
                    <a:pt x="12" y="6"/>
                    <a:pt x="57" y="9"/>
                  </a:cubicBezTo>
                  <a:cubicBezTo>
                    <a:pt x="79" y="24"/>
                    <a:pt x="75" y="54"/>
                    <a:pt x="93" y="72"/>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0" name="Freeform 205"/>
            <p:cNvSpPr>
              <a:spLocks/>
            </p:cNvSpPr>
            <p:nvPr/>
          </p:nvSpPr>
          <p:spPr bwMode="auto">
            <a:xfrm>
              <a:off x="2879" y="3211"/>
              <a:ext cx="42" cy="108"/>
            </a:xfrm>
            <a:custGeom>
              <a:avLst/>
              <a:gdLst>
                <a:gd name="T0" fmla="*/ 0 w 42"/>
                <a:gd name="T1" fmla="*/ 0 h 108"/>
                <a:gd name="T2" fmla="*/ 15 w 42"/>
                <a:gd name="T3" fmla="*/ 15 h 108"/>
                <a:gd name="T4" fmla="*/ 21 w 42"/>
                <a:gd name="T5" fmla="*/ 33 h 108"/>
                <a:gd name="T6" fmla="*/ 30 w 42"/>
                <a:gd name="T7" fmla="*/ 102 h 108"/>
                <a:gd name="T8" fmla="*/ 42 w 42"/>
                <a:gd name="T9" fmla="*/ 108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08">
                  <a:moveTo>
                    <a:pt x="0" y="0"/>
                  </a:moveTo>
                  <a:cubicBezTo>
                    <a:pt x="4" y="6"/>
                    <a:pt x="11" y="9"/>
                    <a:pt x="15" y="15"/>
                  </a:cubicBezTo>
                  <a:cubicBezTo>
                    <a:pt x="18" y="20"/>
                    <a:pt x="21" y="33"/>
                    <a:pt x="21" y="33"/>
                  </a:cubicBezTo>
                  <a:cubicBezTo>
                    <a:pt x="23" y="48"/>
                    <a:pt x="26" y="91"/>
                    <a:pt x="30" y="102"/>
                  </a:cubicBezTo>
                  <a:cubicBezTo>
                    <a:pt x="31" y="106"/>
                    <a:pt x="39" y="105"/>
                    <a:pt x="42"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1" name="Freeform 206"/>
            <p:cNvSpPr>
              <a:spLocks/>
            </p:cNvSpPr>
            <p:nvPr/>
          </p:nvSpPr>
          <p:spPr bwMode="auto">
            <a:xfrm>
              <a:off x="2129" y="3157"/>
              <a:ext cx="93" cy="78"/>
            </a:xfrm>
            <a:custGeom>
              <a:avLst/>
              <a:gdLst>
                <a:gd name="T0" fmla="*/ 93 w 93"/>
                <a:gd name="T1" fmla="*/ 0 h 78"/>
                <a:gd name="T2" fmla="*/ 54 w 93"/>
                <a:gd name="T3" fmla="*/ 15 h 78"/>
                <a:gd name="T4" fmla="*/ 15 w 93"/>
                <a:gd name="T5" fmla="*/ 54 h 78"/>
                <a:gd name="T6" fmla="*/ 0 w 93"/>
                <a:gd name="T7" fmla="*/ 78 h 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3" h="78">
                  <a:moveTo>
                    <a:pt x="93" y="0"/>
                  </a:moveTo>
                  <a:cubicBezTo>
                    <a:pt x="79" y="4"/>
                    <a:pt x="66" y="7"/>
                    <a:pt x="54" y="15"/>
                  </a:cubicBezTo>
                  <a:cubicBezTo>
                    <a:pt x="43" y="31"/>
                    <a:pt x="34" y="48"/>
                    <a:pt x="15" y="54"/>
                  </a:cubicBezTo>
                  <a:cubicBezTo>
                    <a:pt x="2" y="74"/>
                    <a:pt x="6" y="66"/>
                    <a:pt x="0" y="7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2" name="Freeform 207"/>
            <p:cNvSpPr>
              <a:spLocks/>
            </p:cNvSpPr>
            <p:nvPr/>
          </p:nvSpPr>
          <p:spPr bwMode="auto">
            <a:xfrm>
              <a:off x="2084" y="3121"/>
              <a:ext cx="120" cy="39"/>
            </a:xfrm>
            <a:custGeom>
              <a:avLst/>
              <a:gdLst>
                <a:gd name="T0" fmla="*/ 120 w 120"/>
                <a:gd name="T1" fmla="*/ 0 h 39"/>
                <a:gd name="T2" fmla="*/ 48 w 120"/>
                <a:gd name="T3" fmla="*/ 9 h 39"/>
                <a:gd name="T4" fmla="*/ 30 w 120"/>
                <a:gd name="T5" fmla="*/ 15 h 39"/>
                <a:gd name="T6" fmla="*/ 12 w 120"/>
                <a:gd name="T7" fmla="*/ 27 h 39"/>
                <a:gd name="T8" fmla="*/ 0 w 120"/>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39">
                  <a:moveTo>
                    <a:pt x="120" y="0"/>
                  </a:moveTo>
                  <a:cubicBezTo>
                    <a:pt x="80" y="10"/>
                    <a:pt x="104" y="5"/>
                    <a:pt x="48" y="9"/>
                  </a:cubicBezTo>
                  <a:cubicBezTo>
                    <a:pt x="42" y="11"/>
                    <a:pt x="35" y="11"/>
                    <a:pt x="30" y="15"/>
                  </a:cubicBezTo>
                  <a:cubicBezTo>
                    <a:pt x="24" y="19"/>
                    <a:pt x="12" y="27"/>
                    <a:pt x="12" y="27"/>
                  </a:cubicBezTo>
                  <a:cubicBezTo>
                    <a:pt x="5" y="38"/>
                    <a:pt x="9" y="34"/>
                    <a:pt x="0" y="39"/>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3" name="Freeform 208"/>
            <p:cNvSpPr>
              <a:spLocks/>
            </p:cNvSpPr>
            <p:nvPr/>
          </p:nvSpPr>
          <p:spPr bwMode="auto">
            <a:xfrm>
              <a:off x="2123" y="2788"/>
              <a:ext cx="99" cy="60"/>
            </a:xfrm>
            <a:custGeom>
              <a:avLst/>
              <a:gdLst>
                <a:gd name="T0" fmla="*/ 99 w 99"/>
                <a:gd name="T1" fmla="*/ 60 h 60"/>
                <a:gd name="T2" fmla="*/ 69 w 99"/>
                <a:gd name="T3" fmla="*/ 18 h 60"/>
                <a:gd name="T4" fmla="*/ 21 w 99"/>
                <a:gd name="T5" fmla="*/ 15 h 60"/>
                <a:gd name="T6" fmla="*/ 0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99" y="60"/>
                  </a:moveTo>
                  <a:cubicBezTo>
                    <a:pt x="78" y="53"/>
                    <a:pt x="78" y="20"/>
                    <a:pt x="69" y="18"/>
                  </a:cubicBezTo>
                  <a:cubicBezTo>
                    <a:pt x="53" y="15"/>
                    <a:pt x="37" y="16"/>
                    <a:pt x="21" y="15"/>
                  </a:cubicBezTo>
                  <a:cubicBezTo>
                    <a:pt x="10" y="11"/>
                    <a:pt x="10" y="5"/>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4" name="Freeform 209"/>
            <p:cNvSpPr>
              <a:spLocks/>
            </p:cNvSpPr>
            <p:nvPr/>
          </p:nvSpPr>
          <p:spPr bwMode="auto">
            <a:xfrm>
              <a:off x="2222" y="2710"/>
              <a:ext cx="33" cy="105"/>
            </a:xfrm>
            <a:custGeom>
              <a:avLst/>
              <a:gdLst>
                <a:gd name="T0" fmla="*/ 33 w 33"/>
                <a:gd name="T1" fmla="*/ 105 h 105"/>
                <a:gd name="T2" fmla="*/ 21 w 33"/>
                <a:gd name="T3" fmla="*/ 69 h 105"/>
                <a:gd name="T4" fmla="*/ 12 w 33"/>
                <a:gd name="T5" fmla="*/ 42 h 105"/>
                <a:gd name="T6" fmla="*/ 0 w 33"/>
                <a:gd name="T7" fmla="*/ 0 h 1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105">
                  <a:moveTo>
                    <a:pt x="33" y="105"/>
                  </a:moveTo>
                  <a:cubicBezTo>
                    <a:pt x="30" y="91"/>
                    <a:pt x="26" y="82"/>
                    <a:pt x="21" y="69"/>
                  </a:cubicBezTo>
                  <a:cubicBezTo>
                    <a:pt x="17" y="60"/>
                    <a:pt x="12" y="42"/>
                    <a:pt x="12" y="42"/>
                  </a:cubicBezTo>
                  <a:cubicBezTo>
                    <a:pt x="10" y="20"/>
                    <a:pt x="13" y="13"/>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5" name="Oval 210"/>
            <p:cNvSpPr>
              <a:spLocks noChangeArrowheads="1"/>
            </p:cNvSpPr>
            <p:nvPr/>
          </p:nvSpPr>
          <p:spPr bwMode="auto">
            <a:xfrm>
              <a:off x="2327" y="2982"/>
              <a:ext cx="227" cy="122"/>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216" name="Oval 211"/>
            <p:cNvSpPr>
              <a:spLocks noChangeArrowheads="1"/>
            </p:cNvSpPr>
            <p:nvPr/>
          </p:nvSpPr>
          <p:spPr bwMode="auto">
            <a:xfrm>
              <a:off x="2645" y="2891"/>
              <a:ext cx="227" cy="212"/>
            </a:xfrm>
            <a:prstGeom prst="ellipse">
              <a:avLst/>
            </a:prstGeom>
            <a:noFill/>
            <a:ln w="19050">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217" name="AutoShape 212"/>
            <p:cNvSpPr>
              <a:spLocks noChangeArrowheads="1"/>
            </p:cNvSpPr>
            <p:nvPr/>
          </p:nvSpPr>
          <p:spPr bwMode="auto">
            <a:xfrm>
              <a:off x="2977" y="2800"/>
              <a:ext cx="771" cy="409"/>
            </a:xfrm>
            <a:prstGeom prst="flowChartTerminator">
              <a:avLst/>
            </a:prstGeom>
            <a:solidFill>
              <a:srgbClr val="CC99FF"/>
            </a:solidFill>
            <a:ln w="381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218" name="Freeform 213"/>
            <p:cNvSpPr>
              <a:spLocks/>
            </p:cNvSpPr>
            <p:nvPr/>
          </p:nvSpPr>
          <p:spPr bwMode="auto">
            <a:xfrm>
              <a:off x="3047" y="3211"/>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9" name="Freeform 214"/>
            <p:cNvSpPr>
              <a:spLocks/>
            </p:cNvSpPr>
            <p:nvPr/>
          </p:nvSpPr>
          <p:spPr bwMode="auto">
            <a:xfrm>
              <a:off x="3099" y="3220"/>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0" name="Freeform 215"/>
            <p:cNvSpPr>
              <a:spLocks/>
            </p:cNvSpPr>
            <p:nvPr/>
          </p:nvSpPr>
          <p:spPr bwMode="auto">
            <a:xfrm>
              <a:off x="3179" y="3216"/>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1" name="Freeform 216"/>
            <p:cNvSpPr>
              <a:spLocks/>
            </p:cNvSpPr>
            <p:nvPr/>
          </p:nvSpPr>
          <p:spPr bwMode="auto">
            <a:xfrm>
              <a:off x="3235" y="3220"/>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2" name="Freeform 217"/>
            <p:cNvSpPr>
              <a:spLocks/>
            </p:cNvSpPr>
            <p:nvPr/>
          </p:nvSpPr>
          <p:spPr bwMode="auto">
            <a:xfrm>
              <a:off x="3294" y="3209"/>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3" name="Freeform 218"/>
            <p:cNvSpPr>
              <a:spLocks/>
            </p:cNvSpPr>
            <p:nvPr/>
          </p:nvSpPr>
          <p:spPr bwMode="auto">
            <a:xfrm>
              <a:off x="2973" y="3195"/>
              <a:ext cx="69" cy="75"/>
            </a:xfrm>
            <a:custGeom>
              <a:avLst/>
              <a:gdLst>
                <a:gd name="T0" fmla="*/ 69 w 69"/>
                <a:gd name="T1" fmla="*/ 0 h 75"/>
                <a:gd name="T2" fmla="*/ 42 w 69"/>
                <a:gd name="T3" fmla="*/ 18 h 75"/>
                <a:gd name="T4" fmla="*/ 33 w 69"/>
                <a:gd name="T5" fmla="*/ 24 h 75"/>
                <a:gd name="T6" fmla="*/ 15 w 69"/>
                <a:gd name="T7" fmla="*/ 60 h 75"/>
                <a:gd name="T8" fmla="*/ 0 w 69"/>
                <a:gd name="T9" fmla="*/ 75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75">
                  <a:moveTo>
                    <a:pt x="69" y="0"/>
                  </a:moveTo>
                  <a:cubicBezTo>
                    <a:pt x="60" y="6"/>
                    <a:pt x="51" y="12"/>
                    <a:pt x="42" y="18"/>
                  </a:cubicBezTo>
                  <a:cubicBezTo>
                    <a:pt x="39" y="20"/>
                    <a:pt x="33" y="24"/>
                    <a:pt x="33" y="24"/>
                  </a:cubicBezTo>
                  <a:cubicBezTo>
                    <a:pt x="25" y="35"/>
                    <a:pt x="21" y="48"/>
                    <a:pt x="15" y="60"/>
                  </a:cubicBezTo>
                  <a:cubicBezTo>
                    <a:pt x="12" y="66"/>
                    <a:pt x="0" y="75"/>
                    <a:pt x="0" y="7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4" name="Freeform 219"/>
            <p:cNvSpPr>
              <a:spLocks/>
            </p:cNvSpPr>
            <p:nvPr/>
          </p:nvSpPr>
          <p:spPr bwMode="auto">
            <a:xfrm>
              <a:off x="3344" y="3213"/>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5" name="Freeform 220"/>
            <p:cNvSpPr>
              <a:spLocks/>
            </p:cNvSpPr>
            <p:nvPr/>
          </p:nvSpPr>
          <p:spPr bwMode="auto">
            <a:xfrm>
              <a:off x="3396" y="3222"/>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6" name="Freeform 221"/>
            <p:cNvSpPr>
              <a:spLocks/>
            </p:cNvSpPr>
            <p:nvPr/>
          </p:nvSpPr>
          <p:spPr bwMode="auto">
            <a:xfrm>
              <a:off x="3476" y="3218"/>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7" name="Freeform 222"/>
            <p:cNvSpPr>
              <a:spLocks/>
            </p:cNvSpPr>
            <p:nvPr/>
          </p:nvSpPr>
          <p:spPr bwMode="auto">
            <a:xfrm>
              <a:off x="3532" y="3222"/>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8" name="Freeform 223"/>
            <p:cNvSpPr>
              <a:spLocks/>
            </p:cNvSpPr>
            <p:nvPr/>
          </p:nvSpPr>
          <p:spPr bwMode="auto">
            <a:xfrm>
              <a:off x="3591" y="3211"/>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9" name="Freeform 224"/>
            <p:cNvSpPr>
              <a:spLocks/>
            </p:cNvSpPr>
            <p:nvPr/>
          </p:nvSpPr>
          <p:spPr bwMode="auto">
            <a:xfrm>
              <a:off x="3076" y="2698"/>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0" name="Freeform 225"/>
            <p:cNvSpPr>
              <a:spLocks/>
            </p:cNvSpPr>
            <p:nvPr/>
          </p:nvSpPr>
          <p:spPr bwMode="auto">
            <a:xfrm>
              <a:off x="3149" y="2683"/>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1" name="Freeform 226"/>
            <p:cNvSpPr>
              <a:spLocks/>
            </p:cNvSpPr>
            <p:nvPr/>
          </p:nvSpPr>
          <p:spPr bwMode="auto">
            <a:xfrm>
              <a:off x="3220" y="2667"/>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2" name="Freeform 227"/>
            <p:cNvSpPr>
              <a:spLocks/>
            </p:cNvSpPr>
            <p:nvPr/>
          </p:nvSpPr>
          <p:spPr bwMode="auto">
            <a:xfrm>
              <a:off x="3276" y="2677"/>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3" name="Freeform 228"/>
            <p:cNvSpPr>
              <a:spLocks/>
            </p:cNvSpPr>
            <p:nvPr/>
          </p:nvSpPr>
          <p:spPr bwMode="auto">
            <a:xfrm>
              <a:off x="3335" y="2675"/>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4" name="Freeform 229"/>
            <p:cNvSpPr>
              <a:spLocks/>
            </p:cNvSpPr>
            <p:nvPr/>
          </p:nvSpPr>
          <p:spPr bwMode="auto">
            <a:xfrm>
              <a:off x="3400" y="2682"/>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5" name="Freeform 230"/>
            <p:cNvSpPr>
              <a:spLocks/>
            </p:cNvSpPr>
            <p:nvPr/>
          </p:nvSpPr>
          <p:spPr bwMode="auto">
            <a:xfrm>
              <a:off x="3443" y="2679"/>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6" name="Freeform 231"/>
            <p:cNvSpPr>
              <a:spLocks/>
            </p:cNvSpPr>
            <p:nvPr/>
          </p:nvSpPr>
          <p:spPr bwMode="auto">
            <a:xfrm>
              <a:off x="3517" y="2669"/>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7" name="Freeform 232"/>
            <p:cNvSpPr>
              <a:spLocks/>
            </p:cNvSpPr>
            <p:nvPr/>
          </p:nvSpPr>
          <p:spPr bwMode="auto">
            <a:xfrm>
              <a:off x="3573" y="2682"/>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8" name="Freeform 233"/>
            <p:cNvSpPr>
              <a:spLocks/>
            </p:cNvSpPr>
            <p:nvPr/>
          </p:nvSpPr>
          <p:spPr bwMode="auto">
            <a:xfrm>
              <a:off x="3632" y="2677"/>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9" name="Freeform 234"/>
            <p:cNvSpPr>
              <a:spLocks/>
            </p:cNvSpPr>
            <p:nvPr/>
          </p:nvSpPr>
          <p:spPr bwMode="auto">
            <a:xfrm rot="5400000">
              <a:off x="3779" y="3079"/>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0" name="Freeform 235"/>
            <p:cNvSpPr>
              <a:spLocks/>
            </p:cNvSpPr>
            <p:nvPr/>
          </p:nvSpPr>
          <p:spPr bwMode="auto">
            <a:xfrm rot="5400000">
              <a:off x="3784" y="3017"/>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1" name="Freeform 236"/>
            <p:cNvSpPr>
              <a:spLocks/>
            </p:cNvSpPr>
            <p:nvPr/>
          </p:nvSpPr>
          <p:spPr bwMode="auto">
            <a:xfrm rot="5400000">
              <a:off x="3792" y="2952"/>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2" name="Freeform 237"/>
            <p:cNvSpPr>
              <a:spLocks/>
            </p:cNvSpPr>
            <p:nvPr/>
          </p:nvSpPr>
          <p:spPr bwMode="auto">
            <a:xfrm rot="5400000">
              <a:off x="3773" y="2896"/>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3" name="Freeform 238"/>
            <p:cNvSpPr>
              <a:spLocks/>
            </p:cNvSpPr>
            <p:nvPr/>
          </p:nvSpPr>
          <p:spPr bwMode="auto">
            <a:xfrm rot="5400000">
              <a:off x="3767" y="2823"/>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4" name="Freeform 239"/>
            <p:cNvSpPr>
              <a:spLocks/>
            </p:cNvSpPr>
            <p:nvPr/>
          </p:nvSpPr>
          <p:spPr bwMode="auto">
            <a:xfrm>
              <a:off x="3686" y="2713"/>
              <a:ext cx="39" cy="108"/>
            </a:xfrm>
            <a:custGeom>
              <a:avLst/>
              <a:gdLst>
                <a:gd name="T0" fmla="*/ 0 w 39"/>
                <a:gd name="T1" fmla="*/ 108 h 108"/>
                <a:gd name="T2" fmla="*/ 27 w 39"/>
                <a:gd name="T3" fmla="*/ 63 h 108"/>
                <a:gd name="T4" fmla="*/ 18 w 39"/>
                <a:gd name="T5" fmla="*/ 33 h 108"/>
                <a:gd name="T6" fmla="*/ 39 w 39"/>
                <a:gd name="T7" fmla="*/ 0 h 1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108">
                  <a:moveTo>
                    <a:pt x="0" y="108"/>
                  </a:moveTo>
                  <a:cubicBezTo>
                    <a:pt x="4" y="81"/>
                    <a:pt x="9" y="81"/>
                    <a:pt x="27" y="63"/>
                  </a:cubicBezTo>
                  <a:cubicBezTo>
                    <a:pt x="24" y="53"/>
                    <a:pt x="18" y="33"/>
                    <a:pt x="18" y="33"/>
                  </a:cubicBezTo>
                  <a:cubicBezTo>
                    <a:pt x="19" y="25"/>
                    <a:pt x="27" y="0"/>
                    <a:pt x="3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5" name="Freeform 240"/>
            <p:cNvSpPr>
              <a:spLocks/>
            </p:cNvSpPr>
            <p:nvPr/>
          </p:nvSpPr>
          <p:spPr bwMode="auto">
            <a:xfrm>
              <a:off x="3716" y="2785"/>
              <a:ext cx="99" cy="60"/>
            </a:xfrm>
            <a:custGeom>
              <a:avLst/>
              <a:gdLst>
                <a:gd name="T0" fmla="*/ 0 w 99"/>
                <a:gd name="T1" fmla="*/ 60 h 60"/>
                <a:gd name="T2" fmla="*/ 42 w 99"/>
                <a:gd name="T3" fmla="*/ 33 h 60"/>
                <a:gd name="T4" fmla="*/ 72 w 99"/>
                <a:gd name="T5" fmla="*/ 24 h 60"/>
                <a:gd name="T6" fmla="*/ 99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0" y="60"/>
                  </a:moveTo>
                  <a:cubicBezTo>
                    <a:pt x="9" y="46"/>
                    <a:pt x="26" y="37"/>
                    <a:pt x="42" y="33"/>
                  </a:cubicBezTo>
                  <a:cubicBezTo>
                    <a:pt x="52" y="30"/>
                    <a:pt x="72" y="24"/>
                    <a:pt x="72" y="24"/>
                  </a:cubicBezTo>
                  <a:cubicBezTo>
                    <a:pt x="77" y="16"/>
                    <a:pt x="90" y="0"/>
                    <a:pt x="9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6" name="Freeform 241"/>
            <p:cNvSpPr>
              <a:spLocks/>
            </p:cNvSpPr>
            <p:nvPr/>
          </p:nvSpPr>
          <p:spPr bwMode="auto">
            <a:xfrm>
              <a:off x="3695" y="3184"/>
              <a:ext cx="93" cy="72"/>
            </a:xfrm>
            <a:custGeom>
              <a:avLst/>
              <a:gdLst>
                <a:gd name="T0" fmla="*/ 0 w 93"/>
                <a:gd name="T1" fmla="*/ 0 h 72"/>
                <a:gd name="T2" fmla="*/ 57 w 93"/>
                <a:gd name="T3" fmla="*/ 9 h 72"/>
                <a:gd name="T4" fmla="*/ 93 w 93"/>
                <a:gd name="T5" fmla="*/ 72 h 72"/>
                <a:gd name="T6" fmla="*/ 0 60000 65536"/>
                <a:gd name="T7" fmla="*/ 0 60000 65536"/>
                <a:gd name="T8" fmla="*/ 0 60000 65536"/>
              </a:gdLst>
              <a:ahLst/>
              <a:cxnLst>
                <a:cxn ang="T6">
                  <a:pos x="T0" y="T1"/>
                </a:cxn>
                <a:cxn ang="T7">
                  <a:pos x="T2" y="T3"/>
                </a:cxn>
                <a:cxn ang="T8">
                  <a:pos x="T4" y="T5"/>
                </a:cxn>
              </a:cxnLst>
              <a:rect l="0" t="0" r="r" b="b"/>
              <a:pathLst>
                <a:path w="93" h="72">
                  <a:moveTo>
                    <a:pt x="0" y="0"/>
                  </a:moveTo>
                  <a:cubicBezTo>
                    <a:pt x="30" y="10"/>
                    <a:pt x="12" y="6"/>
                    <a:pt x="57" y="9"/>
                  </a:cubicBezTo>
                  <a:cubicBezTo>
                    <a:pt x="79" y="24"/>
                    <a:pt x="75" y="54"/>
                    <a:pt x="93" y="72"/>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7" name="Freeform 242"/>
            <p:cNvSpPr>
              <a:spLocks/>
            </p:cNvSpPr>
            <p:nvPr/>
          </p:nvSpPr>
          <p:spPr bwMode="auto">
            <a:xfrm>
              <a:off x="3665" y="3211"/>
              <a:ext cx="42" cy="108"/>
            </a:xfrm>
            <a:custGeom>
              <a:avLst/>
              <a:gdLst>
                <a:gd name="T0" fmla="*/ 0 w 42"/>
                <a:gd name="T1" fmla="*/ 0 h 108"/>
                <a:gd name="T2" fmla="*/ 15 w 42"/>
                <a:gd name="T3" fmla="*/ 15 h 108"/>
                <a:gd name="T4" fmla="*/ 21 w 42"/>
                <a:gd name="T5" fmla="*/ 33 h 108"/>
                <a:gd name="T6" fmla="*/ 30 w 42"/>
                <a:gd name="T7" fmla="*/ 102 h 108"/>
                <a:gd name="T8" fmla="*/ 42 w 42"/>
                <a:gd name="T9" fmla="*/ 108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08">
                  <a:moveTo>
                    <a:pt x="0" y="0"/>
                  </a:moveTo>
                  <a:cubicBezTo>
                    <a:pt x="4" y="6"/>
                    <a:pt x="11" y="9"/>
                    <a:pt x="15" y="15"/>
                  </a:cubicBezTo>
                  <a:cubicBezTo>
                    <a:pt x="18" y="20"/>
                    <a:pt x="21" y="33"/>
                    <a:pt x="21" y="33"/>
                  </a:cubicBezTo>
                  <a:cubicBezTo>
                    <a:pt x="23" y="48"/>
                    <a:pt x="26" y="91"/>
                    <a:pt x="30" y="102"/>
                  </a:cubicBezTo>
                  <a:cubicBezTo>
                    <a:pt x="31" y="106"/>
                    <a:pt x="39" y="105"/>
                    <a:pt x="42"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8" name="Freeform 243"/>
            <p:cNvSpPr>
              <a:spLocks/>
            </p:cNvSpPr>
            <p:nvPr/>
          </p:nvSpPr>
          <p:spPr bwMode="auto">
            <a:xfrm>
              <a:off x="3008" y="2710"/>
              <a:ext cx="33" cy="105"/>
            </a:xfrm>
            <a:custGeom>
              <a:avLst/>
              <a:gdLst>
                <a:gd name="T0" fmla="*/ 33 w 33"/>
                <a:gd name="T1" fmla="*/ 105 h 105"/>
                <a:gd name="T2" fmla="*/ 21 w 33"/>
                <a:gd name="T3" fmla="*/ 69 h 105"/>
                <a:gd name="T4" fmla="*/ 12 w 33"/>
                <a:gd name="T5" fmla="*/ 42 h 105"/>
                <a:gd name="T6" fmla="*/ 0 w 33"/>
                <a:gd name="T7" fmla="*/ 0 h 1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105">
                  <a:moveTo>
                    <a:pt x="33" y="105"/>
                  </a:moveTo>
                  <a:cubicBezTo>
                    <a:pt x="30" y="91"/>
                    <a:pt x="26" y="82"/>
                    <a:pt x="21" y="69"/>
                  </a:cubicBezTo>
                  <a:cubicBezTo>
                    <a:pt x="17" y="60"/>
                    <a:pt x="12" y="42"/>
                    <a:pt x="12" y="42"/>
                  </a:cubicBezTo>
                  <a:cubicBezTo>
                    <a:pt x="10" y="20"/>
                    <a:pt x="13" y="13"/>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9" name="Oval 244"/>
            <p:cNvSpPr>
              <a:spLocks noChangeArrowheads="1"/>
            </p:cNvSpPr>
            <p:nvPr/>
          </p:nvSpPr>
          <p:spPr bwMode="auto">
            <a:xfrm>
              <a:off x="3113" y="2982"/>
              <a:ext cx="227" cy="122"/>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250" name="Rectangle 245"/>
            <p:cNvSpPr>
              <a:spLocks noChangeArrowheads="1"/>
            </p:cNvSpPr>
            <p:nvPr/>
          </p:nvSpPr>
          <p:spPr bwMode="auto">
            <a:xfrm>
              <a:off x="2925" y="2976"/>
              <a:ext cx="91" cy="46"/>
            </a:xfrm>
            <a:prstGeom prst="rect">
              <a:avLst/>
            </a:prstGeom>
            <a:solidFill>
              <a:srgbClr val="CC99FF"/>
            </a:solidFill>
            <a:ln w="9525">
              <a:solidFill>
                <a:srgbClr val="CC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251" name="Freeform 246"/>
            <p:cNvSpPr>
              <a:spLocks/>
            </p:cNvSpPr>
            <p:nvPr/>
          </p:nvSpPr>
          <p:spPr bwMode="auto">
            <a:xfrm>
              <a:off x="2835" y="2853"/>
              <a:ext cx="350" cy="214"/>
            </a:xfrm>
            <a:custGeom>
              <a:avLst/>
              <a:gdLst>
                <a:gd name="T0" fmla="*/ 0 w 350"/>
                <a:gd name="T1" fmla="*/ 214 h 214"/>
                <a:gd name="T2" fmla="*/ 114 w 350"/>
                <a:gd name="T3" fmla="*/ 138 h 214"/>
                <a:gd name="T4" fmla="*/ 228 w 350"/>
                <a:gd name="T5" fmla="*/ 159 h 214"/>
                <a:gd name="T6" fmla="*/ 333 w 350"/>
                <a:gd name="T7" fmla="*/ 84 h 214"/>
                <a:gd name="T8" fmla="*/ 327 w 350"/>
                <a:gd name="T9" fmla="*/ 0 h 2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0" h="214">
                  <a:moveTo>
                    <a:pt x="0" y="214"/>
                  </a:moveTo>
                  <a:cubicBezTo>
                    <a:pt x="38" y="180"/>
                    <a:pt x="76" y="147"/>
                    <a:pt x="114" y="138"/>
                  </a:cubicBezTo>
                  <a:cubicBezTo>
                    <a:pt x="152" y="129"/>
                    <a:pt x="192" y="168"/>
                    <a:pt x="228" y="159"/>
                  </a:cubicBezTo>
                  <a:cubicBezTo>
                    <a:pt x="264" y="150"/>
                    <a:pt x="316" y="111"/>
                    <a:pt x="333" y="84"/>
                  </a:cubicBezTo>
                  <a:cubicBezTo>
                    <a:pt x="350" y="57"/>
                    <a:pt x="330" y="16"/>
                    <a:pt x="327" y="0"/>
                  </a:cubicBezTo>
                </a:path>
              </a:pathLst>
            </a:custGeom>
            <a:noFill/>
            <a:ln w="952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52" name="AutoShape 247"/>
            <p:cNvSpPr>
              <a:spLocks noChangeArrowheads="1"/>
            </p:cNvSpPr>
            <p:nvPr/>
          </p:nvSpPr>
          <p:spPr bwMode="auto">
            <a:xfrm>
              <a:off x="1896" y="3662"/>
              <a:ext cx="771" cy="409"/>
            </a:xfrm>
            <a:prstGeom prst="flowChartTerminator">
              <a:avLst/>
            </a:prstGeom>
            <a:solidFill>
              <a:srgbClr val="CC99FF"/>
            </a:solidFill>
            <a:ln w="381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253" name="Freeform 248"/>
            <p:cNvSpPr>
              <a:spLocks/>
            </p:cNvSpPr>
            <p:nvPr/>
          </p:nvSpPr>
          <p:spPr bwMode="auto">
            <a:xfrm>
              <a:off x="1966" y="4073"/>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54" name="Freeform 249"/>
            <p:cNvSpPr>
              <a:spLocks/>
            </p:cNvSpPr>
            <p:nvPr/>
          </p:nvSpPr>
          <p:spPr bwMode="auto">
            <a:xfrm>
              <a:off x="2018" y="4082"/>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55" name="Freeform 250"/>
            <p:cNvSpPr>
              <a:spLocks/>
            </p:cNvSpPr>
            <p:nvPr/>
          </p:nvSpPr>
          <p:spPr bwMode="auto">
            <a:xfrm>
              <a:off x="2098" y="4078"/>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56" name="Freeform 251"/>
            <p:cNvSpPr>
              <a:spLocks/>
            </p:cNvSpPr>
            <p:nvPr/>
          </p:nvSpPr>
          <p:spPr bwMode="auto">
            <a:xfrm>
              <a:off x="2154" y="4082"/>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57" name="Freeform 252"/>
            <p:cNvSpPr>
              <a:spLocks/>
            </p:cNvSpPr>
            <p:nvPr/>
          </p:nvSpPr>
          <p:spPr bwMode="auto">
            <a:xfrm>
              <a:off x="2213" y="4071"/>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58" name="Freeform 253"/>
            <p:cNvSpPr>
              <a:spLocks/>
            </p:cNvSpPr>
            <p:nvPr/>
          </p:nvSpPr>
          <p:spPr bwMode="auto">
            <a:xfrm>
              <a:off x="1892" y="4057"/>
              <a:ext cx="69" cy="75"/>
            </a:xfrm>
            <a:custGeom>
              <a:avLst/>
              <a:gdLst>
                <a:gd name="T0" fmla="*/ 69 w 69"/>
                <a:gd name="T1" fmla="*/ 0 h 75"/>
                <a:gd name="T2" fmla="*/ 42 w 69"/>
                <a:gd name="T3" fmla="*/ 18 h 75"/>
                <a:gd name="T4" fmla="*/ 33 w 69"/>
                <a:gd name="T5" fmla="*/ 24 h 75"/>
                <a:gd name="T6" fmla="*/ 15 w 69"/>
                <a:gd name="T7" fmla="*/ 60 h 75"/>
                <a:gd name="T8" fmla="*/ 0 w 69"/>
                <a:gd name="T9" fmla="*/ 75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75">
                  <a:moveTo>
                    <a:pt x="69" y="0"/>
                  </a:moveTo>
                  <a:cubicBezTo>
                    <a:pt x="60" y="6"/>
                    <a:pt x="51" y="12"/>
                    <a:pt x="42" y="18"/>
                  </a:cubicBezTo>
                  <a:cubicBezTo>
                    <a:pt x="39" y="20"/>
                    <a:pt x="33" y="24"/>
                    <a:pt x="33" y="24"/>
                  </a:cubicBezTo>
                  <a:cubicBezTo>
                    <a:pt x="25" y="35"/>
                    <a:pt x="21" y="48"/>
                    <a:pt x="15" y="60"/>
                  </a:cubicBezTo>
                  <a:cubicBezTo>
                    <a:pt x="12" y="66"/>
                    <a:pt x="0" y="75"/>
                    <a:pt x="0" y="7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59" name="Freeform 254"/>
            <p:cNvSpPr>
              <a:spLocks/>
            </p:cNvSpPr>
            <p:nvPr/>
          </p:nvSpPr>
          <p:spPr bwMode="auto">
            <a:xfrm>
              <a:off x="2263" y="4075"/>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0" name="Freeform 255"/>
            <p:cNvSpPr>
              <a:spLocks/>
            </p:cNvSpPr>
            <p:nvPr/>
          </p:nvSpPr>
          <p:spPr bwMode="auto">
            <a:xfrm>
              <a:off x="2315" y="4084"/>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1" name="Freeform 256"/>
            <p:cNvSpPr>
              <a:spLocks/>
            </p:cNvSpPr>
            <p:nvPr/>
          </p:nvSpPr>
          <p:spPr bwMode="auto">
            <a:xfrm>
              <a:off x="2395" y="4080"/>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2" name="Freeform 257"/>
            <p:cNvSpPr>
              <a:spLocks/>
            </p:cNvSpPr>
            <p:nvPr/>
          </p:nvSpPr>
          <p:spPr bwMode="auto">
            <a:xfrm>
              <a:off x="2451" y="4084"/>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3" name="Freeform 258"/>
            <p:cNvSpPr>
              <a:spLocks/>
            </p:cNvSpPr>
            <p:nvPr/>
          </p:nvSpPr>
          <p:spPr bwMode="auto">
            <a:xfrm>
              <a:off x="2510" y="4073"/>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4" name="Freeform 259"/>
            <p:cNvSpPr>
              <a:spLocks/>
            </p:cNvSpPr>
            <p:nvPr/>
          </p:nvSpPr>
          <p:spPr bwMode="auto">
            <a:xfrm>
              <a:off x="1995" y="3560"/>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5" name="Freeform 260"/>
            <p:cNvSpPr>
              <a:spLocks/>
            </p:cNvSpPr>
            <p:nvPr/>
          </p:nvSpPr>
          <p:spPr bwMode="auto">
            <a:xfrm>
              <a:off x="2068" y="3545"/>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6" name="Freeform 261"/>
            <p:cNvSpPr>
              <a:spLocks/>
            </p:cNvSpPr>
            <p:nvPr/>
          </p:nvSpPr>
          <p:spPr bwMode="auto">
            <a:xfrm>
              <a:off x="2139" y="3529"/>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7" name="Freeform 262"/>
            <p:cNvSpPr>
              <a:spLocks/>
            </p:cNvSpPr>
            <p:nvPr/>
          </p:nvSpPr>
          <p:spPr bwMode="auto">
            <a:xfrm>
              <a:off x="2195" y="3539"/>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8" name="Freeform 263"/>
            <p:cNvSpPr>
              <a:spLocks/>
            </p:cNvSpPr>
            <p:nvPr/>
          </p:nvSpPr>
          <p:spPr bwMode="auto">
            <a:xfrm>
              <a:off x="2254" y="3537"/>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9" name="Freeform 264"/>
            <p:cNvSpPr>
              <a:spLocks/>
            </p:cNvSpPr>
            <p:nvPr/>
          </p:nvSpPr>
          <p:spPr bwMode="auto">
            <a:xfrm>
              <a:off x="2319" y="3544"/>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0" name="Freeform 265"/>
            <p:cNvSpPr>
              <a:spLocks/>
            </p:cNvSpPr>
            <p:nvPr/>
          </p:nvSpPr>
          <p:spPr bwMode="auto">
            <a:xfrm>
              <a:off x="2362" y="3541"/>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1" name="Freeform 266"/>
            <p:cNvSpPr>
              <a:spLocks/>
            </p:cNvSpPr>
            <p:nvPr/>
          </p:nvSpPr>
          <p:spPr bwMode="auto">
            <a:xfrm>
              <a:off x="2436" y="3531"/>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2" name="Freeform 267"/>
            <p:cNvSpPr>
              <a:spLocks/>
            </p:cNvSpPr>
            <p:nvPr/>
          </p:nvSpPr>
          <p:spPr bwMode="auto">
            <a:xfrm>
              <a:off x="2492" y="3544"/>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3" name="Freeform 268"/>
            <p:cNvSpPr>
              <a:spLocks/>
            </p:cNvSpPr>
            <p:nvPr/>
          </p:nvSpPr>
          <p:spPr bwMode="auto">
            <a:xfrm>
              <a:off x="2551" y="3539"/>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4" name="Freeform 269"/>
            <p:cNvSpPr>
              <a:spLocks/>
            </p:cNvSpPr>
            <p:nvPr/>
          </p:nvSpPr>
          <p:spPr bwMode="auto">
            <a:xfrm rot="5400000">
              <a:off x="2698" y="3941"/>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5" name="Freeform 270"/>
            <p:cNvSpPr>
              <a:spLocks/>
            </p:cNvSpPr>
            <p:nvPr/>
          </p:nvSpPr>
          <p:spPr bwMode="auto">
            <a:xfrm rot="5400000">
              <a:off x="2703" y="3879"/>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6" name="Freeform 271"/>
            <p:cNvSpPr>
              <a:spLocks/>
            </p:cNvSpPr>
            <p:nvPr/>
          </p:nvSpPr>
          <p:spPr bwMode="auto">
            <a:xfrm rot="5400000">
              <a:off x="2711" y="3814"/>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7" name="Freeform 272"/>
            <p:cNvSpPr>
              <a:spLocks/>
            </p:cNvSpPr>
            <p:nvPr/>
          </p:nvSpPr>
          <p:spPr bwMode="auto">
            <a:xfrm rot="5400000">
              <a:off x="2692" y="3758"/>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8" name="Freeform 273"/>
            <p:cNvSpPr>
              <a:spLocks/>
            </p:cNvSpPr>
            <p:nvPr/>
          </p:nvSpPr>
          <p:spPr bwMode="auto">
            <a:xfrm rot="5400000">
              <a:off x="2686" y="3685"/>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9" name="Freeform 274"/>
            <p:cNvSpPr>
              <a:spLocks/>
            </p:cNvSpPr>
            <p:nvPr/>
          </p:nvSpPr>
          <p:spPr bwMode="auto">
            <a:xfrm rot="5400000">
              <a:off x="1831" y="3871"/>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0" name="Freeform 275"/>
            <p:cNvSpPr>
              <a:spLocks/>
            </p:cNvSpPr>
            <p:nvPr/>
          </p:nvSpPr>
          <p:spPr bwMode="auto">
            <a:xfrm rot="5400000">
              <a:off x="1812" y="3809"/>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1" name="Freeform 276"/>
            <p:cNvSpPr>
              <a:spLocks/>
            </p:cNvSpPr>
            <p:nvPr/>
          </p:nvSpPr>
          <p:spPr bwMode="auto">
            <a:xfrm rot="5400000">
              <a:off x="1820" y="3744"/>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2" name="Freeform 277"/>
            <p:cNvSpPr>
              <a:spLocks/>
            </p:cNvSpPr>
            <p:nvPr/>
          </p:nvSpPr>
          <p:spPr bwMode="auto">
            <a:xfrm rot="5400000">
              <a:off x="1834" y="3691"/>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3" name="Freeform 278"/>
            <p:cNvSpPr>
              <a:spLocks/>
            </p:cNvSpPr>
            <p:nvPr/>
          </p:nvSpPr>
          <p:spPr bwMode="auto">
            <a:xfrm>
              <a:off x="2605" y="3575"/>
              <a:ext cx="39" cy="108"/>
            </a:xfrm>
            <a:custGeom>
              <a:avLst/>
              <a:gdLst>
                <a:gd name="T0" fmla="*/ 0 w 39"/>
                <a:gd name="T1" fmla="*/ 108 h 108"/>
                <a:gd name="T2" fmla="*/ 27 w 39"/>
                <a:gd name="T3" fmla="*/ 63 h 108"/>
                <a:gd name="T4" fmla="*/ 18 w 39"/>
                <a:gd name="T5" fmla="*/ 33 h 108"/>
                <a:gd name="T6" fmla="*/ 39 w 39"/>
                <a:gd name="T7" fmla="*/ 0 h 1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108">
                  <a:moveTo>
                    <a:pt x="0" y="108"/>
                  </a:moveTo>
                  <a:cubicBezTo>
                    <a:pt x="4" y="81"/>
                    <a:pt x="9" y="81"/>
                    <a:pt x="27" y="63"/>
                  </a:cubicBezTo>
                  <a:cubicBezTo>
                    <a:pt x="24" y="53"/>
                    <a:pt x="18" y="33"/>
                    <a:pt x="18" y="33"/>
                  </a:cubicBezTo>
                  <a:cubicBezTo>
                    <a:pt x="19" y="25"/>
                    <a:pt x="27" y="0"/>
                    <a:pt x="3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4" name="Freeform 279"/>
            <p:cNvSpPr>
              <a:spLocks/>
            </p:cNvSpPr>
            <p:nvPr/>
          </p:nvSpPr>
          <p:spPr bwMode="auto">
            <a:xfrm>
              <a:off x="2635" y="3647"/>
              <a:ext cx="99" cy="60"/>
            </a:xfrm>
            <a:custGeom>
              <a:avLst/>
              <a:gdLst>
                <a:gd name="T0" fmla="*/ 0 w 99"/>
                <a:gd name="T1" fmla="*/ 60 h 60"/>
                <a:gd name="T2" fmla="*/ 42 w 99"/>
                <a:gd name="T3" fmla="*/ 33 h 60"/>
                <a:gd name="T4" fmla="*/ 72 w 99"/>
                <a:gd name="T5" fmla="*/ 24 h 60"/>
                <a:gd name="T6" fmla="*/ 99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0" y="60"/>
                  </a:moveTo>
                  <a:cubicBezTo>
                    <a:pt x="9" y="46"/>
                    <a:pt x="26" y="37"/>
                    <a:pt x="42" y="33"/>
                  </a:cubicBezTo>
                  <a:cubicBezTo>
                    <a:pt x="52" y="30"/>
                    <a:pt x="72" y="24"/>
                    <a:pt x="72" y="24"/>
                  </a:cubicBezTo>
                  <a:cubicBezTo>
                    <a:pt x="77" y="16"/>
                    <a:pt x="90" y="0"/>
                    <a:pt x="9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5" name="Freeform 280"/>
            <p:cNvSpPr>
              <a:spLocks/>
            </p:cNvSpPr>
            <p:nvPr/>
          </p:nvSpPr>
          <p:spPr bwMode="auto">
            <a:xfrm>
              <a:off x="2614" y="4046"/>
              <a:ext cx="93" cy="72"/>
            </a:xfrm>
            <a:custGeom>
              <a:avLst/>
              <a:gdLst>
                <a:gd name="T0" fmla="*/ 0 w 93"/>
                <a:gd name="T1" fmla="*/ 0 h 72"/>
                <a:gd name="T2" fmla="*/ 57 w 93"/>
                <a:gd name="T3" fmla="*/ 9 h 72"/>
                <a:gd name="T4" fmla="*/ 93 w 93"/>
                <a:gd name="T5" fmla="*/ 72 h 72"/>
                <a:gd name="T6" fmla="*/ 0 60000 65536"/>
                <a:gd name="T7" fmla="*/ 0 60000 65536"/>
                <a:gd name="T8" fmla="*/ 0 60000 65536"/>
              </a:gdLst>
              <a:ahLst/>
              <a:cxnLst>
                <a:cxn ang="T6">
                  <a:pos x="T0" y="T1"/>
                </a:cxn>
                <a:cxn ang="T7">
                  <a:pos x="T2" y="T3"/>
                </a:cxn>
                <a:cxn ang="T8">
                  <a:pos x="T4" y="T5"/>
                </a:cxn>
              </a:cxnLst>
              <a:rect l="0" t="0" r="r" b="b"/>
              <a:pathLst>
                <a:path w="93" h="72">
                  <a:moveTo>
                    <a:pt x="0" y="0"/>
                  </a:moveTo>
                  <a:cubicBezTo>
                    <a:pt x="30" y="10"/>
                    <a:pt x="12" y="6"/>
                    <a:pt x="57" y="9"/>
                  </a:cubicBezTo>
                  <a:cubicBezTo>
                    <a:pt x="79" y="24"/>
                    <a:pt x="75" y="54"/>
                    <a:pt x="93" y="72"/>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6" name="Freeform 281"/>
            <p:cNvSpPr>
              <a:spLocks/>
            </p:cNvSpPr>
            <p:nvPr/>
          </p:nvSpPr>
          <p:spPr bwMode="auto">
            <a:xfrm>
              <a:off x="2584" y="4073"/>
              <a:ext cx="42" cy="108"/>
            </a:xfrm>
            <a:custGeom>
              <a:avLst/>
              <a:gdLst>
                <a:gd name="T0" fmla="*/ 0 w 42"/>
                <a:gd name="T1" fmla="*/ 0 h 108"/>
                <a:gd name="T2" fmla="*/ 15 w 42"/>
                <a:gd name="T3" fmla="*/ 15 h 108"/>
                <a:gd name="T4" fmla="*/ 21 w 42"/>
                <a:gd name="T5" fmla="*/ 33 h 108"/>
                <a:gd name="T6" fmla="*/ 30 w 42"/>
                <a:gd name="T7" fmla="*/ 102 h 108"/>
                <a:gd name="T8" fmla="*/ 42 w 42"/>
                <a:gd name="T9" fmla="*/ 108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08">
                  <a:moveTo>
                    <a:pt x="0" y="0"/>
                  </a:moveTo>
                  <a:cubicBezTo>
                    <a:pt x="4" y="6"/>
                    <a:pt x="11" y="9"/>
                    <a:pt x="15" y="15"/>
                  </a:cubicBezTo>
                  <a:cubicBezTo>
                    <a:pt x="18" y="20"/>
                    <a:pt x="21" y="33"/>
                    <a:pt x="21" y="33"/>
                  </a:cubicBezTo>
                  <a:cubicBezTo>
                    <a:pt x="23" y="48"/>
                    <a:pt x="26" y="91"/>
                    <a:pt x="30" y="102"/>
                  </a:cubicBezTo>
                  <a:cubicBezTo>
                    <a:pt x="31" y="106"/>
                    <a:pt x="39" y="105"/>
                    <a:pt x="42"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7" name="Freeform 282"/>
            <p:cNvSpPr>
              <a:spLocks/>
            </p:cNvSpPr>
            <p:nvPr/>
          </p:nvSpPr>
          <p:spPr bwMode="auto">
            <a:xfrm>
              <a:off x="1834" y="4019"/>
              <a:ext cx="93" cy="78"/>
            </a:xfrm>
            <a:custGeom>
              <a:avLst/>
              <a:gdLst>
                <a:gd name="T0" fmla="*/ 93 w 93"/>
                <a:gd name="T1" fmla="*/ 0 h 78"/>
                <a:gd name="T2" fmla="*/ 54 w 93"/>
                <a:gd name="T3" fmla="*/ 15 h 78"/>
                <a:gd name="T4" fmla="*/ 15 w 93"/>
                <a:gd name="T5" fmla="*/ 54 h 78"/>
                <a:gd name="T6" fmla="*/ 0 w 93"/>
                <a:gd name="T7" fmla="*/ 78 h 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3" h="78">
                  <a:moveTo>
                    <a:pt x="93" y="0"/>
                  </a:moveTo>
                  <a:cubicBezTo>
                    <a:pt x="79" y="4"/>
                    <a:pt x="66" y="7"/>
                    <a:pt x="54" y="15"/>
                  </a:cubicBezTo>
                  <a:cubicBezTo>
                    <a:pt x="43" y="31"/>
                    <a:pt x="34" y="48"/>
                    <a:pt x="15" y="54"/>
                  </a:cubicBezTo>
                  <a:cubicBezTo>
                    <a:pt x="2" y="74"/>
                    <a:pt x="6" y="66"/>
                    <a:pt x="0" y="7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8" name="Freeform 283"/>
            <p:cNvSpPr>
              <a:spLocks/>
            </p:cNvSpPr>
            <p:nvPr/>
          </p:nvSpPr>
          <p:spPr bwMode="auto">
            <a:xfrm>
              <a:off x="1789" y="3983"/>
              <a:ext cx="120" cy="39"/>
            </a:xfrm>
            <a:custGeom>
              <a:avLst/>
              <a:gdLst>
                <a:gd name="T0" fmla="*/ 120 w 120"/>
                <a:gd name="T1" fmla="*/ 0 h 39"/>
                <a:gd name="T2" fmla="*/ 48 w 120"/>
                <a:gd name="T3" fmla="*/ 9 h 39"/>
                <a:gd name="T4" fmla="*/ 30 w 120"/>
                <a:gd name="T5" fmla="*/ 15 h 39"/>
                <a:gd name="T6" fmla="*/ 12 w 120"/>
                <a:gd name="T7" fmla="*/ 27 h 39"/>
                <a:gd name="T8" fmla="*/ 0 w 120"/>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39">
                  <a:moveTo>
                    <a:pt x="120" y="0"/>
                  </a:moveTo>
                  <a:cubicBezTo>
                    <a:pt x="80" y="10"/>
                    <a:pt x="104" y="5"/>
                    <a:pt x="48" y="9"/>
                  </a:cubicBezTo>
                  <a:cubicBezTo>
                    <a:pt x="42" y="11"/>
                    <a:pt x="35" y="11"/>
                    <a:pt x="30" y="15"/>
                  </a:cubicBezTo>
                  <a:cubicBezTo>
                    <a:pt x="24" y="19"/>
                    <a:pt x="12" y="27"/>
                    <a:pt x="12" y="27"/>
                  </a:cubicBezTo>
                  <a:cubicBezTo>
                    <a:pt x="5" y="38"/>
                    <a:pt x="9" y="34"/>
                    <a:pt x="0" y="39"/>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9" name="Freeform 284"/>
            <p:cNvSpPr>
              <a:spLocks/>
            </p:cNvSpPr>
            <p:nvPr/>
          </p:nvSpPr>
          <p:spPr bwMode="auto">
            <a:xfrm>
              <a:off x="1828" y="3650"/>
              <a:ext cx="99" cy="60"/>
            </a:xfrm>
            <a:custGeom>
              <a:avLst/>
              <a:gdLst>
                <a:gd name="T0" fmla="*/ 99 w 99"/>
                <a:gd name="T1" fmla="*/ 60 h 60"/>
                <a:gd name="T2" fmla="*/ 69 w 99"/>
                <a:gd name="T3" fmla="*/ 18 h 60"/>
                <a:gd name="T4" fmla="*/ 21 w 99"/>
                <a:gd name="T5" fmla="*/ 15 h 60"/>
                <a:gd name="T6" fmla="*/ 0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99" y="60"/>
                  </a:moveTo>
                  <a:cubicBezTo>
                    <a:pt x="78" y="53"/>
                    <a:pt x="78" y="20"/>
                    <a:pt x="69" y="18"/>
                  </a:cubicBezTo>
                  <a:cubicBezTo>
                    <a:pt x="53" y="15"/>
                    <a:pt x="37" y="16"/>
                    <a:pt x="21" y="15"/>
                  </a:cubicBezTo>
                  <a:cubicBezTo>
                    <a:pt x="10" y="11"/>
                    <a:pt x="10" y="5"/>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0" name="Freeform 285"/>
            <p:cNvSpPr>
              <a:spLocks/>
            </p:cNvSpPr>
            <p:nvPr/>
          </p:nvSpPr>
          <p:spPr bwMode="auto">
            <a:xfrm>
              <a:off x="1927" y="3572"/>
              <a:ext cx="33" cy="105"/>
            </a:xfrm>
            <a:custGeom>
              <a:avLst/>
              <a:gdLst>
                <a:gd name="T0" fmla="*/ 33 w 33"/>
                <a:gd name="T1" fmla="*/ 105 h 105"/>
                <a:gd name="T2" fmla="*/ 21 w 33"/>
                <a:gd name="T3" fmla="*/ 69 h 105"/>
                <a:gd name="T4" fmla="*/ 12 w 33"/>
                <a:gd name="T5" fmla="*/ 42 h 105"/>
                <a:gd name="T6" fmla="*/ 0 w 33"/>
                <a:gd name="T7" fmla="*/ 0 h 1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105">
                  <a:moveTo>
                    <a:pt x="33" y="105"/>
                  </a:moveTo>
                  <a:cubicBezTo>
                    <a:pt x="30" y="91"/>
                    <a:pt x="26" y="82"/>
                    <a:pt x="21" y="69"/>
                  </a:cubicBezTo>
                  <a:cubicBezTo>
                    <a:pt x="17" y="60"/>
                    <a:pt x="12" y="42"/>
                    <a:pt x="12" y="42"/>
                  </a:cubicBezTo>
                  <a:cubicBezTo>
                    <a:pt x="10" y="20"/>
                    <a:pt x="13" y="13"/>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1" name="Oval 286"/>
            <p:cNvSpPr>
              <a:spLocks noChangeArrowheads="1"/>
            </p:cNvSpPr>
            <p:nvPr/>
          </p:nvSpPr>
          <p:spPr bwMode="auto">
            <a:xfrm>
              <a:off x="2032" y="3844"/>
              <a:ext cx="227" cy="122"/>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292" name="Oval 287"/>
            <p:cNvSpPr>
              <a:spLocks noChangeArrowheads="1"/>
            </p:cNvSpPr>
            <p:nvPr/>
          </p:nvSpPr>
          <p:spPr bwMode="auto">
            <a:xfrm>
              <a:off x="2350" y="3753"/>
              <a:ext cx="227" cy="212"/>
            </a:xfrm>
            <a:prstGeom prst="ellipse">
              <a:avLst/>
            </a:prstGeom>
            <a:noFill/>
            <a:ln w="285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293" name="AutoShape 288"/>
            <p:cNvSpPr>
              <a:spLocks noChangeArrowheads="1"/>
            </p:cNvSpPr>
            <p:nvPr/>
          </p:nvSpPr>
          <p:spPr bwMode="auto">
            <a:xfrm rot="828407">
              <a:off x="2626" y="4020"/>
              <a:ext cx="363" cy="46"/>
            </a:xfrm>
            <a:prstGeom prst="flowChartTerminator">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294" name="AutoShape 289"/>
            <p:cNvSpPr>
              <a:spLocks noChangeArrowheads="1"/>
            </p:cNvSpPr>
            <p:nvPr/>
          </p:nvSpPr>
          <p:spPr bwMode="auto">
            <a:xfrm>
              <a:off x="3284" y="3662"/>
              <a:ext cx="771" cy="409"/>
            </a:xfrm>
            <a:prstGeom prst="flowChartTerminator">
              <a:avLst/>
            </a:prstGeom>
            <a:solidFill>
              <a:srgbClr val="CC99FF"/>
            </a:solidFill>
            <a:ln w="381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295" name="Freeform 290"/>
            <p:cNvSpPr>
              <a:spLocks/>
            </p:cNvSpPr>
            <p:nvPr/>
          </p:nvSpPr>
          <p:spPr bwMode="auto">
            <a:xfrm>
              <a:off x="3354" y="4073"/>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6" name="Freeform 291"/>
            <p:cNvSpPr>
              <a:spLocks/>
            </p:cNvSpPr>
            <p:nvPr/>
          </p:nvSpPr>
          <p:spPr bwMode="auto">
            <a:xfrm>
              <a:off x="3406" y="4082"/>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 name="Freeform 292"/>
            <p:cNvSpPr>
              <a:spLocks/>
            </p:cNvSpPr>
            <p:nvPr/>
          </p:nvSpPr>
          <p:spPr bwMode="auto">
            <a:xfrm>
              <a:off x="3486" y="4078"/>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8" name="Freeform 293"/>
            <p:cNvSpPr>
              <a:spLocks/>
            </p:cNvSpPr>
            <p:nvPr/>
          </p:nvSpPr>
          <p:spPr bwMode="auto">
            <a:xfrm>
              <a:off x="3542" y="4082"/>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9" name="Freeform 294"/>
            <p:cNvSpPr>
              <a:spLocks/>
            </p:cNvSpPr>
            <p:nvPr/>
          </p:nvSpPr>
          <p:spPr bwMode="auto">
            <a:xfrm>
              <a:off x="3601" y="4071"/>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0" name="Freeform 295"/>
            <p:cNvSpPr>
              <a:spLocks/>
            </p:cNvSpPr>
            <p:nvPr/>
          </p:nvSpPr>
          <p:spPr bwMode="auto">
            <a:xfrm>
              <a:off x="3280" y="4057"/>
              <a:ext cx="69" cy="75"/>
            </a:xfrm>
            <a:custGeom>
              <a:avLst/>
              <a:gdLst>
                <a:gd name="T0" fmla="*/ 69 w 69"/>
                <a:gd name="T1" fmla="*/ 0 h 75"/>
                <a:gd name="T2" fmla="*/ 42 w 69"/>
                <a:gd name="T3" fmla="*/ 18 h 75"/>
                <a:gd name="T4" fmla="*/ 33 w 69"/>
                <a:gd name="T5" fmla="*/ 24 h 75"/>
                <a:gd name="T6" fmla="*/ 15 w 69"/>
                <a:gd name="T7" fmla="*/ 60 h 75"/>
                <a:gd name="T8" fmla="*/ 0 w 69"/>
                <a:gd name="T9" fmla="*/ 75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75">
                  <a:moveTo>
                    <a:pt x="69" y="0"/>
                  </a:moveTo>
                  <a:cubicBezTo>
                    <a:pt x="60" y="6"/>
                    <a:pt x="51" y="12"/>
                    <a:pt x="42" y="18"/>
                  </a:cubicBezTo>
                  <a:cubicBezTo>
                    <a:pt x="39" y="20"/>
                    <a:pt x="33" y="24"/>
                    <a:pt x="33" y="24"/>
                  </a:cubicBezTo>
                  <a:cubicBezTo>
                    <a:pt x="25" y="35"/>
                    <a:pt x="21" y="48"/>
                    <a:pt x="15" y="60"/>
                  </a:cubicBezTo>
                  <a:cubicBezTo>
                    <a:pt x="12" y="66"/>
                    <a:pt x="0" y="75"/>
                    <a:pt x="0" y="7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1" name="Freeform 296"/>
            <p:cNvSpPr>
              <a:spLocks/>
            </p:cNvSpPr>
            <p:nvPr/>
          </p:nvSpPr>
          <p:spPr bwMode="auto">
            <a:xfrm>
              <a:off x="3651" y="4075"/>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2" name="Freeform 297"/>
            <p:cNvSpPr>
              <a:spLocks/>
            </p:cNvSpPr>
            <p:nvPr/>
          </p:nvSpPr>
          <p:spPr bwMode="auto">
            <a:xfrm>
              <a:off x="3703" y="4084"/>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3" name="Freeform 298"/>
            <p:cNvSpPr>
              <a:spLocks/>
            </p:cNvSpPr>
            <p:nvPr/>
          </p:nvSpPr>
          <p:spPr bwMode="auto">
            <a:xfrm>
              <a:off x="3783" y="4080"/>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4" name="Freeform 299"/>
            <p:cNvSpPr>
              <a:spLocks/>
            </p:cNvSpPr>
            <p:nvPr/>
          </p:nvSpPr>
          <p:spPr bwMode="auto">
            <a:xfrm>
              <a:off x="3839" y="4084"/>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5" name="Freeform 300"/>
            <p:cNvSpPr>
              <a:spLocks/>
            </p:cNvSpPr>
            <p:nvPr/>
          </p:nvSpPr>
          <p:spPr bwMode="auto">
            <a:xfrm>
              <a:off x="3898" y="4073"/>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6" name="Freeform 301"/>
            <p:cNvSpPr>
              <a:spLocks/>
            </p:cNvSpPr>
            <p:nvPr/>
          </p:nvSpPr>
          <p:spPr bwMode="auto">
            <a:xfrm>
              <a:off x="3383" y="3560"/>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7" name="Freeform 302"/>
            <p:cNvSpPr>
              <a:spLocks/>
            </p:cNvSpPr>
            <p:nvPr/>
          </p:nvSpPr>
          <p:spPr bwMode="auto">
            <a:xfrm>
              <a:off x="3456" y="3545"/>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8" name="Freeform 303"/>
            <p:cNvSpPr>
              <a:spLocks/>
            </p:cNvSpPr>
            <p:nvPr/>
          </p:nvSpPr>
          <p:spPr bwMode="auto">
            <a:xfrm>
              <a:off x="3527" y="3529"/>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9" name="Freeform 304"/>
            <p:cNvSpPr>
              <a:spLocks/>
            </p:cNvSpPr>
            <p:nvPr/>
          </p:nvSpPr>
          <p:spPr bwMode="auto">
            <a:xfrm>
              <a:off x="3583" y="3539"/>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0" name="Freeform 305"/>
            <p:cNvSpPr>
              <a:spLocks/>
            </p:cNvSpPr>
            <p:nvPr/>
          </p:nvSpPr>
          <p:spPr bwMode="auto">
            <a:xfrm>
              <a:off x="3642" y="3537"/>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1" name="Freeform 306"/>
            <p:cNvSpPr>
              <a:spLocks/>
            </p:cNvSpPr>
            <p:nvPr/>
          </p:nvSpPr>
          <p:spPr bwMode="auto">
            <a:xfrm>
              <a:off x="3707" y="3544"/>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2" name="Freeform 307"/>
            <p:cNvSpPr>
              <a:spLocks/>
            </p:cNvSpPr>
            <p:nvPr/>
          </p:nvSpPr>
          <p:spPr bwMode="auto">
            <a:xfrm>
              <a:off x="3750" y="3541"/>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3" name="Freeform 308"/>
            <p:cNvSpPr>
              <a:spLocks/>
            </p:cNvSpPr>
            <p:nvPr/>
          </p:nvSpPr>
          <p:spPr bwMode="auto">
            <a:xfrm>
              <a:off x="3824" y="3531"/>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4" name="Freeform 309"/>
            <p:cNvSpPr>
              <a:spLocks/>
            </p:cNvSpPr>
            <p:nvPr/>
          </p:nvSpPr>
          <p:spPr bwMode="auto">
            <a:xfrm>
              <a:off x="3880" y="3544"/>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5" name="Freeform 310"/>
            <p:cNvSpPr>
              <a:spLocks/>
            </p:cNvSpPr>
            <p:nvPr/>
          </p:nvSpPr>
          <p:spPr bwMode="auto">
            <a:xfrm>
              <a:off x="3939" y="3539"/>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6" name="Freeform 311"/>
            <p:cNvSpPr>
              <a:spLocks/>
            </p:cNvSpPr>
            <p:nvPr/>
          </p:nvSpPr>
          <p:spPr bwMode="auto">
            <a:xfrm rot="5400000">
              <a:off x="4086" y="3941"/>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7" name="Freeform 312"/>
            <p:cNvSpPr>
              <a:spLocks/>
            </p:cNvSpPr>
            <p:nvPr/>
          </p:nvSpPr>
          <p:spPr bwMode="auto">
            <a:xfrm rot="5400000">
              <a:off x="4091" y="3879"/>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8" name="Freeform 313"/>
            <p:cNvSpPr>
              <a:spLocks/>
            </p:cNvSpPr>
            <p:nvPr/>
          </p:nvSpPr>
          <p:spPr bwMode="auto">
            <a:xfrm rot="5400000">
              <a:off x="4099" y="3814"/>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9" name="Freeform 314"/>
            <p:cNvSpPr>
              <a:spLocks/>
            </p:cNvSpPr>
            <p:nvPr/>
          </p:nvSpPr>
          <p:spPr bwMode="auto">
            <a:xfrm rot="5400000">
              <a:off x="4080" y="3758"/>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20" name="Freeform 315"/>
            <p:cNvSpPr>
              <a:spLocks/>
            </p:cNvSpPr>
            <p:nvPr/>
          </p:nvSpPr>
          <p:spPr bwMode="auto">
            <a:xfrm rot="5400000">
              <a:off x="4074" y="3685"/>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21" name="Freeform 316"/>
            <p:cNvSpPr>
              <a:spLocks/>
            </p:cNvSpPr>
            <p:nvPr/>
          </p:nvSpPr>
          <p:spPr bwMode="auto">
            <a:xfrm rot="5400000">
              <a:off x="3219" y="3871"/>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22" name="Freeform 317"/>
            <p:cNvSpPr>
              <a:spLocks/>
            </p:cNvSpPr>
            <p:nvPr/>
          </p:nvSpPr>
          <p:spPr bwMode="auto">
            <a:xfrm rot="5400000">
              <a:off x="3200" y="3809"/>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23" name="Freeform 318"/>
            <p:cNvSpPr>
              <a:spLocks/>
            </p:cNvSpPr>
            <p:nvPr/>
          </p:nvSpPr>
          <p:spPr bwMode="auto">
            <a:xfrm rot="5400000">
              <a:off x="3208" y="3744"/>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24" name="Freeform 319"/>
            <p:cNvSpPr>
              <a:spLocks/>
            </p:cNvSpPr>
            <p:nvPr/>
          </p:nvSpPr>
          <p:spPr bwMode="auto">
            <a:xfrm rot="5400000">
              <a:off x="3222" y="3691"/>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25" name="Freeform 320"/>
            <p:cNvSpPr>
              <a:spLocks/>
            </p:cNvSpPr>
            <p:nvPr/>
          </p:nvSpPr>
          <p:spPr bwMode="auto">
            <a:xfrm>
              <a:off x="3993" y="3575"/>
              <a:ext cx="39" cy="108"/>
            </a:xfrm>
            <a:custGeom>
              <a:avLst/>
              <a:gdLst>
                <a:gd name="T0" fmla="*/ 0 w 39"/>
                <a:gd name="T1" fmla="*/ 108 h 108"/>
                <a:gd name="T2" fmla="*/ 27 w 39"/>
                <a:gd name="T3" fmla="*/ 63 h 108"/>
                <a:gd name="T4" fmla="*/ 18 w 39"/>
                <a:gd name="T5" fmla="*/ 33 h 108"/>
                <a:gd name="T6" fmla="*/ 39 w 39"/>
                <a:gd name="T7" fmla="*/ 0 h 1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108">
                  <a:moveTo>
                    <a:pt x="0" y="108"/>
                  </a:moveTo>
                  <a:cubicBezTo>
                    <a:pt x="4" y="81"/>
                    <a:pt x="9" y="81"/>
                    <a:pt x="27" y="63"/>
                  </a:cubicBezTo>
                  <a:cubicBezTo>
                    <a:pt x="24" y="53"/>
                    <a:pt x="18" y="33"/>
                    <a:pt x="18" y="33"/>
                  </a:cubicBezTo>
                  <a:cubicBezTo>
                    <a:pt x="19" y="25"/>
                    <a:pt x="27" y="0"/>
                    <a:pt x="3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26" name="Freeform 321"/>
            <p:cNvSpPr>
              <a:spLocks/>
            </p:cNvSpPr>
            <p:nvPr/>
          </p:nvSpPr>
          <p:spPr bwMode="auto">
            <a:xfrm>
              <a:off x="4023" y="3647"/>
              <a:ext cx="99" cy="60"/>
            </a:xfrm>
            <a:custGeom>
              <a:avLst/>
              <a:gdLst>
                <a:gd name="T0" fmla="*/ 0 w 99"/>
                <a:gd name="T1" fmla="*/ 60 h 60"/>
                <a:gd name="T2" fmla="*/ 42 w 99"/>
                <a:gd name="T3" fmla="*/ 33 h 60"/>
                <a:gd name="T4" fmla="*/ 72 w 99"/>
                <a:gd name="T5" fmla="*/ 24 h 60"/>
                <a:gd name="T6" fmla="*/ 99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0" y="60"/>
                  </a:moveTo>
                  <a:cubicBezTo>
                    <a:pt x="9" y="46"/>
                    <a:pt x="26" y="37"/>
                    <a:pt x="42" y="33"/>
                  </a:cubicBezTo>
                  <a:cubicBezTo>
                    <a:pt x="52" y="30"/>
                    <a:pt x="72" y="24"/>
                    <a:pt x="72" y="24"/>
                  </a:cubicBezTo>
                  <a:cubicBezTo>
                    <a:pt x="77" y="16"/>
                    <a:pt x="90" y="0"/>
                    <a:pt x="9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27" name="Freeform 322"/>
            <p:cNvSpPr>
              <a:spLocks/>
            </p:cNvSpPr>
            <p:nvPr/>
          </p:nvSpPr>
          <p:spPr bwMode="auto">
            <a:xfrm>
              <a:off x="4002" y="4046"/>
              <a:ext cx="93" cy="72"/>
            </a:xfrm>
            <a:custGeom>
              <a:avLst/>
              <a:gdLst>
                <a:gd name="T0" fmla="*/ 0 w 93"/>
                <a:gd name="T1" fmla="*/ 0 h 72"/>
                <a:gd name="T2" fmla="*/ 57 w 93"/>
                <a:gd name="T3" fmla="*/ 9 h 72"/>
                <a:gd name="T4" fmla="*/ 93 w 93"/>
                <a:gd name="T5" fmla="*/ 72 h 72"/>
                <a:gd name="T6" fmla="*/ 0 60000 65536"/>
                <a:gd name="T7" fmla="*/ 0 60000 65536"/>
                <a:gd name="T8" fmla="*/ 0 60000 65536"/>
              </a:gdLst>
              <a:ahLst/>
              <a:cxnLst>
                <a:cxn ang="T6">
                  <a:pos x="T0" y="T1"/>
                </a:cxn>
                <a:cxn ang="T7">
                  <a:pos x="T2" y="T3"/>
                </a:cxn>
                <a:cxn ang="T8">
                  <a:pos x="T4" y="T5"/>
                </a:cxn>
              </a:cxnLst>
              <a:rect l="0" t="0" r="r" b="b"/>
              <a:pathLst>
                <a:path w="93" h="72">
                  <a:moveTo>
                    <a:pt x="0" y="0"/>
                  </a:moveTo>
                  <a:cubicBezTo>
                    <a:pt x="30" y="10"/>
                    <a:pt x="12" y="6"/>
                    <a:pt x="57" y="9"/>
                  </a:cubicBezTo>
                  <a:cubicBezTo>
                    <a:pt x="79" y="24"/>
                    <a:pt x="75" y="54"/>
                    <a:pt x="93" y="72"/>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28" name="Freeform 323"/>
            <p:cNvSpPr>
              <a:spLocks/>
            </p:cNvSpPr>
            <p:nvPr/>
          </p:nvSpPr>
          <p:spPr bwMode="auto">
            <a:xfrm>
              <a:off x="3972" y="4073"/>
              <a:ext cx="42" cy="108"/>
            </a:xfrm>
            <a:custGeom>
              <a:avLst/>
              <a:gdLst>
                <a:gd name="T0" fmla="*/ 0 w 42"/>
                <a:gd name="T1" fmla="*/ 0 h 108"/>
                <a:gd name="T2" fmla="*/ 15 w 42"/>
                <a:gd name="T3" fmla="*/ 15 h 108"/>
                <a:gd name="T4" fmla="*/ 21 w 42"/>
                <a:gd name="T5" fmla="*/ 33 h 108"/>
                <a:gd name="T6" fmla="*/ 30 w 42"/>
                <a:gd name="T7" fmla="*/ 102 h 108"/>
                <a:gd name="T8" fmla="*/ 42 w 42"/>
                <a:gd name="T9" fmla="*/ 108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08">
                  <a:moveTo>
                    <a:pt x="0" y="0"/>
                  </a:moveTo>
                  <a:cubicBezTo>
                    <a:pt x="4" y="6"/>
                    <a:pt x="11" y="9"/>
                    <a:pt x="15" y="15"/>
                  </a:cubicBezTo>
                  <a:cubicBezTo>
                    <a:pt x="18" y="20"/>
                    <a:pt x="21" y="33"/>
                    <a:pt x="21" y="33"/>
                  </a:cubicBezTo>
                  <a:cubicBezTo>
                    <a:pt x="23" y="48"/>
                    <a:pt x="26" y="91"/>
                    <a:pt x="30" y="102"/>
                  </a:cubicBezTo>
                  <a:cubicBezTo>
                    <a:pt x="31" y="106"/>
                    <a:pt x="39" y="105"/>
                    <a:pt x="42"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29" name="Freeform 324"/>
            <p:cNvSpPr>
              <a:spLocks/>
            </p:cNvSpPr>
            <p:nvPr/>
          </p:nvSpPr>
          <p:spPr bwMode="auto">
            <a:xfrm>
              <a:off x="3222" y="4019"/>
              <a:ext cx="93" cy="78"/>
            </a:xfrm>
            <a:custGeom>
              <a:avLst/>
              <a:gdLst>
                <a:gd name="T0" fmla="*/ 93 w 93"/>
                <a:gd name="T1" fmla="*/ 0 h 78"/>
                <a:gd name="T2" fmla="*/ 54 w 93"/>
                <a:gd name="T3" fmla="*/ 15 h 78"/>
                <a:gd name="T4" fmla="*/ 15 w 93"/>
                <a:gd name="T5" fmla="*/ 54 h 78"/>
                <a:gd name="T6" fmla="*/ 0 w 93"/>
                <a:gd name="T7" fmla="*/ 78 h 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3" h="78">
                  <a:moveTo>
                    <a:pt x="93" y="0"/>
                  </a:moveTo>
                  <a:cubicBezTo>
                    <a:pt x="79" y="4"/>
                    <a:pt x="66" y="7"/>
                    <a:pt x="54" y="15"/>
                  </a:cubicBezTo>
                  <a:cubicBezTo>
                    <a:pt x="43" y="31"/>
                    <a:pt x="34" y="48"/>
                    <a:pt x="15" y="54"/>
                  </a:cubicBezTo>
                  <a:cubicBezTo>
                    <a:pt x="2" y="74"/>
                    <a:pt x="6" y="66"/>
                    <a:pt x="0" y="7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30" name="Freeform 325"/>
            <p:cNvSpPr>
              <a:spLocks/>
            </p:cNvSpPr>
            <p:nvPr/>
          </p:nvSpPr>
          <p:spPr bwMode="auto">
            <a:xfrm>
              <a:off x="3177" y="3983"/>
              <a:ext cx="120" cy="39"/>
            </a:xfrm>
            <a:custGeom>
              <a:avLst/>
              <a:gdLst>
                <a:gd name="T0" fmla="*/ 120 w 120"/>
                <a:gd name="T1" fmla="*/ 0 h 39"/>
                <a:gd name="T2" fmla="*/ 48 w 120"/>
                <a:gd name="T3" fmla="*/ 9 h 39"/>
                <a:gd name="T4" fmla="*/ 30 w 120"/>
                <a:gd name="T5" fmla="*/ 15 h 39"/>
                <a:gd name="T6" fmla="*/ 12 w 120"/>
                <a:gd name="T7" fmla="*/ 27 h 39"/>
                <a:gd name="T8" fmla="*/ 0 w 120"/>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39">
                  <a:moveTo>
                    <a:pt x="120" y="0"/>
                  </a:moveTo>
                  <a:cubicBezTo>
                    <a:pt x="80" y="10"/>
                    <a:pt x="104" y="5"/>
                    <a:pt x="48" y="9"/>
                  </a:cubicBezTo>
                  <a:cubicBezTo>
                    <a:pt x="42" y="11"/>
                    <a:pt x="35" y="11"/>
                    <a:pt x="30" y="15"/>
                  </a:cubicBezTo>
                  <a:cubicBezTo>
                    <a:pt x="24" y="19"/>
                    <a:pt x="12" y="27"/>
                    <a:pt x="12" y="27"/>
                  </a:cubicBezTo>
                  <a:cubicBezTo>
                    <a:pt x="5" y="38"/>
                    <a:pt x="9" y="34"/>
                    <a:pt x="0" y="39"/>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31" name="Freeform 326"/>
            <p:cNvSpPr>
              <a:spLocks/>
            </p:cNvSpPr>
            <p:nvPr/>
          </p:nvSpPr>
          <p:spPr bwMode="auto">
            <a:xfrm>
              <a:off x="3216" y="3650"/>
              <a:ext cx="99" cy="60"/>
            </a:xfrm>
            <a:custGeom>
              <a:avLst/>
              <a:gdLst>
                <a:gd name="T0" fmla="*/ 99 w 99"/>
                <a:gd name="T1" fmla="*/ 60 h 60"/>
                <a:gd name="T2" fmla="*/ 69 w 99"/>
                <a:gd name="T3" fmla="*/ 18 h 60"/>
                <a:gd name="T4" fmla="*/ 21 w 99"/>
                <a:gd name="T5" fmla="*/ 15 h 60"/>
                <a:gd name="T6" fmla="*/ 0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99" y="60"/>
                  </a:moveTo>
                  <a:cubicBezTo>
                    <a:pt x="78" y="53"/>
                    <a:pt x="78" y="20"/>
                    <a:pt x="69" y="18"/>
                  </a:cubicBezTo>
                  <a:cubicBezTo>
                    <a:pt x="53" y="15"/>
                    <a:pt x="37" y="16"/>
                    <a:pt x="21" y="15"/>
                  </a:cubicBezTo>
                  <a:cubicBezTo>
                    <a:pt x="10" y="11"/>
                    <a:pt x="10" y="5"/>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32" name="Freeform 327"/>
            <p:cNvSpPr>
              <a:spLocks/>
            </p:cNvSpPr>
            <p:nvPr/>
          </p:nvSpPr>
          <p:spPr bwMode="auto">
            <a:xfrm>
              <a:off x="3315" y="3572"/>
              <a:ext cx="33" cy="105"/>
            </a:xfrm>
            <a:custGeom>
              <a:avLst/>
              <a:gdLst>
                <a:gd name="T0" fmla="*/ 33 w 33"/>
                <a:gd name="T1" fmla="*/ 105 h 105"/>
                <a:gd name="T2" fmla="*/ 21 w 33"/>
                <a:gd name="T3" fmla="*/ 69 h 105"/>
                <a:gd name="T4" fmla="*/ 12 w 33"/>
                <a:gd name="T5" fmla="*/ 42 h 105"/>
                <a:gd name="T6" fmla="*/ 0 w 33"/>
                <a:gd name="T7" fmla="*/ 0 h 1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105">
                  <a:moveTo>
                    <a:pt x="33" y="105"/>
                  </a:moveTo>
                  <a:cubicBezTo>
                    <a:pt x="30" y="91"/>
                    <a:pt x="26" y="82"/>
                    <a:pt x="21" y="69"/>
                  </a:cubicBezTo>
                  <a:cubicBezTo>
                    <a:pt x="17" y="60"/>
                    <a:pt x="12" y="42"/>
                    <a:pt x="12" y="42"/>
                  </a:cubicBezTo>
                  <a:cubicBezTo>
                    <a:pt x="10" y="20"/>
                    <a:pt x="13" y="13"/>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33" name="Oval 328"/>
            <p:cNvSpPr>
              <a:spLocks noChangeArrowheads="1"/>
            </p:cNvSpPr>
            <p:nvPr/>
          </p:nvSpPr>
          <p:spPr bwMode="auto">
            <a:xfrm>
              <a:off x="3420" y="3844"/>
              <a:ext cx="227" cy="122"/>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334" name="Oval 329"/>
            <p:cNvSpPr>
              <a:spLocks noChangeArrowheads="1"/>
            </p:cNvSpPr>
            <p:nvPr/>
          </p:nvSpPr>
          <p:spPr bwMode="auto">
            <a:xfrm>
              <a:off x="3738" y="3753"/>
              <a:ext cx="227" cy="212"/>
            </a:xfrm>
            <a:prstGeom prst="ellipse">
              <a:avLst/>
            </a:prstGeom>
            <a:noFill/>
            <a:ln w="285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335" name="AutoShape 330"/>
            <p:cNvSpPr>
              <a:spLocks noChangeArrowheads="1"/>
            </p:cNvSpPr>
            <p:nvPr/>
          </p:nvSpPr>
          <p:spPr bwMode="auto">
            <a:xfrm rot="-4422220">
              <a:off x="3799" y="3462"/>
              <a:ext cx="363" cy="46"/>
            </a:xfrm>
            <a:prstGeom prst="flowChartTerminator">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336" name="Rectangle 331"/>
            <p:cNvSpPr>
              <a:spLocks noChangeArrowheads="1"/>
            </p:cNvSpPr>
            <p:nvPr/>
          </p:nvSpPr>
          <p:spPr bwMode="auto">
            <a:xfrm>
              <a:off x="1565" y="890"/>
              <a:ext cx="2812" cy="3430"/>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grpSp>
      <p:grpSp>
        <p:nvGrpSpPr>
          <p:cNvPr id="337" name="Group 332"/>
          <p:cNvGrpSpPr>
            <a:grpSpLocks/>
          </p:cNvGrpSpPr>
          <p:nvPr/>
        </p:nvGrpSpPr>
        <p:grpSpPr bwMode="auto">
          <a:xfrm>
            <a:off x="4984751" y="1412876"/>
            <a:ext cx="2479675" cy="3203575"/>
            <a:chOff x="657" y="799"/>
            <a:chExt cx="2812" cy="3584"/>
          </a:xfrm>
        </p:grpSpPr>
        <p:sp>
          <p:nvSpPr>
            <p:cNvPr id="338" name="AutoShape 333"/>
            <p:cNvSpPr>
              <a:spLocks noChangeArrowheads="1"/>
            </p:cNvSpPr>
            <p:nvPr/>
          </p:nvSpPr>
          <p:spPr bwMode="auto">
            <a:xfrm>
              <a:off x="2381" y="1485"/>
              <a:ext cx="771" cy="409"/>
            </a:xfrm>
            <a:prstGeom prst="flowChartTerminator">
              <a:avLst/>
            </a:prstGeom>
            <a:solidFill>
              <a:srgbClr val="CC99FF"/>
            </a:solidFill>
            <a:ln w="381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339" name="Freeform 334"/>
            <p:cNvSpPr>
              <a:spLocks/>
            </p:cNvSpPr>
            <p:nvPr/>
          </p:nvSpPr>
          <p:spPr bwMode="auto">
            <a:xfrm>
              <a:off x="2451" y="1896"/>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40" name="Freeform 335"/>
            <p:cNvSpPr>
              <a:spLocks/>
            </p:cNvSpPr>
            <p:nvPr/>
          </p:nvSpPr>
          <p:spPr bwMode="auto">
            <a:xfrm>
              <a:off x="2503" y="1905"/>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41" name="Freeform 336"/>
            <p:cNvSpPr>
              <a:spLocks/>
            </p:cNvSpPr>
            <p:nvPr/>
          </p:nvSpPr>
          <p:spPr bwMode="auto">
            <a:xfrm>
              <a:off x="2583" y="1901"/>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42" name="Freeform 337"/>
            <p:cNvSpPr>
              <a:spLocks/>
            </p:cNvSpPr>
            <p:nvPr/>
          </p:nvSpPr>
          <p:spPr bwMode="auto">
            <a:xfrm>
              <a:off x="2639" y="1905"/>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43" name="Freeform 338"/>
            <p:cNvSpPr>
              <a:spLocks/>
            </p:cNvSpPr>
            <p:nvPr/>
          </p:nvSpPr>
          <p:spPr bwMode="auto">
            <a:xfrm>
              <a:off x="2698" y="1894"/>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44" name="Freeform 339"/>
            <p:cNvSpPr>
              <a:spLocks/>
            </p:cNvSpPr>
            <p:nvPr/>
          </p:nvSpPr>
          <p:spPr bwMode="auto">
            <a:xfrm>
              <a:off x="2377" y="1880"/>
              <a:ext cx="69" cy="75"/>
            </a:xfrm>
            <a:custGeom>
              <a:avLst/>
              <a:gdLst>
                <a:gd name="T0" fmla="*/ 69 w 69"/>
                <a:gd name="T1" fmla="*/ 0 h 75"/>
                <a:gd name="T2" fmla="*/ 42 w 69"/>
                <a:gd name="T3" fmla="*/ 18 h 75"/>
                <a:gd name="T4" fmla="*/ 33 w 69"/>
                <a:gd name="T5" fmla="*/ 24 h 75"/>
                <a:gd name="T6" fmla="*/ 15 w 69"/>
                <a:gd name="T7" fmla="*/ 60 h 75"/>
                <a:gd name="T8" fmla="*/ 0 w 69"/>
                <a:gd name="T9" fmla="*/ 75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75">
                  <a:moveTo>
                    <a:pt x="69" y="0"/>
                  </a:moveTo>
                  <a:cubicBezTo>
                    <a:pt x="60" y="6"/>
                    <a:pt x="51" y="12"/>
                    <a:pt x="42" y="18"/>
                  </a:cubicBezTo>
                  <a:cubicBezTo>
                    <a:pt x="39" y="20"/>
                    <a:pt x="33" y="24"/>
                    <a:pt x="33" y="24"/>
                  </a:cubicBezTo>
                  <a:cubicBezTo>
                    <a:pt x="25" y="35"/>
                    <a:pt x="21" y="48"/>
                    <a:pt x="15" y="60"/>
                  </a:cubicBezTo>
                  <a:cubicBezTo>
                    <a:pt x="12" y="66"/>
                    <a:pt x="0" y="75"/>
                    <a:pt x="0" y="7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45" name="Freeform 340"/>
            <p:cNvSpPr>
              <a:spLocks/>
            </p:cNvSpPr>
            <p:nvPr/>
          </p:nvSpPr>
          <p:spPr bwMode="auto">
            <a:xfrm>
              <a:off x="2748" y="1898"/>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46" name="Freeform 341"/>
            <p:cNvSpPr>
              <a:spLocks/>
            </p:cNvSpPr>
            <p:nvPr/>
          </p:nvSpPr>
          <p:spPr bwMode="auto">
            <a:xfrm>
              <a:off x="2800" y="1907"/>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47" name="Freeform 342"/>
            <p:cNvSpPr>
              <a:spLocks/>
            </p:cNvSpPr>
            <p:nvPr/>
          </p:nvSpPr>
          <p:spPr bwMode="auto">
            <a:xfrm>
              <a:off x="2880" y="1903"/>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48" name="Freeform 343"/>
            <p:cNvSpPr>
              <a:spLocks/>
            </p:cNvSpPr>
            <p:nvPr/>
          </p:nvSpPr>
          <p:spPr bwMode="auto">
            <a:xfrm>
              <a:off x="2936" y="1907"/>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49" name="Freeform 344"/>
            <p:cNvSpPr>
              <a:spLocks/>
            </p:cNvSpPr>
            <p:nvPr/>
          </p:nvSpPr>
          <p:spPr bwMode="auto">
            <a:xfrm>
              <a:off x="2995" y="1896"/>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50" name="Freeform 345"/>
            <p:cNvSpPr>
              <a:spLocks/>
            </p:cNvSpPr>
            <p:nvPr/>
          </p:nvSpPr>
          <p:spPr bwMode="auto">
            <a:xfrm>
              <a:off x="2480" y="1383"/>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51" name="Freeform 346"/>
            <p:cNvSpPr>
              <a:spLocks/>
            </p:cNvSpPr>
            <p:nvPr/>
          </p:nvSpPr>
          <p:spPr bwMode="auto">
            <a:xfrm>
              <a:off x="2553" y="1368"/>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52" name="Freeform 347"/>
            <p:cNvSpPr>
              <a:spLocks/>
            </p:cNvSpPr>
            <p:nvPr/>
          </p:nvSpPr>
          <p:spPr bwMode="auto">
            <a:xfrm>
              <a:off x="2624" y="1352"/>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53" name="Freeform 348"/>
            <p:cNvSpPr>
              <a:spLocks/>
            </p:cNvSpPr>
            <p:nvPr/>
          </p:nvSpPr>
          <p:spPr bwMode="auto">
            <a:xfrm>
              <a:off x="2680" y="1362"/>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54" name="Freeform 349"/>
            <p:cNvSpPr>
              <a:spLocks/>
            </p:cNvSpPr>
            <p:nvPr/>
          </p:nvSpPr>
          <p:spPr bwMode="auto">
            <a:xfrm>
              <a:off x="2739" y="1360"/>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55" name="Freeform 350"/>
            <p:cNvSpPr>
              <a:spLocks/>
            </p:cNvSpPr>
            <p:nvPr/>
          </p:nvSpPr>
          <p:spPr bwMode="auto">
            <a:xfrm>
              <a:off x="2804" y="1367"/>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56" name="Freeform 351"/>
            <p:cNvSpPr>
              <a:spLocks/>
            </p:cNvSpPr>
            <p:nvPr/>
          </p:nvSpPr>
          <p:spPr bwMode="auto">
            <a:xfrm>
              <a:off x="2847" y="1364"/>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57" name="Freeform 352"/>
            <p:cNvSpPr>
              <a:spLocks/>
            </p:cNvSpPr>
            <p:nvPr/>
          </p:nvSpPr>
          <p:spPr bwMode="auto">
            <a:xfrm>
              <a:off x="2921" y="1354"/>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58" name="Freeform 353"/>
            <p:cNvSpPr>
              <a:spLocks/>
            </p:cNvSpPr>
            <p:nvPr/>
          </p:nvSpPr>
          <p:spPr bwMode="auto">
            <a:xfrm>
              <a:off x="2977" y="1367"/>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59" name="Freeform 354"/>
            <p:cNvSpPr>
              <a:spLocks/>
            </p:cNvSpPr>
            <p:nvPr/>
          </p:nvSpPr>
          <p:spPr bwMode="auto">
            <a:xfrm>
              <a:off x="3036" y="1362"/>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60" name="Freeform 355"/>
            <p:cNvSpPr>
              <a:spLocks/>
            </p:cNvSpPr>
            <p:nvPr/>
          </p:nvSpPr>
          <p:spPr bwMode="auto">
            <a:xfrm rot="5400000">
              <a:off x="3183" y="1764"/>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61" name="Freeform 356"/>
            <p:cNvSpPr>
              <a:spLocks/>
            </p:cNvSpPr>
            <p:nvPr/>
          </p:nvSpPr>
          <p:spPr bwMode="auto">
            <a:xfrm rot="5400000">
              <a:off x="3188" y="1702"/>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62" name="Freeform 357"/>
            <p:cNvSpPr>
              <a:spLocks/>
            </p:cNvSpPr>
            <p:nvPr/>
          </p:nvSpPr>
          <p:spPr bwMode="auto">
            <a:xfrm rot="5400000">
              <a:off x="3196" y="1637"/>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63" name="Freeform 358"/>
            <p:cNvSpPr>
              <a:spLocks/>
            </p:cNvSpPr>
            <p:nvPr/>
          </p:nvSpPr>
          <p:spPr bwMode="auto">
            <a:xfrm rot="5400000">
              <a:off x="3177" y="1581"/>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64" name="Freeform 359"/>
            <p:cNvSpPr>
              <a:spLocks/>
            </p:cNvSpPr>
            <p:nvPr/>
          </p:nvSpPr>
          <p:spPr bwMode="auto">
            <a:xfrm rot="5400000">
              <a:off x="3171" y="1508"/>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65" name="Freeform 360"/>
            <p:cNvSpPr>
              <a:spLocks/>
            </p:cNvSpPr>
            <p:nvPr/>
          </p:nvSpPr>
          <p:spPr bwMode="auto">
            <a:xfrm rot="5400000">
              <a:off x="2316" y="1694"/>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66" name="Freeform 361"/>
            <p:cNvSpPr>
              <a:spLocks/>
            </p:cNvSpPr>
            <p:nvPr/>
          </p:nvSpPr>
          <p:spPr bwMode="auto">
            <a:xfrm rot="5400000">
              <a:off x="2297" y="1632"/>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67" name="Freeform 362"/>
            <p:cNvSpPr>
              <a:spLocks/>
            </p:cNvSpPr>
            <p:nvPr/>
          </p:nvSpPr>
          <p:spPr bwMode="auto">
            <a:xfrm rot="5400000">
              <a:off x="2305" y="1567"/>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68" name="Freeform 363"/>
            <p:cNvSpPr>
              <a:spLocks/>
            </p:cNvSpPr>
            <p:nvPr/>
          </p:nvSpPr>
          <p:spPr bwMode="auto">
            <a:xfrm rot="5400000">
              <a:off x="2319" y="1514"/>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69" name="Freeform 364"/>
            <p:cNvSpPr>
              <a:spLocks/>
            </p:cNvSpPr>
            <p:nvPr/>
          </p:nvSpPr>
          <p:spPr bwMode="auto">
            <a:xfrm>
              <a:off x="3090" y="1398"/>
              <a:ext cx="39" cy="108"/>
            </a:xfrm>
            <a:custGeom>
              <a:avLst/>
              <a:gdLst>
                <a:gd name="T0" fmla="*/ 0 w 39"/>
                <a:gd name="T1" fmla="*/ 108 h 108"/>
                <a:gd name="T2" fmla="*/ 27 w 39"/>
                <a:gd name="T3" fmla="*/ 63 h 108"/>
                <a:gd name="T4" fmla="*/ 18 w 39"/>
                <a:gd name="T5" fmla="*/ 33 h 108"/>
                <a:gd name="T6" fmla="*/ 39 w 39"/>
                <a:gd name="T7" fmla="*/ 0 h 1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108">
                  <a:moveTo>
                    <a:pt x="0" y="108"/>
                  </a:moveTo>
                  <a:cubicBezTo>
                    <a:pt x="4" y="81"/>
                    <a:pt x="9" y="81"/>
                    <a:pt x="27" y="63"/>
                  </a:cubicBezTo>
                  <a:cubicBezTo>
                    <a:pt x="24" y="53"/>
                    <a:pt x="18" y="33"/>
                    <a:pt x="18" y="33"/>
                  </a:cubicBezTo>
                  <a:cubicBezTo>
                    <a:pt x="19" y="25"/>
                    <a:pt x="27" y="0"/>
                    <a:pt x="3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0" name="Freeform 365"/>
            <p:cNvSpPr>
              <a:spLocks/>
            </p:cNvSpPr>
            <p:nvPr/>
          </p:nvSpPr>
          <p:spPr bwMode="auto">
            <a:xfrm>
              <a:off x="3120" y="1470"/>
              <a:ext cx="99" cy="60"/>
            </a:xfrm>
            <a:custGeom>
              <a:avLst/>
              <a:gdLst>
                <a:gd name="T0" fmla="*/ 0 w 99"/>
                <a:gd name="T1" fmla="*/ 60 h 60"/>
                <a:gd name="T2" fmla="*/ 42 w 99"/>
                <a:gd name="T3" fmla="*/ 33 h 60"/>
                <a:gd name="T4" fmla="*/ 72 w 99"/>
                <a:gd name="T5" fmla="*/ 24 h 60"/>
                <a:gd name="T6" fmla="*/ 99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0" y="60"/>
                  </a:moveTo>
                  <a:cubicBezTo>
                    <a:pt x="9" y="46"/>
                    <a:pt x="26" y="37"/>
                    <a:pt x="42" y="33"/>
                  </a:cubicBezTo>
                  <a:cubicBezTo>
                    <a:pt x="52" y="30"/>
                    <a:pt x="72" y="24"/>
                    <a:pt x="72" y="24"/>
                  </a:cubicBezTo>
                  <a:cubicBezTo>
                    <a:pt x="77" y="16"/>
                    <a:pt x="90" y="0"/>
                    <a:pt x="9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1" name="Freeform 366"/>
            <p:cNvSpPr>
              <a:spLocks/>
            </p:cNvSpPr>
            <p:nvPr/>
          </p:nvSpPr>
          <p:spPr bwMode="auto">
            <a:xfrm>
              <a:off x="3099" y="1869"/>
              <a:ext cx="93" cy="72"/>
            </a:xfrm>
            <a:custGeom>
              <a:avLst/>
              <a:gdLst>
                <a:gd name="T0" fmla="*/ 0 w 93"/>
                <a:gd name="T1" fmla="*/ 0 h 72"/>
                <a:gd name="T2" fmla="*/ 57 w 93"/>
                <a:gd name="T3" fmla="*/ 9 h 72"/>
                <a:gd name="T4" fmla="*/ 93 w 93"/>
                <a:gd name="T5" fmla="*/ 72 h 72"/>
                <a:gd name="T6" fmla="*/ 0 60000 65536"/>
                <a:gd name="T7" fmla="*/ 0 60000 65536"/>
                <a:gd name="T8" fmla="*/ 0 60000 65536"/>
              </a:gdLst>
              <a:ahLst/>
              <a:cxnLst>
                <a:cxn ang="T6">
                  <a:pos x="T0" y="T1"/>
                </a:cxn>
                <a:cxn ang="T7">
                  <a:pos x="T2" y="T3"/>
                </a:cxn>
                <a:cxn ang="T8">
                  <a:pos x="T4" y="T5"/>
                </a:cxn>
              </a:cxnLst>
              <a:rect l="0" t="0" r="r" b="b"/>
              <a:pathLst>
                <a:path w="93" h="72">
                  <a:moveTo>
                    <a:pt x="0" y="0"/>
                  </a:moveTo>
                  <a:cubicBezTo>
                    <a:pt x="30" y="10"/>
                    <a:pt x="12" y="6"/>
                    <a:pt x="57" y="9"/>
                  </a:cubicBezTo>
                  <a:cubicBezTo>
                    <a:pt x="79" y="24"/>
                    <a:pt x="75" y="54"/>
                    <a:pt x="93" y="72"/>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2" name="Freeform 367"/>
            <p:cNvSpPr>
              <a:spLocks/>
            </p:cNvSpPr>
            <p:nvPr/>
          </p:nvSpPr>
          <p:spPr bwMode="auto">
            <a:xfrm>
              <a:off x="3069" y="1896"/>
              <a:ext cx="42" cy="108"/>
            </a:xfrm>
            <a:custGeom>
              <a:avLst/>
              <a:gdLst>
                <a:gd name="T0" fmla="*/ 0 w 42"/>
                <a:gd name="T1" fmla="*/ 0 h 108"/>
                <a:gd name="T2" fmla="*/ 15 w 42"/>
                <a:gd name="T3" fmla="*/ 15 h 108"/>
                <a:gd name="T4" fmla="*/ 21 w 42"/>
                <a:gd name="T5" fmla="*/ 33 h 108"/>
                <a:gd name="T6" fmla="*/ 30 w 42"/>
                <a:gd name="T7" fmla="*/ 102 h 108"/>
                <a:gd name="T8" fmla="*/ 42 w 42"/>
                <a:gd name="T9" fmla="*/ 108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08">
                  <a:moveTo>
                    <a:pt x="0" y="0"/>
                  </a:moveTo>
                  <a:cubicBezTo>
                    <a:pt x="4" y="6"/>
                    <a:pt x="11" y="9"/>
                    <a:pt x="15" y="15"/>
                  </a:cubicBezTo>
                  <a:cubicBezTo>
                    <a:pt x="18" y="20"/>
                    <a:pt x="21" y="33"/>
                    <a:pt x="21" y="33"/>
                  </a:cubicBezTo>
                  <a:cubicBezTo>
                    <a:pt x="23" y="48"/>
                    <a:pt x="26" y="91"/>
                    <a:pt x="30" y="102"/>
                  </a:cubicBezTo>
                  <a:cubicBezTo>
                    <a:pt x="31" y="106"/>
                    <a:pt x="39" y="105"/>
                    <a:pt x="42"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3" name="Freeform 368"/>
            <p:cNvSpPr>
              <a:spLocks/>
            </p:cNvSpPr>
            <p:nvPr/>
          </p:nvSpPr>
          <p:spPr bwMode="auto">
            <a:xfrm>
              <a:off x="2319" y="1842"/>
              <a:ext cx="93" cy="78"/>
            </a:xfrm>
            <a:custGeom>
              <a:avLst/>
              <a:gdLst>
                <a:gd name="T0" fmla="*/ 93 w 93"/>
                <a:gd name="T1" fmla="*/ 0 h 78"/>
                <a:gd name="T2" fmla="*/ 54 w 93"/>
                <a:gd name="T3" fmla="*/ 15 h 78"/>
                <a:gd name="T4" fmla="*/ 15 w 93"/>
                <a:gd name="T5" fmla="*/ 54 h 78"/>
                <a:gd name="T6" fmla="*/ 0 w 93"/>
                <a:gd name="T7" fmla="*/ 78 h 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3" h="78">
                  <a:moveTo>
                    <a:pt x="93" y="0"/>
                  </a:moveTo>
                  <a:cubicBezTo>
                    <a:pt x="79" y="4"/>
                    <a:pt x="66" y="7"/>
                    <a:pt x="54" y="15"/>
                  </a:cubicBezTo>
                  <a:cubicBezTo>
                    <a:pt x="43" y="31"/>
                    <a:pt x="34" y="48"/>
                    <a:pt x="15" y="54"/>
                  </a:cubicBezTo>
                  <a:cubicBezTo>
                    <a:pt x="2" y="74"/>
                    <a:pt x="6" y="66"/>
                    <a:pt x="0" y="7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4" name="Freeform 369"/>
            <p:cNvSpPr>
              <a:spLocks/>
            </p:cNvSpPr>
            <p:nvPr/>
          </p:nvSpPr>
          <p:spPr bwMode="auto">
            <a:xfrm>
              <a:off x="2274" y="1806"/>
              <a:ext cx="120" cy="39"/>
            </a:xfrm>
            <a:custGeom>
              <a:avLst/>
              <a:gdLst>
                <a:gd name="T0" fmla="*/ 120 w 120"/>
                <a:gd name="T1" fmla="*/ 0 h 39"/>
                <a:gd name="T2" fmla="*/ 48 w 120"/>
                <a:gd name="T3" fmla="*/ 9 h 39"/>
                <a:gd name="T4" fmla="*/ 30 w 120"/>
                <a:gd name="T5" fmla="*/ 15 h 39"/>
                <a:gd name="T6" fmla="*/ 12 w 120"/>
                <a:gd name="T7" fmla="*/ 27 h 39"/>
                <a:gd name="T8" fmla="*/ 0 w 120"/>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39">
                  <a:moveTo>
                    <a:pt x="120" y="0"/>
                  </a:moveTo>
                  <a:cubicBezTo>
                    <a:pt x="80" y="10"/>
                    <a:pt x="104" y="5"/>
                    <a:pt x="48" y="9"/>
                  </a:cubicBezTo>
                  <a:cubicBezTo>
                    <a:pt x="42" y="11"/>
                    <a:pt x="35" y="11"/>
                    <a:pt x="30" y="15"/>
                  </a:cubicBezTo>
                  <a:cubicBezTo>
                    <a:pt x="24" y="19"/>
                    <a:pt x="12" y="27"/>
                    <a:pt x="12" y="27"/>
                  </a:cubicBezTo>
                  <a:cubicBezTo>
                    <a:pt x="5" y="38"/>
                    <a:pt x="9" y="34"/>
                    <a:pt x="0" y="39"/>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5" name="Freeform 370"/>
            <p:cNvSpPr>
              <a:spLocks/>
            </p:cNvSpPr>
            <p:nvPr/>
          </p:nvSpPr>
          <p:spPr bwMode="auto">
            <a:xfrm>
              <a:off x="2313" y="1473"/>
              <a:ext cx="99" cy="60"/>
            </a:xfrm>
            <a:custGeom>
              <a:avLst/>
              <a:gdLst>
                <a:gd name="T0" fmla="*/ 99 w 99"/>
                <a:gd name="T1" fmla="*/ 60 h 60"/>
                <a:gd name="T2" fmla="*/ 69 w 99"/>
                <a:gd name="T3" fmla="*/ 18 h 60"/>
                <a:gd name="T4" fmla="*/ 21 w 99"/>
                <a:gd name="T5" fmla="*/ 15 h 60"/>
                <a:gd name="T6" fmla="*/ 0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99" y="60"/>
                  </a:moveTo>
                  <a:cubicBezTo>
                    <a:pt x="78" y="53"/>
                    <a:pt x="78" y="20"/>
                    <a:pt x="69" y="18"/>
                  </a:cubicBezTo>
                  <a:cubicBezTo>
                    <a:pt x="53" y="15"/>
                    <a:pt x="37" y="16"/>
                    <a:pt x="21" y="15"/>
                  </a:cubicBezTo>
                  <a:cubicBezTo>
                    <a:pt x="10" y="11"/>
                    <a:pt x="10" y="5"/>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6" name="Freeform 371"/>
            <p:cNvSpPr>
              <a:spLocks/>
            </p:cNvSpPr>
            <p:nvPr/>
          </p:nvSpPr>
          <p:spPr bwMode="auto">
            <a:xfrm>
              <a:off x="2412" y="1395"/>
              <a:ext cx="33" cy="105"/>
            </a:xfrm>
            <a:custGeom>
              <a:avLst/>
              <a:gdLst>
                <a:gd name="T0" fmla="*/ 33 w 33"/>
                <a:gd name="T1" fmla="*/ 105 h 105"/>
                <a:gd name="T2" fmla="*/ 21 w 33"/>
                <a:gd name="T3" fmla="*/ 69 h 105"/>
                <a:gd name="T4" fmla="*/ 12 w 33"/>
                <a:gd name="T5" fmla="*/ 42 h 105"/>
                <a:gd name="T6" fmla="*/ 0 w 33"/>
                <a:gd name="T7" fmla="*/ 0 h 1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105">
                  <a:moveTo>
                    <a:pt x="33" y="105"/>
                  </a:moveTo>
                  <a:cubicBezTo>
                    <a:pt x="30" y="91"/>
                    <a:pt x="26" y="82"/>
                    <a:pt x="21" y="69"/>
                  </a:cubicBezTo>
                  <a:cubicBezTo>
                    <a:pt x="17" y="60"/>
                    <a:pt x="12" y="42"/>
                    <a:pt x="12" y="42"/>
                  </a:cubicBezTo>
                  <a:cubicBezTo>
                    <a:pt x="10" y="20"/>
                    <a:pt x="13" y="13"/>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7" name="Oval 372"/>
            <p:cNvSpPr>
              <a:spLocks noChangeArrowheads="1"/>
            </p:cNvSpPr>
            <p:nvPr/>
          </p:nvSpPr>
          <p:spPr bwMode="auto">
            <a:xfrm>
              <a:off x="2499" y="1582"/>
              <a:ext cx="227" cy="213"/>
            </a:xfrm>
            <a:prstGeom prst="ellipse">
              <a:avLst/>
            </a:prstGeom>
            <a:noFill/>
            <a:ln w="285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378" name="Rectangle 373"/>
            <p:cNvSpPr>
              <a:spLocks noChangeArrowheads="1"/>
            </p:cNvSpPr>
            <p:nvPr/>
          </p:nvSpPr>
          <p:spPr bwMode="auto">
            <a:xfrm>
              <a:off x="657" y="799"/>
              <a:ext cx="2812" cy="3584"/>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grpSp>
          <p:nvGrpSpPr>
            <p:cNvPr id="379" name="Group 374"/>
            <p:cNvGrpSpPr>
              <a:grpSpLocks/>
            </p:cNvGrpSpPr>
            <p:nvPr/>
          </p:nvGrpSpPr>
          <p:grpSpPr bwMode="auto">
            <a:xfrm>
              <a:off x="749" y="890"/>
              <a:ext cx="1042" cy="771"/>
              <a:chOff x="749" y="981"/>
              <a:chExt cx="1270" cy="978"/>
            </a:xfrm>
          </p:grpSpPr>
          <p:sp>
            <p:nvSpPr>
              <p:cNvPr id="601" name="Rectangle 375"/>
              <p:cNvSpPr>
                <a:spLocks noChangeArrowheads="1"/>
              </p:cNvSpPr>
              <p:nvPr/>
            </p:nvSpPr>
            <p:spPr bwMode="auto">
              <a:xfrm>
                <a:off x="1293" y="1026"/>
                <a:ext cx="45" cy="182"/>
              </a:xfrm>
              <a:prstGeom prst="rect">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602" name="Rectangle 376"/>
              <p:cNvSpPr>
                <a:spLocks noChangeArrowheads="1"/>
              </p:cNvSpPr>
              <p:nvPr/>
            </p:nvSpPr>
            <p:spPr bwMode="auto">
              <a:xfrm>
                <a:off x="1429" y="1026"/>
                <a:ext cx="45" cy="182"/>
              </a:xfrm>
              <a:prstGeom prst="rect">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603" name="AutoShape 377"/>
              <p:cNvSpPr>
                <a:spLocks noChangeArrowheads="1"/>
              </p:cNvSpPr>
              <p:nvPr/>
            </p:nvSpPr>
            <p:spPr bwMode="auto">
              <a:xfrm>
                <a:off x="1293" y="981"/>
                <a:ext cx="181" cy="45"/>
              </a:xfrm>
              <a:prstGeom prst="triangle">
                <a:avLst>
                  <a:gd name="adj" fmla="val 50000"/>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604" name="AutoShape 378"/>
              <p:cNvSpPr>
                <a:spLocks noChangeArrowheads="1"/>
              </p:cNvSpPr>
              <p:nvPr/>
            </p:nvSpPr>
            <p:spPr bwMode="auto">
              <a:xfrm flipV="1">
                <a:off x="1293" y="1208"/>
                <a:ext cx="181" cy="45"/>
              </a:xfrm>
              <a:prstGeom prst="triangle">
                <a:avLst>
                  <a:gd name="adj" fmla="val 50000"/>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605" name="Freeform 379"/>
              <p:cNvSpPr>
                <a:spLocks/>
              </p:cNvSpPr>
              <p:nvPr/>
            </p:nvSpPr>
            <p:spPr bwMode="auto">
              <a:xfrm>
                <a:off x="1338" y="1026"/>
                <a:ext cx="97" cy="159"/>
              </a:xfrm>
              <a:custGeom>
                <a:avLst/>
                <a:gdLst>
                  <a:gd name="T0" fmla="*/ 62 w 97"/>
                  <a:gd name="T1" fmla="*/ 0 h 159"/>
                  <a:gd name="T2" fmla="*/ 38 w 97"/>
                  <a:gd name="T3" fmla="*/ 3 h 159"/>
                  <a:gd name="T4" fmla="*/ 20 w 97"/>
                  <a:gd name="T5" fmla="*/ 9 h 159"/>
                  <a:gd name="T6" fmla="*/ 74 w 97"/>
                  <a:gd name="T7" fmla="*/ 45 h 159"/>
                  <a:gd name="T8" fmla="*/ 20 w 97"/>
                  <a:gd name="T9" fmla="*/ 66 h 159"/>
                  <a:gd name="T10" fmla="*/ 56 w 97"/>
                  <a:gd name="T11" fmla="*/ 96 h 159"/>
                  <a:gd name="T12" fmla="*/ 65 w 97"/>
                  <a:gd name="T13" fmla="*/ 99 h 159"/>
                  <a:gd name="T14" fmla="*/ 32 w 97"/>
                  <a:gd name="T15" fmla="*/ 120 h 159"/>
                  <a:gd name="T16" fmla="*/ 50 w 97"/>
                  <a:gd name="T17" fmla="*/ 159 h 159"/>
                  <a:gd name="T18" fmla="*/ 68 w 97"/>
                  <a:gd name="T19" fmla="*/ 144 h 159"/>
                  <a:gd name="T20" fmla="*/ 59 w 97"/>
                  <a:gd name="T21" fmla="*/ 147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7" h="159">
                    <a:moveTo>
                      <a:pt x="62" y="0"/>
                    </a:moveTo>
                    <a:cubicBezTo>
                      <a:pt x="54" y="1"/>
                      <a:pt x="46" y="1"/>
                      <a:pt x="38" y="3"/>
                    </a:cubicBezTo>
                    <a:cubicBezTo>
                      <a:pt x="32" y="4"/>
                      <a:pt x="20" y="9"/>
                      <a:pt x="20" y="9"/>
                    </a:cubicBezTo>
                    <a:cubicBezTo>
                      <a:pt x="10" y="38"/>
                      <a:pt x="56" y="33"/>
                      <a:pt x="74" y="45"/>
                    </a:cubicBezTo>
                    <a:cubicBezTo>
                      <a:pt x="68" y="64"/>
                      <a:pt x="38" y="60"/>
                      <a:pt x="20" y="66"/>
                    </a:cubicBezTo>
                    <a:cubicBezTo>
                      <a:pt x="3" y="91"/>
                      <a:pt x="39" y="94"/>
                      <a:pt x="56" y="96"/>
                    </a:cubicBezTo>
                    <a:cubicBezTo>
                      <a:pt x="59" y="97"/>
                      <a:pt x="64" y="96"/>
                      <a:pt x="65" y="99"/>
                    </a:cubicBezTo>
                    <a:cubicBezTo>
                      <a:pt x="72" y="116"/>
                      <a:pt x="42" y="118"/>
                      <a:pt x="32" y="120"/>
                    </a:cubicBezTo>
                    <a:cubicBezTo>
                      <a:pt x="0" y="141"/>
                      <a:pt x="26" y="153"/>
                      <a:pt x="50" y="159"/>
                    </a:cubicBezTo>
                    <a:cubicBezTo>
                      <a:pt x="67" y="157"/>
                      <a:pt x="97" y="154"/>
                      <a:pt x="68" y="144"/>
                    </a:cubicBezTo>
                    <a:cubicBezTo>
                      <a:pt x="65" y="145"/>
                      <a:pt x="59" y="147"/>
                      <a:pt x="59" y="147"/>
                    </a:cubicBezTo>
                  </a:path>
                </a:pathLst>
              </a:custGeom>
              <a:noFill/>
              <a:ln w="19050" cmpd="sng">
                <a:solidFill>
                  <a:srgbClr val="FF0000"/>
                </a:solidFill>
                <a:round/>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06" name="AutoShape 380"/>
              <p:cNvSpPr>
                <a:spLocks noChangeArrowheads="1"/>
              </p:cNvSpPr>
              <p:nvPr/>
            </p:nvSpPr>
            <p:spPr bwMode="auto">
              <a:xfrm>
                <a:off x="1338" y="1253"/>
                <a:ext cx="91" cy="44"/>
              </a:xfrm>
              <a:prstGeom prst="diamond">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607" name="Rectangle 381"/>
              <p:cNvSpPr>
                <a:spLocks noChangeArrowheads="1"/>
              </p:cNvSpPr>
              <p:nvPr/>
            </p:nvSpPr>
            <p:spPr bwMode="auto">
              <a:xfrm>
                <a:off x="1338" y="1298"/>
                <a:ext cx="90" cy="576"/>
              </a:xfrm>
              <a:prstGeom prst="rect">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608" name="Line 382"/>
              <p:cNvSpPr>
                <a:spLocks noChangeShapeType="1"/>
              </p:cNvSpPr>
              <p:nvPr/>
            </p:nvSpPr>
            <p:spPr bwMode="auto">
              <a:xfrm flipH="1" flipV="1">
                <a:off x="1077" y="1666"/>
                <a:ext cx="261" cy="204"/>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09" name="Line 383"/>
              <p:cNvSpPr>
                <a:spLocks noChangeShapeType="1"/>
              </p:cNvSpPr>
              <p:nvPr/>
            </p:nvSpPr>
            <p:spPr bwMode="auto">
              <a:xfrm flipH="1">
                <a:off x="803" y="1666"/>
                <a:ext cx="280" cy="249"/>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10" name="Line 384"/>
              <p:cNvSpPr>
                <a:spLocks noChangeShapeType="1"/>
              </p:cNvSpPr>
              <p:nvPr/>
            </p:nvSpPr>
            <p:spPr bwMode="auto">
              <a:xfrm flipH="1" flipV="1">
                <a:off x="1072" y="1825"/>
                <a:ext cx="272" cy="45"/>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11" name="Line 385"/>
              <p:cNvSpPr>
                <a:spLocks noChangeShapeType="1"/>
              </p:cNvSpPr>
              <p:nvPr/>
            </p:nvSpPr>
            <p:spPr bwMode="auto">
              <a:xfrm flipH="1">
                <a:off x="749" y="1825"/>
                <a:ext cx="326" cy="132"/>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12" name="Line 386"/>
              <p:cNvSpPr>
                <a:spLocks noChangeShapeType="1"/>
              </p:cNvSpPr>
              <p:nvPr/>
            </p:nvSpPr>
            <p:spPr bwMode="auto">
              <a:xfrm flipV="1">
                <a:off x="1429" y="1670"/>
                <a:ext cx="261" cy="204"/>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13" name="Line 387"/>
              <p:cNvSpPr>
                <a:spLocks noChangeShapeType="1"/>
              </p:cNvSpPr>
              <p:nvPr/>
            </p:nvSpPr>
            <p:spPr bwMode="auto">
              <a:xfrm>
                <a:off x="1683" y="1676"/>
                <a:ext cx="292" cy="201"/>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14" name="Line 388"/>
              <p:cNvSpPr>
                <a:spLocks noChangeShapeType="1"/>
              </p:cNvSpPr>
              <p:nvPr/>
            </p:nvSpPr>
            <p:spPr bwMode="auto">
              <a:xfrm flipV="1">
                <a:off x="1424" y="1829"/>
                <a:ext cx="272" cy="45"/>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15" name="Line 389"/>
              <p:cNvSpPr>
                <a:spLocks noChangeShapeType="1"/>
              </p:cNvSpPr>
              <p:nvPr/>
            </p:nvSpPr>
            <p:spPr bwMode="auto">
              <a:xfrm>
                <a:off x="1693" y="1827"/>
                <a:ext cx="326" cy="132"/>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380" name="AutoShape 390"/>
            <p:cNvSpPr>
              <a:spLocks noChangeArrowheads="1"/>
            </p:cNvSpPr>
            <p:nvPr/>
          </p:nvSpPr>
          <p:spPr bwMode="auto">
            <a:xfrm>
              <a:off x="2653" y="1116"/>
              <a:ext cx="181" cy="272"/>
            </a:xfrm>
            <a:prstGeom prst="hexagon">
              <a:avLst>
                <a:gd name="adj" fmla="val 25000"/>
                <a:gd name="vf" fmla="val 115470"/>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381" name="Rectangle 391"/>
            <p:cNvSpPr>
              <a:spLocks noChangeArrowheads="1"/>
            </p:cNvSpPr>
            <p:nvPr/>
          </p:nvSpPr>
          <p:spPr bwMode="auto">
            <a:xfrm>
              <a:off x="2698" y="1388"/>
              <a:ext cx="92" cy="136"/>
            </a:xfrm>
            <a:prstGeom prst="rect">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382" name="Freeform 392"/>
            <p:cNvSpPr>
              <a:spLocks/>
            </p:cNvSpPr>
            <p:nvPr/>
          </p:nvSpPr>
          <p:spPr bwMode="auto">
            <a:xfrm>
              <a:off x="2698" y="1161"/>
              <a:ext cx="97" cy="159"/>
            </a:xfrm>
            <a:custGeom>
              <a:avLst/>
              <a:gdLst>
                <a:gd name="T0" fmla="*/ 62 w 97"/>
                <a:gd name="T1" fmla="*/ 0 h 159"/>
                <a:gd name="T2" fmla="*/ 38 w 97"/>
                <a:gd name="T3" fmla="*/ 3 h 159"/>
                <a:gd name="T4" fmla="*/ 20 w 97"/>
                <a:gd name="T5" fmla="*/ 9 h 159"/>
                <a:gd name="T6" fmla="*/ 74 w 97"/>
                <a:gd name="T7" fmla="*/ 45 h 159"/>
                <a:gd name="T8" fmla="*/ 20 w 97"/>
                <a:gd name="T9" fmla="*/ 66 h 159"/>
                <a:gd name="T10" fmla="*/ 56 w 97"/>
                <a:gd name="T11" fmla="*/ 96 h 159"/>
                <a:gd name="T12" fmla="*/ 65 w 97"/>
                <a:gd name="T13" fmla="*/ 99 h 159"/>
                <a:gd name="T14" fmla="*/ 32 w 97"/>
                <a:gd name="T15" fmla="*/ 120 h 159"/>
                <a:gd name="T16" fmla="*/ 50 w 97"/>
                <a:gd name="T17" fmla="*/ 159 h 159"/>
                <a:gd name="T18" fmla="*/ 68 w 97"/>
                <a:gd name="T19" fmla="*/ 144 h 159"/>
                <a:gd name="T20" fmla="*/ 59 w 97"/>
                <a:gd name="T21" fmla="*/ 147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7" h="159">
                  <a:moveTo>
                    <a:pt x="62" y="0"/>
                  </a:moveTo>
                  <a:cubicBezTo>
                    <a:pt x="54" y="1"/>
                    <a:pt x="46" y="1"/>
                    <a:pt x="38" y="3"/>
                  </a:cubicBezTo>
                  <a:cubicBezTo>
                    <a:pt x="32" y="4"/>
                    <a:pt x="20" y="9"/>
                    <a:pt x="20" y="9"/>
                  </a:cubicBezTo>
                  <a:cubicBezTo>
                    <a:pt x="10" y="38"/>
                    <a:pt x="56" y="33"/>
                    <a:pt x="74" y="45"/>
                  </a:cubicBezTo>
                  <a:cubicBezTo>
                    <a:pt x="68" y="64"/>
                    <a:pt x="38" y="60"/>
                    <a:pt x="20" y="66"/>
                  </a:cubicBezTo>
                  <a:cubicBezTo>
                    <a:pt x="3" y="91"/>
                    <a:pt x="39" y="94"/>
                    <a:pt x="56" y="96"/>
                  </a:cubicBezTo>
                  <a:cubicBezTo>
                    <a:pt x="59" y="97"/>
                    <a:pt x="64" y="96"/>
                    <a:pt x="65" y="99"/>
                  </a:cubicBezTo>
                  <a:cubicBezTo>
                    <a:pt x="72" y="116"/>
                    <a:pt x="42" y="118"/>
                    <a:pt x="32" y="120"/>
                  </a:cubicBezTo>
                  <a:cubicBezTo>
                    <a:pt x="0" y="141"/>
                    <a:pt x="26" y="153"/>
                    <a:pt x="50" y="159"/>
                  </a:cubicBezTo>
                  <a:cubicBezTo>
                    <a:pt x="67" y="157"/>
                    <a:pt x="97" y="154"/>
                    <a:pt x="68" y="144"/>
                  </a:cubicBezTo>
                  <a:cubicBezTo>
                    <a:pt x="65" y="145"/>
                    <a:pt x="59" y="147"/>
                    <a:pt x="59" y="147"/>
                  </a:cubicBezTo>
                </a:path>
              </a:pathLst>
            </a:custGeom>
            <a:noFill/>
            <a:ln w="19050" cmpd="sng">
              <a:solidFill>
                <a:srgbClr val="FF0000"/>
              </a:solidFill>
              <a:round/>
              <a:headEnd/>
              <a:tailEnd/>
            </a:ln>
            <a:effectLst/>
            <a:extLst>
              <a:ext uri="{909E8E84-426E-40DD-AFC4-6F175D3DCCD1}">
                <a14:hiddenFill xmlns:a14="http://schemas.microsoft.com/office/drawing/2010/main">
                  <a:solidFill>
                    <a:srgbClr val="CC99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83" name="Line 393"/>
            <p:cNvSpPr>
              <a:spLocks noChangeShapeType="1"/>
            </p:cNvSpPr>
            <p:nvPr/>
          </p:nvSpPr>
          <p:spPr bwMode="auto">
            <a:xfrm>
              <a:off x="1746" y="1298"/>
              <a:ext cx="454" cy="18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84" name="Line 394"/>
            <p:cNvSpPr>
              <a:spLocks noChangeShapeType="1"/>
            </p:cNvSpPr>
            <p:nvPr/>
          </p:nvSpPr>
          <p:spPr bwMode="auto">
            <a:xfrm flipV="1">
              <a:off x="1746" y="1933"/>
              <a:ext cx="454" cy="181"/>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85" name="Line 395"/>
            <p:cNvSpPr>
              <a:spLocks noChangeShapeType="1"/>
            </p:cNvSpPr>
            <p:nvPr/>
          </p:nvSpPr>
          <p:spPr bwMode="auto">
            <a:xfrm>
              <a:off x="1746" y="2568"/>
              <a:ext cx="454" cy="18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86" name="Line 396"/>
            <p:cNvSpPr>
              <a:spLocks noChangeShapeType="1"/>
            </p:cNvSpPr>
            <p:nvPr/>
          </p:nvSpPr>
          <p:spPr bwMode="auto">
            <a:xfrm flipV="1">
              <a:off x="1746" y="3249"/>
              <a:ext cx="454" cy="181"/>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87" name="AutoShape 397"/>
            <p:cNvSpPr>
              <a:spLocks noChangeArrowheads="1"/>
            </p:cNvSpPr>
            <p:nvPr/>
          </p:nvSpPr>
          <p:spPr bwMode="auto">
            <a:xfrm>
              <a:off x="830" y="2120"/>
              <a:ext cx="771" cy="409"/>
            </a:xfrm>
            <a:prstGeom prst="flowChartTerminator">
              <a:avLst/>
            </a:prstGeom>
            <a:solidFill>
              <a:srgbClr val="CC99FF"/>
            </a:solidFill>
            <a:ln w="381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388" name="Freeform 398"/>
            <p:cNvSpPr>
              <a:spLocks/>
            </p:cNvSpPr>
            <p:nvPr/>
          </p:nvSpPr>
          <p:spPr bwMode="auto">
            <a:xfrm>
              <a:off x="900" y="2531"/>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89" name="Freeform 399"/>
            <p:cNvSpPr>
              <a:spLocks/>
            </p:cNvSpPr>
            <p:nvPr/>
          </p:nvSpPr>
          <p:spPr bwMode="auto">
            <a:xfrm>
              <a:off x="952" y="2540"/>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90" name="Freeform 400"/>
            <p:cNvSpPr>
              <a:spLocks/>
            </p:cNvSpPr>
            <p:nvPr/>
          </p:nvSpPr>
          <p:spPr bwMode="auto">
            <a:xfrm>
              <a:off x="1032" y="2536"/>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91" name="Freeform 401"/>
            <p:cNvSpPr>
              <a:spLocks/>
            </p:cNvSpPr>
            <p:nvPr/>
          </p:nvSpPr>
          <p:spPr bwMode="auto">
            <a:xfrm>
              <a:off x="1088" y="2540"/>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92" name="Freeform 402"/>
            <p:cNvSpPr>
              <a:spLocks/>
            </p:cNvSpPr>
            <p:nvPr/>
          </p:nvSpPr>
          <p:spPr bwMode="auto">
            <a:xfrm>
              <a:off x="1147" y="2529"/>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93" name="Freeform 403"/>
            <p:cNvSpPr>
              <a:spLocks/>
            </p:cNvSpPr>
            <p:nvPr/>
          </p:nvSpPr>
          <p:spPr bwMode="auto">
            <a:xfrm>
              <a:off x="826" y="2515"/>
              <a:ext cx="69" cy="75"/>
            </a:xfrm>
            <a:custGeom>
              <a:avLst/>
              <a:gdLst>
                <a:gd name="T0" fmla="*/ 69 w 69"/>
                <a:gd name="T1" fmla="*/ 0 h 75"/>
                <a:gd name="T2" fmla="*/ 42 w 69"/>
                <a:gd name="T3" fmla="*/ 18 h 75"/>
                <a:gd name="T4" fmla="*/ 33 w 69"/>
                <a:gd name="T5" fmla="*/ 24 h 75"/>
                <a:gd name="T6" fmla="*/ 15 w 69"/>
                <a:gd name="T7" fmla="*/ 60 h 75"/>
                <a:gd name="T8" fmla="*/ 0 w 69"/>
                <a:gd name="T9" fmla="*/ 75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75">
                  <a:moveTo>
                    <a:pt x="69" y="0"/>
                  </a:moveTo>
                  <a:cubicBezTo>
                    <a:pt x="60" y="6"/>
                    <a:pt x="51" y="12"/>
                    <a:pt x="42" y="18"/>
                  </a:cubicBezTo>
                  <a:cubicBezTo>
                    <a:pt x="39" y="20"/>
                    <a:pt x="33" y="24"/>
                    <a:pt x="33" y="24"/>
                  </a:cubicBezTo>
                  <a:cubicBezTo>
                    <a:pt x="25" y="35"/>
                    <a:pt x="21" y="48"/>
                    <a:pt x="15" y="60"/>
                  </a:cubicBezTo>
                  <a:cubicBezTo>
                    <a:pt x="12" y="66"/>
                    <a:pt x="0" y="75"/>
                    <a:pt x="0" y="7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94" name="Freeform 404"/>
            <p:cNvSpPr>
              <a:spLocks/>
            </p:cNvSpPr>
            <p:nvPr/>
          </p:nvSpPr>
          <p:spPr bwMode="auto">
            <a:xfrm>
              <a:off x="1197" y="2533"/>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95" name="Freeform 405"/>
            <p:cNvSpPr>
              <a:spLocks/>
            </p:cNvSpPr>
            <p:nvPr/>
          </p:nvSpPr>
          <p:spPr bwMode="auto">
            <a:xfrm>
              <a:off x="1249" y="2542"/>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96" name="Freeform 406"/>
            <p:cNvSpPr>
              <a:spLocks/>
            </p:cNvSpPr>
            <p:nvPr/>
          </p:nvSpPr>
          <p:spPr bwMode="auto">
            <a:xfrm>
              <a:off x="1329" y="2538"/>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97" name="Freeform 407"/>
            <p:cNvSpPr>
              <a:spLocks/>
            </p:cNvSpPr>
            <p:nvPr/>
          </p:nvSpPr>
          <p:spPr bwMode="auto">
            <a:xfrm>
              <a:off x="1385" y="2542"/>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98" name="Freeform 408"/>
            <p:cNvSpPr>
              <a:spLocks/>
            </p:cNvSpPr>
            <p:nvPr/>
          </p:nvSpPr>
          <p:spPr bwMode="auto">
            <a:xfrm>
              <a:off x="1444" y="2531"/>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99" name="Freeform 409"/>
            <p:cNvSpPr>
              <a:spLocks/>
            </p:cNvSpPr>
            <p:nvPr/>
          </p:nvSpPr>
          <p:spPr bwMode="auto">
            <a:xfrm>
              <a:off x="929" y="2018"/>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00" name="Freeform 410"/>
            <p:cNvSpPr>
              <a:spLocks/>
            </p:cNvSpPr>
            <p:nvPr/>
          </p:nvSpPr>
          <p:spPr bwMode="auto">
            <a:xfrm>
              <a:off x="1002" y="2003"/>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01" name="Freeform 411"/>
            <p:cNvSpPr>
              <a:spLocks/>
            </p:cNvSpPr>
            <p:nvPr/>
          </p:nvSpPr>
          <p:spPr bwMode="auto">
            <a:xfrm>
              <a:off x="1073" y="1987"/>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02" name="Freeform 412"/>
            <p:cNvSpPr>
              <a:spLocks/>
            </p:cNvSpPr>
            <p:nvPr/>
          </p:nvSpPr>
          <p:spPr bwMode="auto">
            <a:xfrm>
              <a:off x="1129" y="1997"/>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03" name="Freeform 413"/>
            <p:cNvSpPr>
              <a:spLocks/>
            </p:cNvSpPr>
            <p:nvPr/>
          </p:nvSpPr>
          <p:spPr bwMode="auto">
            <a:xfrm>
              <a:off x="1188" y="1995"/>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04" name="Freeform 414"/>
            <p:cNvSpPr>
              <a:spLocks/>
            </p:cNvSpPr>
            <p:nvPr/>
          </p:nvSpPr>
          <p:spPr bwMode="auto">
            <a:xfrm>
              <a:off x="1253" y="2002"/>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05" name="Freeform 415"/>
            <p:cNvSpPr>
              <a:spLocks/>
            </p:cNvSpPr>
            <p:nvPr/>
          </p:nvSpPr>
          <p:spPr bwMode="auto">
            <a:xfrm>
              <a:off x="1296" y="1999"/>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06" name="Freeform 416"/>
            <p:cNvSpPr>
              <a:spLocks/>
            </p:cNvSpPr>
            <p:nvPr/>
          </p:nvSpPr>
          <p:spPr bwMode="auto">
            <a:xfrm>
              <a:off x="1370" y="1989"/>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07" name="Freeform 417"/>
            <p:cNvSpPr>
              <a:spLocks/>
            </p:cNvSpPr>
            <p:nvPr/>
          </p:nvSpPr>
          <p:spPr bwMode="auto">
            <a:xfrm>
              <a:off x="1426" y="2002"/>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08" name="Freeform 418"/>
            <p:cNvSpPr>
              <a:spLocks/>
            </p:cNvSpPr>
            <p:nvPr/>
          </p:nvSpPr>
          <p:spPr bwMode="auto">
            <a:xfrm>
              <a:off x="1485" y="1997"/>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09" name="Freeform 419"/>
            <p:cNvSpPr>
              <a:spLocks/>
            </p:cNvSpPr>
            <p:nvPr/>
          </p:nvSpPr>
          <p:spPr bwMode="auto">
            <a:xfrm rot="5400000">
              <a:off x="1632" y="2399"/>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0" name="Freeform 420"/>
            <p:cNvSpPr>
              <a:spLocks/>
            </p:cNvSpPr>
            <p:nvPr/>
          </p:nvSpPr>
          <p:spPr bwMode="auto">
            <a:xfrm rot="5400000">
              <a:off x="1637" y="2337"/>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1" name="Freeform 421"/>
            <p:cNvSpPr>
              <a:spLocks/>
            </p:cNvSpPr>
            <p:nvPr/>
          </p:nvSpPr>
          <p:spPr bwMode="auto">
            <a:xfrm rot="5400000">
              <a:off x="1645" y="2272"/>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2" name="Freeform 422"/>
            <p:cNvSpPr>
              <a:spLocks/>
            </p:cNvSpPr>
            <p:nvPr/>
          </p:nvSpPr>
          <p:spPr bwMode="auto">
            <a:xfrm rot="5400000">
              <a:off x="1626" y="2216"/>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3" name="Freeform 423"/>
            <p:cNvSpPr>
              <a:spLocks/>
            </p:cNvSpPr>
            <p:nvPr/>
          </p:nvSpPr>
          <p:spPr bwMode="auto">
            <a:xfrm rot="5400000">
              <a:off x="1620" y="2143"/>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4" name="Freeform 424"/>
            <p:cNvSpPr>
              <a:spLocks/>
            </p:cNvSpPr>
            <p:nvPr/>
          </p:nvSpPr>
          <p:spPr bwMode="auto">
            <a:xfrm rot="5400000">
              <a:off x="765" y="2329"/>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5" name="Freeform 425"/>
            <p:cNvSpPr>
              <a:spLocks/>
            </p:cNvSpPr>
            <p:nvPr/>
          </p:nvSpPr>
          <p:spPr bwMode="auto">
            <a:xfrm rot="5400000">
              <a:off x="746" y="2267"/>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6" name="Freeform 426"/>
            <p:cNvSpPr>
              <a:spLocks/>
            </p:cNvSpPr>
            <p:nvPr/>
          </p:nvSpPr>
          <p:spPr bwMode="auto">
            <a:xfrm rot="5400000">
              <a:off x="754" y="2202"/>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7" name="Freeform 427"/>
            <p:cNvSpPr>
              <a:spLocks/>
            </p:cNvSpPr>
            <p:nvPr/>
          </p:nvSpPr>
          <p:spPr bwMode="auto">
            <a:xfrm rot="5400000">
              <a:off x="768" y="2149"/>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8" name="Freeform 428"/>
            <p:cNvSpPr>
              <a:spLocks/>
            </p:cNvSpPr>
            <p:nvPr/>
          </p:nvSpPr>
          <p:spPr bwMode="auto">
            <a:xfrm>
              <a:off x="1539" y="2033"/>
              <a:ext cx="39" cy="108"/>
            </a:xfrm>
            <a:custGeom>
              <a:avLst/>
              <a:gdLst>
                <a:gd name="T0" fmla="*/ 0 w 39"/>
                <a:gd name="T1" fmla="*/ 108 h 108"/>
                <a:gd name="T2" fmla="*/ 27 w 39"/>
                <a:gd name="T3" fmla="*/ 63 h 108"/>
                <a:gd name="T4" fmla="*/ 18 w 39"/>
                <a:gd name="T5" fmla="*/ 33 h 108"/>
                <a:gd name="T6" fmla="*/ 39 w 39"/>
                <a:gd name="T7" fmla="*/ 0 h 1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108">
                  <a:moveTo>
                    <a:pt x="0" y="108"/>
                  </a:moveTo>
                  <a:cubicBezTo>
                    <a:pt x="4" y="81"/>
                    <a:pt x="9" y="81"/>
                    <a:pt x="27" y="63"/>
                  </a:cubicBezTo>
                  <a:cubicBezTo>
                    <a:pt x="24" y="53"/>
                    <a:pt x="18" y="33"/>
                    <a:pt x="18" y="33"/>
                  </a:cubicBezTo>
                  <a:cubicBezTo>
                    <a:pt x="19" y="25"/>
                    <a:pt x="27" y="0"/>
                    <a:pt x="3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9" name="Freeform 429"/>
            <p:cNvSpPr>
              <a:spLocks/>
            </p:cNvSpPr>
            <p:nvPr/>
          </p:nvSpPr>
          <p:spPr bwMode="auto">
            <a:xfrm>
              <a:off x="1569" y="2105"/>
              <a:ext cx="99" cy="60"/>
            </a:xfrm>
            <a:custGeom>
              <a:avLst/>
              <a:gdLst>
                <a:gd name="T0" fmla="*/ 0 w 99"/>
                <a:gd name="T1" fmla="*/ 60 h 60"/>
                <a:gd name="T2" fmla="*/ 42 w 99"/>
                <a:gd name="T3" fmla="*/ 33 h 60"/>
                <a:gd name="T4" fmla="*/ 72 w 99"/>
                <a:gd name="T5" fmla="*/ 24 h 60"/>
                <a:gd name="T6" fmla="*/ 99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0" y="60"/>
                  </a:moveTo>
                  <a:cubicBezTo>
                    <a:pt x="9" y="46"/>
                    <a:pt x="26" y="37"/>
                    <a:pt x="42" y="33"/>
                  </a:cubicBezTo>
                  <a:cubicBezTo>
                    <a:pt x="52" y="30"/>
                    <a:pt x="72" y="24"/>
                    <a:pt x="72" y="24"/>
                  </a:cubicBezTo>
                  <a:cubicBezTo>
                    <a:pt x="77" y="16"/>
                    <a:pt x="90" y="0"/>
                    <a:pt x="9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20" name="Freeform 430"/>
            <p:cNvSpPr>
              <a:spLocks/>
            </p:cNvSpPr>
            <p:nvPr/>
          </p:nvSpPr>
          <p:spPr bwMode="auto">
            <a:xfrm>
              <a:off x="1548" y="2504"/>
              <a:ext cx="93" cy="72"/>
            </a:xfrm>
            <a:custGeom>
              <a:avLst/>
              <a:gdLst>
                <a:gd name="T0" fmla="*/ 0 w 93"/>
                <a:gd name="T1" fmla="*/ 0 h 72"/>
                <a:gd name="T2" fmla="*/ 57 w 93"/>
                <a:gd name="T3" fmla="*/ 9 h 72"/>
                <a:gd name="T4" fmla="*/ 93 w 93"/>
                <a:gd name="T5" fmla="*/ 72 h 72"/>
                <a:gd name="T6" fmla="*/ 0 60000 65536"/>
                <a:gd name="T7" fmla="*/ 0 60000 65536"/>
                <a:gd name="T8" fmla="*/ 0 60000 65536"/>
              </a:gdLst>
              <a:ahLst/>
              <a:cxnLst>
                <a:cxn ang="T6">
                  <a:pos x="T0" y="T1"/>
                </a:cxn>
                <a:cxn ang="T7">
                  <a:pos x="T2" y="T3"/>
                </a:cxn>
                <a:cxn ang="T8">
                  <a:pos x="T4" y="T5"/>
                </a:cxn>
              </a:cxnLst>
              <a:rect l="0" t="0" r="r" b="b"/>
              <a:pathLst>
                <a:path w="93" h="72">
                  <a:moveTo>
                    <a:pt x="0" y="0"/>
                  </a:moveTo>
                  <a:cubicBezTo>
                    <a:pt x="30" y="10"/>
                    <a:pt x="12" y="6"/>
                    <a:pt x="57" y="9"/>
                  </a:cubicBezTo>
                  <a:cubicBezTo>
                    <a:pt x="79" y="24"/>
                    <a:pt x="75" y="54"/>
                    <a:pt x="93" y="72"/>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21" name="Freeform 431"/>
            <p:cNvSpPr>
              <a:spLocks/>
            </p:cNvSpPr>
            <p:nvPr/>
          </p:nvSpPr>
          <p:spPr bwMode="auto">
            <a:xfrm>
              <a:off x="1518" y="2531"/>
              <a:ext cx="42" cy="108"/>
            </a:xfrm>
            <a:custGeom>
              <a:avLst/>
              <a:gdLst>
                <a:gd name="T0" fmla="*/ 0 w 42"/>
                <a:gd name="T1" fmla="*/ 0 h 108"/>
                <a:gd name="T2" fmla="*/ 15 w 42"/>
                <a:gd name="T3" fmla="*/ 15 h 108"/>
                <a:gd name="T4" fmla="*/ 21 w 42"/>
                <a:gd name="T5" fmla="*/ 33 h 108"/>
                <a:gd name="T6" fmla="*/ 30 w 42"/>
                <a:gd name="T7" fmla="*/ 102 h 108"/>
                <a:gd name="T8" fmla="*/ 42 w 42"/>
                <a:gd name="T9" fmla="*/ 108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08">
                  <a:moveTo>
                    <a:pt x="0" y="0"/>
                  </a:moveTo>
                  <a:cubicBezTo>
                    <a:pt x="4" y="6"/>
                    <a:pt x="11" y="9"/>
                    <a:pt x="15" y="15"/>
                  </a:cubicBezTo>
                  <a:cubicBezTo>
                    <a:pt x="18" y="20"/>
                    <a:pt x="21" y="33"/>
                    <a:pt x="21" y="33"/>
                  </a:cubicBezTo>
                  <a:cubicBezTo>
                    <a:pt x="23" y="48"/>
                    <a:pt x="26" y="91"/>
                    <a:pt x="30" y="102"/>
                  </a:cubicBezTo>
                  <a:cubicBezTo>
                    <a:pt x="31" y="106"/>
                    <a:pt x="39" y="105"/>
                    <a:pt x="42"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22" name="Freeform 432"/>
            <p:cNvSpPr>
              <a:spLocks/>
            </p:cNvSpPr>
            <p:nvPr/>
          </p:nvSpPr>
          <p:spPr bwMode="auto">
            <a:xfrm>
              <a:off x="768" y="2477"/>
              <a:ext cx="93" cy="78"/>
            </a:xfrm>
            <a:custGeom>
              <a:avLst/>
              <a:gdLst>
                <a:gd name="T0" fmla="*/ 93 w 93"/>
                <a:gd name="T1" fmla="*/ 0 h 78"/>
                <a:gd name="T2" fmla="*/ 54 w 93"/>
                <a:gd name="T3" fmla="*/ 15 h 78"/>
                <a:gd name="T4" fmla="*/ 15 w 93"/>
                <a:gd name="T5" fmla="*/ 54 h 78"/>
                <a:gd name="T6" fmla="*/ 0 w 93"/>
                <a:gd name="T7" fmla="*/ 78 h 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3" h="78">
                  <a:moveTo>
                    <a:pt x="93" y="0"/>
                  </a:moveTo>
                  <a:cubicBezTo>
                    <a:pt x="79" y="4"/>
                    <a:pt x="66" y="7"/>
                    <a:pt x="54" y="15"/>
                  </a:cubicBezTo>
                  <a:cubicBezTo>
                    <a:pt x="43" y="31"/>
                    <a:pt x="34" y="48"/>
                    <a:pt x="15" y="54"/>
                  </a:cubicBezTo>
                  <a:cubicBezTo>
                    <a:pt x="2" y="74"/>
                    <a:pt x="6" y="66"/>
                    <a:pt x="0" y="7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23" name="Freeform 433"/>
            <p:cNvSpPr>
              <a:spLocks/>
            </p:cNvSpPr>
            <p:nvPr/>
          </p:nvSpPr>
          <p:spPr bwMode="auto">
            <a:xfrm>
              <a:off x="723" y="2441"/>
              <a:ext cx="120" cy="39"/>
            </a:xfrm>
            <a:custGeom>
              <a:avLst/>
              <a:gdLst>
                <a:gd name="T0" fmla="*/ 120 w 120"/>
                <a:gd name="T1" fmla="*/ 0 h 39"/>
                <a:gd name="T2" fmla="*/ 48 w 120"/>
                <a:gd name="T3" fmla="*/ 9 h 39"/>
                <a:gd name="T4" fmla="*/ 30 w 120"/>
                <a:gd name="T5" fmla="*/ 15 h 39"/>
                <a:gd name="T6" fmla="*/ 12 w 120"/>
                <a:gd name="T7" fmla="*/ 27 h 39"/>
                <a:gd name="T8" fmla="*/ 0 w 120"/>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39">
                  <a:moveTo>
                    <a:pt x="120" y="0"/>
                  </a:moveTo>
                  <a:cubicBezTo>
                    <a:pt x="80" y="10"/>
                    <a:pt x="104" y="5"/>
                    <a:pt x="48" y="9"/>
                  </a:cubicBezTo>
                  <a:cubicBezTo>
                    <a:pt x="42" y="11"/>
                    <a:pt x="35" y="11"/>
                    <a:pt x="30" y="15"/>
                  </a:cubicBezTo>
                  <a:cubicBezTo>
                    <a:pt x="24" y="19"/>
                    <a:pt x="12" y="27"/>
                    <a:pt x="12" y="27"/>
                  </a:cubicBezTo>
                  <a:cubicBezTo>
                    <a:pt x="5" y="38"/>
                    <a:pt x="9" y="34"/>
                    <a:pt x="0" y="39"/>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24" name="Freeform 434"/>
            <p:cNvSpPr>
              <a:spLocks/>
            </p:cNvSpPr>
            <p:nvPr/>
          </p:nvSpPr>
          <p:spPr bwMode="auto">
            <a:xfrm>
              <a:off x="762" y="2108"/>
              <a:ext cx="99" cy="60"/>
            </a:xfrm>
            <a:custGeom>
              <a:avLst/>
              <a:gdLst>
                <a:gd name="T0" fmla="*/ 99 w 99"/>
                <a:gd name="T1" fmla="*/ 60 h 60"/>
                <a:gd name="T2" fmla="*/ 69 w 99"/>
                <a:gd name="T3" fmla="*/ 18 h 60"/>
                <a:gd name="T4" fmla="*/ 21 w 99"/>
                <a:gd name="T5" fmla="*/ 15 h 60"/>
                <a:gd name="T6" fmla="*/ 0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99" y="60"/>
                  </a:moveTo>
                  <a:cubicBezTo>
                    <a:pt x="78" y="53"/>
                    <a:pt x="78" y="20"/>
                    <a:pt x="69" y="18"/>
                  </a:cubicBezTo>
                  <a:cubicBezTo>
                    <a:pt x="53" y="15"/>
                    <a:pt x="37" y="16"/>
                    <a:pt x="21" y="15"/>
                  </a:cubicBezTo>
                  <a:cubicBezTo>
                    <a:pt x="10" y="11"/>
                    <a:pt x="10" y="5"/>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25" name="Freeform 435"/>
            <p:cNvSpPr>
              <a:spLocks/>
            </p:cNvSpPr>
            <p:nvPr/>
          </p:nvSpPr>
          <p:spPr bwMode="auto">
            <a:xfrm>
              <a:off x="861" y="2030"/>
              <a:ext cx="33" cy="105"/>
            </a:xfrm>
            <a:custGeom>
              <a:avLst/>
              <a:gdLst>
                <a:gd name="T0" fmla="*/ 33 w 33"/>
                <a:gd name="T1" fmla="*/ 105 h 105"/>
                <a:gd name="T2" fmla="*/ 21 w 33"/>
                <a:gd name="T3" fmla="*/ 69 h 105"/>
                <a:gd name="T4" fmla="*/ 12 w 33"/>
                <a:gd name="T5" fmla="*/ 42 h 105"/>
                <a:gd name="T6" fmla="*/ 0 w 33"/>
                <a:gd name="T7" fmla="*/ 0 h 1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105">
                  <a:moveTo>
                    <a:pt x="33" y="105"/>
                  </a:moveTo>
                  <a:cubicBezTo>
                    <a:pt x="30" y="91"/>
                    <a:pt x="26" y="82"/>
                    <a:pt x="21" y="69"/>
                  </a:cubicBezTo>
                  <a:cubicBezTo>
                    <a:pt x="17" y="60"/>
                    <a:pt x="12" y="42"/>
                    <a:pt x="12" y="42"/>
                  </a:cubicBezTo>
                  <a:cubicBezTo>
                    <a:pt x="10" y="20"/>
                    <a:pt x="13" y="13"/>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26" name="Oval 436"/>
            <p:cNvSpPr>
              <a:spLocks noChangeArrowheads="1"/>
            </p:cNvSpPr>
            <p:nvPr/>
          </p:nvSpPr>
          <p:spPr bwMode="auto">
            <a:xfrm>
              <a:off x="943" y="2222"/>
              <a:ext cx="227" cy="213"/>
            </a:xfrm>
            <a:prstGeom prst="ellipse">
              <a:avLst/>
            </a:prstGeom>
            <a:noFill/>
            <a:ln w="285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grpSp>
          <p:nvGrpSpPr>
            <p:cNvPr id="427" name="Group 437"/>
            <p:cNvGrpSpPr>
              <a:grpSpLocks/>
            </p:cNvGrpSpPr>
            <p:nvPr/>
          </p:nvGrpSpPr>
          <p:grpSpPr bwMode="auto">
            <a:xfrm>
              <a:off x="884" y="2160"/>
              <a:ext cx="137" cy="182"/>
              <a:chOff x="884" y="2251"/>
              <a:chExt cx="137" cy="182"/>
            </a:xfrm>
          </p:grpSpPr>
          <p:sp>
            <p:nvSpPr>
              <p:cNvPr id="598" name="AutoShape 438"/>
              <p:cNvSpPr>
                <a:spLocks noChangeArrowheads="1"/>
              </p:cNvSpPr>
              <p:nvPr/>
            </p:nvSpPr>
            <p:spPr bwMode="auto">
              <a:xfrm>
                <a:off x="884" y="2251"/>
                <a:ext cx="137" cy="182"/>
              </a:xfrm>
              <a:prstGeom prst="hexagon">
                <a:avLst>
                  <a:gd name="adj" fmla="val 25000"/>
                  <a:gd name="vf" fmla="val 115470"/>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599" name="Freeform 439"/>
              <p:cNvSpPr>
                <a:spLocks/>
              </p:cNvSpPr>
              <p:nvPr/>
            </p:nvSpPr>
            <p:spPr bwMode="auto">
              <a:xfrm>
                <a:off x="918" y="2281"/>
                <a:ext cx="73" cy="107"/>
              </a:xfrm>
              <a:custGeom>
                <a:avLst/>
                <a:gdLst>
                  <a:gd name="T0" fmla="*/ 47 w 97"/>
                  <a:gd name="T1" fmla="*/ 0 h 159"/>
                  <a:gd name="T2" fmla="*/ 29 w 97"/>
                  <a:gd name="T3" fmla="*/ 2 h 159"/>
                  <a:gd name="T4" fmla="*/ 15 w 97"/>
                  <a:gd name="T5" fmla="*/ 6 h 159"/>
                  <a:gd name="T6" fmla="*/ 56 w 97"/>
                  <a:gd name="T7" fmla="*/ 30 h 159"/>
                  <a:gd name="T8" fmla="*/ 15 w 97"/>
                  <a:gd name="T9" fmla="*/ 44 h 159"/>
                  <a:gd name="T10" fmla="*/ 42 w 97"/>
                  <a:gd name="T11" fmla="*/ 65 h 159"/>
                  <a:gd name="T12" fmla="*/ 49 w 97"/>
                  <a:gd name="T13" fmla="*/ 67 h 159"/>
                  <a:gd name="T14" fmla="*/ 24 w 97"/>
                  <a:gd name="T15" fmla="*/ 81 h 159"/>
                  <a:gd name="T16" fmla="*/ 38 w 97"/>
                  <a:gd name="T17" fmla="*/ 107 h 159"/>
                  <a:gd name="T18" fmla="*/ 51 w 97"/>
                  <a:gd name="T19" fmla="*/ 97 h 159"/>
                  <a:gd name="T20" fmla="*/ 44 w 97"/>
                  <a:gd name="T21" fmla="*/ 99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7" h="159">
                    <a:moveTo>
                      <a:pt x="62" y="0"/>
                    </a:moveTo>
                    <a:cubicBezTo>
                      <a:pt x="54" y="1"/>
                      <a:pt x="46" y="1"/>
                      <a:pt x="38" y="3"/>
                    </a:cubicBezTo>
                    <a:cubicBezTo>
                      <a:pt x="32" y="4"/>
                      <a:pt x="20" y="9"/>
                      <a:pt x="20" y="9"/>
                    </a:cubicBezTo>
                    <a:cubicBezTo>
                      <a:pt x="10" y="38"/>
                      <a:pt x="56" y="33"/>
                      <a:pt x="74" y="45"/>
                    </a:cubicBezTo>
                    <a:cubicBezTo>
                      <a:pt x="68" y="64"/>
                      <a:pt x="38" y="60"/>
                      <a:pt x="20" y="66"/>
                    </a:cubicBezTo>
                    <a:cubicBezTo>
                      <a:pt x="3" y="91"/>
                      <a:pt x="39" y="94"/>
                      <a:pt x="56" y="96"/>
                    </a:cubicBezTo>
                    <a:cubicBezTo>
                      <a:pt x="59" y="97"/>
                      <a:pt x="64" y="96"/>
                      <a:pt x="65" y="99"/>
                    </a:cubicBezTo>
                    <a:cubicBezTo>
                      <a:pt x="72" y="116"/>
                      <a:pt x="42" y="118"/>
                      <a:pt x="32" y="120"/>
                    </a:cubicBezTo>
                    <a:cubicBezTo>
                      <a:pt x="0" y="141"/>
                      <a:pt x="26" y="153"/>
                      <a:pt x="50" y="159"/>
                    </a:cubicBezTo>
                    <a:cubicBezTo>
                      <a:pt x="67" y="157"/>
                      <a:pt x="97" y="154"/>
                      <a:pt x="68" y="144"/>
                    </a:cubicBezTo>
                    <a:cubicBezTo>
                      <a:pt x="65" y="145"/>
                      <a:pt x="59" y="147"/>
                      <a:pt x="59" y="147"/>
                    </a:cubicBezTo>
                  </a:path>
                </a:pathLst>
              </a:custGeom>
              <a:noFill/>
              <a:ln w="19050" cmpd="sng">
                <a:solidFill>
                  <a:srgbClr val="FF0000"/>
                </a:solidFill>
                <a:round/>
                <a:headEnd/>
                <a:tailEnd/>
              </a:ln>
              <a:effectLst/>
              <a:extLst>
                <a:ext uri="{909E8E84-426E-40DD-AFC4-6F175D3DCCD1}">
                  <a14:hiddenFill xmlns:a14="http://schemas.microsoft.com/office/drawing/2010/main">
                    <a:solidFill>
                      <a:srgbClr val="CC99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00" name="Freeform 440"/>
              <p:cNvSpPr>
                <a:spLocks/>
              </p:cNvSpPr>
              <p:nvPr/>
            </p:nvSpPr>
            <p:spPr bwMode="auto">
              <a:xfrm>
                <a:off x="924" y="2316"/>
                <a:ext cx="45" cy="36"/>
              </a:xfrm>
              <a:custGeom>
                <a:avLst/>
                <a:gdLst>
                  <a:gd name="T0" fmla="*/ 45 w 45"/>
                  <a:gd name="T1" fmla="*/ 3 h 36"/>
                  <a:gd name="T2" fmla="*/ 0 w 45"/>
                  <a:gd name="T3" fmla="*/ 18 h 36"/>
                  <a:gd name="T4" fmla="*/ 39 w 45"/>
                  <a:gd name="T5" fmla="*/ 36 h 36"/>
                  <a:gd name="T6" fmla="*/ 0 60000 65536"/>
                  <a:gd name="T7" fmla="*/ 0 60000 65536"/>
                  <a:gd name="T8" fmla="*/ 0 60000 65536"/>
                </a:gdLst>
                <a:ahLst/>
                <a:cxnLst>
                  <a:cxn ang="T6">
                    <a:pos x="T0" y="T1"/>
                  </a:cxn>
                  <a:cxn ang="T7">
                    <a:pos x="T2" y="T3"/>
                  </a:cxn>
                  <a:cxn ang="T8">
                    <a:pos x="T4" y="T5"/>
                  </a:cxn>
                </a:cxnLst>
                <a:rect l="0" t="0" r="r" b="b"/>
                <a:pathLst>
                  <a:path w="45" h="36">
                    <a:moveTo>
                      <a:pt x="45" y="3"/>
                    </a:moveTo>
                    <a:cubicBezTo>
                      <a:pt x="28" y="5"/>
                      <a:pt x="6" y="0"/>
                      <a:pt x="0" y="18"/>
                    </a:cubicBezTo>
                    <a:cubicBezTo>
                      <a:pt x="12" y="26"/>
                      <a:pt x="29" y="26"/>
                      <a:pt x="39" y="36"/>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428" name="Group 441"/>
            <p:cNvGrpSpPr>
              <a:grpSpLocks/>
            </p:cNvGrpSpPr>
            <p:nvPr/>
          </p:nvGrpSpPr>
          <p:grpSpPr bwMode="auto">
            <a:xfrm rot="4512446">
              <a:off x="1224" y="2138"/>
              <a:ext cx="137" cy="182"/>
              <a:chOff x="884" y="2251"/>
              <a:chExt cx="137" cy="182"/>
            </a:xfrm>
          </p:grpSpPr>
          <p:sp>
            <p:nvSpPr>
              <p:cNvPr id="595" name="AutoShape 442"/>
              <p:cNvSpPr>
                <a:spLocks noChangeArrowheads="1"/>
              </p:cNvSpPr>
              <p:nvPr/>
            </p:nvSpPr>
            <p:spPr bwMode="auto">
              <a:xfrm>
                <a:off x="884" y="2251"/>
                <a:ext cx="137" cy="182"/>
              </a:xfrm>
              <a:prstGeom prst="hexagon">
                <a:avLst>
                  <a:gd name="adj" fmla="val 25000"/>
                  <a:gd name="vf" fmla="val 115470"/>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596" name="Freeform 443"/>
              <p:cNvSpPr>
                <a:spLocks/>
              </p:cNvSpPr>
              <p:nvPr/>
            </p:nvSpPr>
            <p:spPr bwMode="auto">
              <a:xfrm>
                <a:off x="918" y="2281"/>
                <a:ext cx="73" cy="107"/>
              </a:xfrm>
              <a:custGeom>
                <a:avLst/>
                <a:gdLst>
                  <a:gd name="T0" fmla="*/ 47 w 97"/>
                  <a:gd name="T1" fmla="*/ 0 h 159"/>
                  <a:gd name="T2" fmla="*/ 29 w 97"/>
                  <a:gd name="T3" fmla="*/ 2 h 159"/>
                  <a:gd name="T4" fmla="*/ 15 w 97"/>
                  <a:gd name="T5" fmla="*/ 6 h 159"/>
                  <a:gd name="T6" fmla="*/ 56 w 97"/>
                  <a:gd name="T7" fmla="*/ 30 h 159"/>
                  <a:gd name="T8" fmla="*/ 15 w 97"/>
                  <a:gd name="T9" fmla="*/ 44 h 159"/>
                  <a:gd name="T10" fmla="*/ 42 w 97"/>
                  <a:gd name="T11" fmla="*/ 65 h 159"/>
                  <a:gd name="T12" fmla="*/ 49 w 97"/>
                  <a:gd name="T13" fmla="*/ 67 h 159"/>
                  <a:gd name="T14" fmla="*/ 24 w 97"/>
                  <a:gd name="T15" fmla="*/ 81 h 159"/>
                  <a:gd name="T16" fmla="*/ 38 w 97"/>
                  <a:gd name="T17" fmla="*/ 107 h 159"/>
                  <a:gd name="T18" fmla="*/ 51 w 97"/>
                  <a:gd name="T19" fmla="*/ 97 h 159"/>
                  <a:gd name="T20" fmla="*/ 44 w 97"/>
                  <a:gd name="T21" fmla="*/ 99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7" h="159">
                    <a:moveTo>
                      <a:pt x="62" y="0"/>
                    </a:moveTo>
                    <a:cubicBezTo>
                      <a:pt x="54" y="1"/>
                      <a:pt x="46" y="1"/>
                      <a:pt x="38" y="3"/>
                    </a:cubicBezTo>
                    <a:cubicBezTo>
                      <a:pt x="32" y="4"/>
                      <a:pt x="20" y="9"/>
                      <a:pt x="20" y="9"/>
                    </a:cubicBezTo>
                    <a:cubicBezTo>
                      <a:pt x="10" y="38"/>
                      <a:pt x="56" y="33"/>
                      <a:pt x="74" y="45"/>
                    </a:cubicBezTo>
                    <a:cubicBezTo>
                      <a:pt x="68" y="64"/>
                      <a:pt x="38" y="60"/>
                      <a:pt x="20" y="66"/>
                    </a:cubicBezTo>
                    <a:cubicBezTo>
                      <a:pt x="3" y="91"/>
                      <a:pt x="39" y="94"/>
                      <a:pt x="56" y="96"/>
                    </a:cubicBezTo>
                    <a:cubicBezTo>
                      <a:pt x="59" y="97"/>
                      <a:pt x="64" y="96"/>
                      <a:pt x="65" y="99"/>
                    </a:cubicBezTo>
                    <a:cubicBezTo>
                      <a:pt x="72" y="116"/>
                      <a:pt x="42" y="118"/>
                      <a:pt x="32" y="120"/>
                    </a:cubicBezTo>
                    <a:cubicBezTo>
                      <a:pt x="0" y="141"/>
                      <a:pt x="26" y="153"/>
                      <a:pt x="50" y="159"/>
                    </a:cubicBezTo>
                    <a:cubicBezTo>
                      <a:pt x="67" y="157"/>
                      <a:pt x="97" y="154"/>
                      <a:pt x="68" y="144"/>
                    </a:cubicBezTo>
                    <a:cubicBezTo>
                      <a:pt x="65" y="145"/>
                      <a:pt x="59" y="147"/>
                      <a:pt x="59" y="147"/>
                    </a:cubicBezTo>
                  </a:path>
                </a:pathLst>
              </a:custGeom>
              <a:noFill/>
              <a:ln w="19050" cmpd="sng">
                <a:solidFill>
                  <a:srgbClr val="FF0000"/>
                </a:solidFill>
                <a:round/>
                <a:headEnd/>
                <a:tailEnd/>
              </a:ln>
              <a:effectLst/>
              <a:extLst>
                <a:ext uri="{909E8E84-426E-40DD-AFC4-6F175D3DCCD1}">
                  <a14:hiddenFill xmlns:a14="http://schemas.microsoft.com/office/drawing/2010/main">
                    <a:solidFill>
                      <a:srgbClr val="CC99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97" name="Freeform 444"/>
              <p:cNvSpPr>
                <a:spLocks/>
              </p:cNvSpPr>
              <p:nvPr/>
            </p:nvSpPr>
            <p:spPr bwMode="auto">
              <a:xfrm>
                <a:off x="924" y="2316"/>
                <a:ext cx="45" cy="36"/>
              </a:xfrm>
              <a:custGeom>
                <a:avLst/>
                <a:gdLst>
                  <a:gd name="T0" fmla="*/ 45 w 45"/>
                  <a:gd name="T1" fmla="*/ 3 h 36"/>
                  <a:gd name="T2" fmla="*/ 0 w 45"/>
                  <a:gd name="T3" fmla="*/ 18 h 36"/>
                  <a:gd name="T4" fmla="*/ 39 w 45"/>
                  <a:gd name="T5" fmla="*/ 36 h 36"/>
                  <a:gd name="T6" fmla="*/ 0 60000 65536"/>
                  <a:gd name="T7" fmla="*/ 0 60000 65536"/>
                  <a:gd name="T8" fmla="*/ 0 60000 65536"/>
                </a:gdLst>
                <a:ahLst/>
                <a:cxnLst>
                  <a:cxn ang="T6">
                    <a:pos x="T0" y="T1"/>
                  </a:cxn>
                  <a:cxn ang="T7">
                    <a:pos x="T2" y="T3"/>
                  </a:cxn>
                  <a:cxn ang="T8">
                    <a:pos x="T4" y="T5"/>
                  </a:cxn>
                </a:cxnLst>
                <a:rect l="0" t="0" r="r" b="b"/>
                <a:pathLst>
                  <a:path w="45" h="36">
                    <a:moveTo>
                      <a:pt x="45" y="3"/>
                    </a:moveTo>
                    <a:cubicBezTo>
                      <a:pt x="28" y="5"/>
                      <a:pt x="6" y="0"/>
                      <a:pt x="0" y="18"/>
                    </a:cubicBezTo>
                    <a:cubicBezTo>
                      <a:pt x="12" y="26"/>
                      <a:pt x="29" y="26"/>
                      <a:pt x="39" y="36"/>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429" name="Group 445"/>
            <p:cNvGrpSpPr>
              <a:grpSpLocks/>
            </p:cNvGrpSpPr>
            <p:nvPr/>
          </p:nvGrpSpPr>
          <p:grpSpPr bwMode="auto">
            <a:xfrm>
              <a:off x="1429" y="2205"/>
              <a:ext cx="137" cy="182"/>
              <a:chOff x="884" y="2251"/>
              <a:chExt cx="137" cy="182"/>
            </a:xfrm>
          </p:grpSpPr>
          <p:sp>
            <p:nvSpPr>
              <p:cNvPr id="592" name="AutoShape 446"/>
              <p:cNvSpPr>
                <a:spLocks noChangeArrowheads="1"/>
              </p:cNvSpPr>
              <p:nvPr/>
            </p:nvSpPr>
            <p:spPr bwMode="auto">
              <a:xfrm>
                <a:off x="884" y="2251"/>
                <a:ext cx="137" cy="182"/>
              </a:xfrm>
              <a:prstGeom prst="hexagon">
                <a:avLst>
                  <a:gd name="adj" fmla="val 25000"/>
                  <a:gd name="vf" fmla="val 115470"/>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593" name="Freeform 447"/>
              <p:cNvSpPr>
                <a:spLocks/>
              </p:cNvSpPr>
              <p:nvPr/>
            </p:nvSpPr>
            <p:spPr bwMode="auto">
              <a:xfrm>
                <a:off x="918" y="2281"/>
                <a:ext cx="73" cy="107"/>
              </a:xfrm>
              <a:custGeom>
                <a:avLst/>
                <a:gdLst>
                  <a:gd name="T0" fmla="*/ 47 w 97"/>
                  <a:gd name="T1" fmla="*/ 0 h 159"/>
                  <a:gd name="T2" fmla="*/ 29 w 97"/>
                  <a:gd name="T3" fmla="*/ 2 h 159"/>
                  <a:gd name="T4" fmla="*/ 15 w 97"/>
                  <a:gd name="T5" fmla="*/ 6 h 159"/>
                  <a:gd name="T6" fmla="*/ 56 w 97"/>
                  <a:gd name="T7" fmla="*/ 30 h 159"/>
                  <a:gd name="T8" fmla="*/ 15 w 97"/>
                  <a:gd name="T9" fmla="*/ 44 h 159"/>
                  <a:gd name="T10" fmla="*/ 42 w 97"/>
                  <a:gd name="T11" fmla="*/ 65 h 159"/>
                  <a:gd name="T12" fmla="*/ 49 w 97"/>
                  <a:gd name="T13" fmla="*/ 67 h 159"/>
                  <a:gd name="T14" fmla="*/ 24 w 97"/>
                  <a:gd name="T15" fmla="*/ 81 h 159"/>
                  <a:gd name="T16" fmla="*/ 38 w 97"/>
                  <a:gd name="T17" fmla="*/ 107 h 159"/>
                  <a:gd name="T18" fmla="*/ 51 w 97"/>
                  <a:gd name="T19" fmla="*/ 97 h 159"/>
                  <a:gd name="T20" fmla="*/ 44 w 97"/>
                  <a:gd name="T21" fmla="*/ 99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7" h="159">
                    <a:moveTo>
                      <a:pt x="62" y="0"/>
                    </a:moveTo>
                    <a:cubicBezTo>
                      <a:pt x="54" y="1"/>
                      <a:pt x="46" y="1"/>
                      <a:pt x="38" y="3"/>
                    </a:cubicBezTo>
                    <a:cubicBezTo>
                      <a:pt x="32" y="4"/>
                      <a:pt x="20" y="9"/>
                      <a:pt x="20" y="9"/>
                    </a:cubicBezTo>
                    <a:cubicBezTo>
                      <a:pt x="10" y="38"/>
                      <a:pt x="56" y="33"/>
                      <a:pt x="74" y="45"/>
                    </a:cubicBezTo>
                    <a:cubicBezTo>
                      <a:pt x="68" y="64"/>
                      <a:pt x="38" y="60"/>
                      <a:pt x="20" y="66"/>
                    </a:cubicBezTo>
                    <a:cubicBezTo>
                      <a:pt x="3" y="91"/>
                      <a:pt x="39" y="94"/>
                      <a:pt x="56" y="96"/>
                    </a:cubicBezTo>
                    <a:cubicBezTo>
                      <a:pt x="59" y="97"/>
                      <a:pt x="64" y="96"/>
                      <a:pt x="65" y="99"/>
                    </a:cubicBezTo>
                    <a:cubicBezTo>
                      <a:pt x="72" y="116"/>
                      <a:pt x="42" y="118"/>
                      <a:pt x="32" y="120"/>
                    </a:cubicBezTo>
                    <a:cubicBezTo>
                      <a:pt x="0" y="141"/>
                      <a:pt x="26" y="153"/>
                      <a:pt x="50" y="159"/>
                    </a:cubicBezTo>
                    <a:cubicBezTo>
                      <a:pt x="67" y="157"/>
                      <a:pt x="97" y="154"/>
                      <a:pt x="68" y="144"/>
                    </a:cubicBezTo>
                    <a:cubicBezTo>
                      <a:pt x="65" y="145"/>
                      <a:pt x="59" y="147"/>
                      <a:pt x="59" y="147"/>
                    </a:cubicBezTo>
                  </a:path>
                </a:pathLst>
              </a:custGeom>
              <a:noFill/>
              <a:ln w="19050" cmpd="sng">
                <a:solidFill>
                  <a:srgbClr val="FF0000"/>
                </a:solidFill>
                <a:round/>
                <a:headEnd/>
                <a:tailEnd/>
              </a:ln>
              <a:effectLst/>
              <a:extLst>
                <a:ext uri="{909E8E84-426E-40DD-AFC4-6F175D3DCCD1}">
                  <a14:hiddenFill xmlns:a14="http://schemas.microsoft.com/office/drawing/2010/main">
                    <a:solidFill>
                      <a:srgbClr val="CC99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94" name="Freeform 448"/>
              <p:cNvSpPr>
                <a:spLocks/>
              </p:cNvSpPr>
              <p:nvPr/>
            </p:nvSpPr>
            <p:spPr bwMode="auto">
              <a:xfrm>
                <a:off x="924" y="2316"/>
                <a:ext cx="45" cy="36"/>
              </a:xfrm>
              <a:custGeom>
                <a:avLst/>
                <a:gdLst>
                  <a:gd name="T0" fmla="*/ 45 w 45"/>
                  <a:gd name="T1" fmla="*/ 3 h 36"/>
                  <a:gd name="T2" fmla="*/ 0 w 45"/>
                  <a:gd name="T3" fmla="*/ 18 h 36"/>
                  <a:gd name="T4" fmla="*/ 39 w 45"/>
                  <a:gd name="T5" fmla="*/ 36 h 36"/>
                  <a:gd name="T6" fmla="*/ 0 60000 65536"/>
                  <a:gd name="T7" fmla="*/ 0 60000 65536"/>
                  <a:gd name="T8" fmla="*/ 0 60000 65536"/>
                </a:gdLst>
                <a:ahLst/>
                <a:cxnLst>
                  <a:cxn ang="T6">
                    <a:pos x="T0" y="T1"/>
                  </a:cxn>
                  <a:cxn ang="T7">
                    <a:pos x="T2" y="T3"/>
                  </a:cxn>
                  <a:cxn ang="T8">
                    <a:pos x="T4" y="T5"/>
                  </a:cxn>
                </a:cxnLst>
                <a:rect l="0" t="0" r="r" b="b"/>
                <a:pathLst>
                  <a:path w="45" h="36">
                    <a:moveTo>
                      <a:pt x="45" y="3"/>
                    </a:moveTo>
                    <a:cubicBezTo>
                      <a:pt x="28" y="5"/>
                      <a:pt x="6" y="0"/>
                      <a:pt x="0" y="18"/>
                    </a:cubicBezTo>
                    <a:cubicBezTo>
                      <a:pt x="12" y="26"/>
                      <a:pt x="29" y="26"/>
                      <a:pt x="39" y="36"/>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430" name="Group 449"/>
            <p:cNvGrpSpPr>
              <a:grpSpLocks/>
            </p:cNvGrpSpPr>
            <p:nvPr/>
          </p:nvGrpSpPr>
          <p:grpSpPr bwMode="auto">
            <a:xfrm rot="-4089146">
              <a:off x="1269" y="2319"/>
              <a:ext cx="137" cy="182"/>
              <a:chOff x="884" y="2251"/>
              <a:chExt cx="137" cy="182"/>
            </a:xfrm>
          </p:grpSpPr>
          <p:sp>
            <p:nvSpPr>
              <p:cNvPr id="589" name="AutoShape 450"/>
              <p:cNvSpPr>
                <a:spLocks noChangeArrowheads="1"/>
              </p:cNvSpPr>
              <p:nvPr/>
            </p:nvSpPr>
            <p:spPr bwMode="auto">
              <a:xfrm>
                <a:off x="884" y="2251"/>
                <a:ext cx="137" cy="182"/>
              </a:xfrm>
              <a:prstGeom prst="hexagon">
                <a:avLst>
                  <a:gd name="adj" fmla="val 25000"/>
                  <a:gd name="vf" fmla="val 115470"/>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590" name="Freeform 451"/>
              <p:cNvSpPr>
                <a:spLocks/>
              </p:cNvSpPr>
              <p:nvPr/>
            </p:nvSpPr>
            <p:spPr bwMode="auto">
              <a:xfrm>
                <a:off x="918" y="2281"/>
                <a:ext cx="73" cy="107"/>
              </a:xfrm>
              <a:custGeom>
                <a:avLst/>
                <a:gdLst>
                  <a:gd name="T0" fmla="*/ 47 w 97"/>
                  <a:gd name="T1" fmla="*/ 0 h 159"/>
                  <a:gd name="T2" fmla="*/ 29 w 97"/>
                  <a:gd name="T3" fmla="*/ 2 h 159"/>
                  <a:gd name="T4" fmla="*/ 15 w 97"/>
                  <a:gd name="T5" fmla="*/ 6 h 159"/>
                  <a:gd name="T6" fmla="*/ 56 w 97"/>
                  <a:gd name="T7" fmla="*/ 30 h 159"/>
                  <a:gd name="T8" fmla="*/ 15 w 97"/>
                  <a:gd name="T9" fmla="*/ 44 h 159"/>
                  <a:gd name="T10" fmla="*/ 42 w 97"/>
                  <a:gd name="T11" fmla="*/ 65 h 159"/>
                  <a:gd name="T12" fmla="*/ 49 w 97"/>
                  <a:gd name="T13" fmla="*/ 67 h 159"/>
                  <a:gd name="T14" fmla="*/ 24 w 97"/>
                  <a:gd name="T15" fmla="*/ 81 h 159"/>
                  <a:gd name="T16" fmla="*/ 38 w 97"/>
                  <a:gd name="T17" fmla="*/ 107 h 159"/>
                  <a:gd name="T18" fmla="*/ 51 w 97"/>
                  <a:gd name="T19" fmla="*/ 97 h 159"/>
                  <a:gd name="T20" fmla="*/ 44 w 97"/>
                  <a:gd name="T21" fmla="*/ 99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7" h="159">
                    <a:moveTo>
                      <a:pt x="62" y="0"/>
                    </a:moveTo>
                    <a:cubicBezTo>
                      <a:pt x="54" y="1"/>
                      <a:pt x="46" y="1"/>
                      <a:pt x="38" y="3"/>
                    </a:cubicBezTo>
                    <a:cubicBezTo>
                      <a:pt x="32" y="4"/>
                      <a:pt x="20" y="9"/>
                      <a:pt x="20" y="9"/>
                    </a:cubicBezTo>
                    <a:cubicBezTo>
                      <a:pt x="10" y="38"/>
                      <a:pt x="56" y="33"/>
                      <a:pt x="74" y="45"/>
                    </a:cubicBezTo>
                    <a:cubicBezTo>
                      <a:pt x="68" y="64"/>
                      <a:pt x="38" y="60"/>
                      <a:pt x="20" y="66"/>
                    </a:cubicBezTo>
                    <a:cubicBezTo>
                      <a:pt x="3" y="91"/>
                      <a:pt x="39" y="94"/>
                      <a:pt x="56" y="96"/>
                    </a:cubicBezTo>
                    <a:cubicBezTo>
                      <a:pt x="59" y="97"/>
                      <a:pt x="64" y="96"/>
                      <a:pt x="65" y="99"/>
                    </a:cubicBezTo>
                    <a:cubicBezTo>
                      <a:pt x="72" y="116"/>
                      <a:pt x="42" y="118"/>
                      <a:pt x="32" y="120"/>
                    </a:cubicBezTo>
                    <a:cubicBezTo>
                      <a:pt x="0" y="141"/>
                      <a:pt x="26" y="153"/>
                      <a:pt x="50" y="159"/>
                    </a:cubicBezTo>
                    <a:cubicBezTo>
                      <a:pt x="67" y="157"/>
                      <a:pt x="97" y="154"/>
                      <a:pt x="68" y="144"/>
                    </a:cubicBezTo>
                    <a:cubicBezTo>
                      <a:pt x="65" y="145"/>
                      <a:pt x="59" y="147"/>
                      <a:pt x="59" y="147"/>
                    </a:cubicBezTo>
                  </a:path>
                </a:pathLst>
              </a:custGeom>
              <a:noFill/>
              <a:ln w="19050" cmpd="sng">
                <a:solidFill>
                  <a:srgbClr val="FF0000"/>
                </a:solidFill>
                <a:round/>
                <a:headEnd/>
                <a:tailEnd/>
              </a:ln>
              <a:effectLst/>
              <a:extLst>
                <a:ext uri="{909E8E84-426E-40DD-AFC4-6F175D3DCCD1}">
                  <a14:hiddenFill xmlns:a14="http://schemas.microsoft.com/office/drawing/2010/main">
                    <a:solidFill>
                      <a:srgbClr val="CC99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91" name="Freeform 452"/>
              <p:cNvSpPr>
                <a:spLocks/>
              </p:cNvSpPr>
              <p:nvPr/>
            </p:nvSpPr>
            <p:spPr bwMode="auto">
              <a:xfrm>
                <a:off x="924" y="2316"/>
                <a:ext cx="45" cy="36"/>
              </a:xfrm>
              <a:custGeom>
                <a:avLst/>
                <a:gdLst>
                  <a:gd name="T0" fmla="*/ 45 w 45"/>
                  <a:gd name="T1" fmla="*/ 3 h 36"/>
                  <a:gd name="T2" fmla="*/ 0 w 45"/>
                  <a:gd name="T3" fmla="*/ 18 h 36"/>
                  <a:gd name="T4" fmla="*/ 39 w 45"/>
                  <a:gd name="T5" fmla="*/ 36 h 36"/>
                  <a:gd name="T6" fmla="*/ 0 60000 65536"/>
                  <a:gd name="T7" fmla="*/ 0 60000 65536"/>
                  <a:gd name="T8" fmla="*/ 0 60000 65536"/>
                </a:gdLst>
                <a:ahLst/>
                <a:cxnLst>
                  <a:cxn ang="T6">
                    <a:pos x="T0" y="T1"/>
                  </a:cxn>
                  <a:cxn ang="T7">
                    <a:pos x="T2" y="T3"/>
                  </a:cxn>
                  <a:cxn ang="T8">
                    <a:pos x="T4" y="T5"/>
                  </a:cxn>
                </a:cxnLst>
                <a:rect l="0" t="0" r="r" b="b"/>
                <a:pathLst>
                  <a:path w="45" h="36">
                    <a:moveTo>
                      <a:pt x="45" y="3"/>
                    </a:moveTo>
                    <a:cubicBezTo>
                      <a:pt x="28" y="5"/>
                      <a:pt x="6" y="0"/>
                      <a:pt x="0" y="18"/>
                    </a:cubicBezTo>
                    <a:cubicBezTo>
                      <a:pt x="12" y="26"/>
                      <a:pt x="29" y="26"/>
                      <a:pt x="39" y="36"/>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431" name="Group 453"/>
            <p:cNvGrpSpPr>
              <a:grpSpLocks/>
            </p:cNvGrpSpPr>
            <p:nvPr/>
          </p:nvGrpSpPr>
          <p:grpSpPr bwMode="auto">
            <a:xfrm rot="-1346989">
              <a:off x="1042" y="2319"/>
              <a:ext cx="137" cy="182"/>
              <a:chOff x="884" y="2251"/>
              <a:chExt cx="137" cy="182"/>
            </a:xfrm>
          </p:grpSpPr>
          <p:sp>
            <p:nvSpPr>
              <p:cNvPr id="586" name="AutoShape 454"/>
              <p:cNvSpPr>
                <a:spLocks noChangeArrowheads="1"/>
              </p:cNvSpPr>
              <p:nvPr/>
            </p:nvSpPr>
            <p:spPr bwMode="auto">
              <a:xfrm>
                <a:off x="884" y="2251"/>
                <a:ext cx="137" cy="182"/>
              </a:xfrm>
              <a:prstGeom prst="hexagon">
                <a:avLst>
                  <a:gd name="adj" fmla="val 25000"/>
                  <a:gd name="vf" fmla="val 115470"/>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587" name="Freeform 455"/>
              <p:cNvSpPr>
                <a:spLocks/>
              </p:cNvSpPr>
              <p:nvPr/>
            </p:nvSpPr>
            <p:spPr bwMode="auto">
              <a:xfrm>
                <a:off x="918" y="2281"/>
                <a:ext cx="73" cy="107"/>
              </a:xfrm>
              <a:custGeom>
                <a:avLst/>
                <a:gdLst>
                  <a:gd name="T0" fmla="*/ 47 w 97"/>
                  <a:gd name="T1" fmla="*/ 0 h 159"/>
                  <a:gd name="T2" fmla="*/ 29 w 97"/>
                  <a:gd name="T3" fmla="*/ 2 h 159"/>
                  <a:gd name="T4" fmla="*/ 15 w 97"/>
                  <a:gd name="T5" fmla="*/ 6 h 159"/>
                  <a:gd name="T6" fmla="*/ 56 w 97"/>
                  <a:gd name="T7" fmla="*/ 30 h 159"/>
                  <a:gd name="T8" fmla="*/ 15 w 97"/>
                  <a:gd name="T9" fmla="*/ 44 h 159"/>
                  <a:gd name="T10" fmla="*/ 42 w 97"/>
                  <a:gd name="T11" fmla="*/ 65 h 159"/>
                  <a:gd name="T12" fmla="*/ 49 w 97"/>
                  <a:gd name="T13" fmla="*/ 67 h 159"/>
                  <a:gd name="T14" fmla="*/ 24 w 97"/>
                  <a:gd name="T15" fmla="*/ 81 h 159"/>
                  <a:gd name="T16" fmla="*/ 38 w 97"/>
                  <a:gd name="T17" fmla="*/ 107 h 159"/>
                  <a:gd name="T18" fmla="*/ 51 w 97"/>
                  <a:gd name="T19" fmla="*/ 97 h 159"/>
                  <a:gd name="T20" fmla="*/ 44 w 97"/>
                  <a:gd name="T21" fmla="*/ 99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7" h="159">
                    <a:moveTo>
                      <a:pt x="62" y="0"/>
                    </a:moveTo>
                    <a:cubicBezTo>
                      <a:pt x="54" y="1"/>
                      <a:pt x="46" y="1"/>
                      <a:pt x="38" y="3"/>
                    </a:cubicBezTo>
                    <a:cubicBezTo>
                      <a:pt x="32" y="4"/>
                      <a:pt x="20" y="9"/>
                      <a:pt x="20" y="9"/>
                    </a:cubicBezTo>
                    <a:cubicBezTo>
                      <a:pt x="10" y="38"/>
                      <a:pt x="56" y="33"/>
                      <a:pt x="74" y="45"/>
                    </a:cubicBezTo>
                    <a:cubicBezTo>
                      <a:pt x="68" y="64"/>
                      <a:pt x="38" y="60"/>
                      <a:pt x="20" y="66"/>
                    </a:cubicBezTo>
                    <a:cubicBezTo>
                      <a:pt x="3" y="91"/>
                      <a:pt x="39" y="94"/>
                      <a:pt x="56" y="96"/>
                    </a:cubicBezTo>
                    <a:cubicBezTo>
                      <a:pt x="59" y="97"/>
                      <a:pt x="64" y="96"/>
                      <a:pt x="65" y="99"/>
                    </a:cubicBezTo>
                    <a:cubicBezTo>
                      <a:pt x="72" y="116"/>
                      <a:pt x="42" y="118"/>
                      <a:pt x="32" y="120"/>
                    </a:cubicBezTo>
                    <a:cubicBezTo>
                      <a:pt x="0" y="141"/>
                      <a:pt x="26" y="153"/>
                      <a:pt x="50" y="159"/>
                    </a:cubicBezTo>
                    <a:cubicBezTo>
                      <a:pt x="67" y="157"/>
                      <a:pt x="97" y="154"/>
                      <a:pt x="68" y="144"/>
                    </a:cubicBezTo>
                    <a:cubicBezTo>
                      <a:pt x="65" y="145"/>
                      <a:pt x="59" y="147"/>
                      <a:pt x="59" y="147"/>
                    </a:cubicBezTo>
                  </a:path>
                </a:pathLst>
              </a:custGeom>
              <a:noFill/>
              <a:ln w="19050" cmpd="sng">
                <a:solidFill>
                  <a:srgbClr val="FF0000"/>
                </a:solidFill>
                <a:round/>
                <a:headEnd/>
                <a:tailEnd/>
              </a:ln>
              <a:effectLst/>
              <a:extLst>
                <a:ext uri="{909E8E84-426E-40DD-AFC4-6F175D3DCCD1}">
                  <a14:hiddenFill xmlns:a14="http://schemas.microsoft.com/office/drawing/2010/main">
                    <a:solidFill>
                      <a:srgbClr val="CC99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88" name="Freeform 456"/>
              <p:cNvSpPr>
                <a:spLocks/>
              </p:cNvSpPr>
              <p:nvPr/>
            </p:nvSpPr>
            <p:spPr bwMode="auto">
              <a:xfrm>
                <a:off x="924" y="2316"/>
                <a:ext cx="45" cy="36"/>
              </a:xfrm>
              <a:custGeom>
                <a:avLst/>
                <a:gdLst>
                  <a:gd name="T0" fmla="*/ 45 w 45"/>
                  <a:gd name="T1" fmla="*/ 3 h 36"/>
                  <a:gd name="T2" fmla="*/ 0 w 45"/>
                  <a:gd name="T3" fmla="*/ 18 h 36"/>
                  <a:gd name="T4" fmla="*/ 39 w 45"/>
                  <a:gd name="T5" fmla="*/ 36 h 36"/>
                  <a:gd name="T6" fmla="*/ 0 60000 65536"/>
                  <a:gd name="T7" fmla="*/ 0 60000 65536"/>
                  <a:gd name="T8" fmla="*/ 0 60000 65536"/>
                </a:gdLst>
                <a:ahLst/>
                <a:cxnLst>
                  <a:cxn ang="T6">
                    <a:pos x="T0" y="T1"/>
                  </a:cxn>
                  <a:cxn ang="T7">
                    <a:pos x="T2" y="T3"/>
                  </a:cxn>
                  <a:cxn ang="T8">
                    <a:pos x="T4" y="T5"/>
                  </a:cxn>
                </a:cxnLst>
                <a:rect l="0" t="0" r="r" b="b"/>
                <a:pathLst>
                  <a:path w="45" h="36">
                    <a:moveTo>
                      <a:pt x="45" y="3"/>
                    </a:moveTo>
                    <a:cubicBezTo>
                      <a:pt x="28" y="5"/>
                      <a:pt x="6" y="0"/>
                      <a:pt x="0" y="18"/>
                    </a:cubicBezTo>
                    <a:cubicBezTo>
                      <a:pt x="12" y="26"/>
                      <a:pt x="29" y="26"/>
                      <a:pt x="39" y="36"/>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432" name="AutoShape 457"/>
            <p:cNvSpPr>
              <a:spLocks noChangeArrowheads="1"/>
            </p:cNvSpPr>
            <p:nvPr/>
          </p:nvSpPr>
          <p:spPr bwMode="auto">
            <a:xfrm>
              <a:off x="2402" y="2664"/>
              <a:ext cx="771" cy="409"/>
            </a:xfrm>
            <a:prstGeom prst="flowChartTerminator">
              <a:avLst/>
            </a:prstGeom>
            <a:solidFill>
              <a:srgbClr val="CC99FF"/>
            </a:solidFill>
            <a:ln w="381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433" name="Freeform 458"/>
            <p:cNvSpPr>
              <a:spLocks/>
            </p:cNvSpPr>
            <p:nvPr/>
          </p:nvSpPr>
          <p:spPr bwMode="auto">
            <a:xfrm>
              <a:off x="2472" y="3075"/>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34" name="Freeform 459"/>
            <p:cNvSpPr>
              <a:spLocks/>
            </p:cNvSpPr>
            <p:nvPr/>
          </p:nvSpPr>
          <p:spPr bwMode="auto">
            <a:xfrm>
              <a:off x="2524" y="3084"/>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35" name="Freeform 460"/>
            <p:cNvSpPr>
              <a:spLocks/>
            </p:cNvSpPr>
            <p:nvPr/>
          </p:nvSpPr>
          <p:spPr bwMode="auto">
            <a:xfrm>
              <a:off x="2604" y="3080"/>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36" name="Freeform 461"/>
            <p:cNvSpPr>
              <a:spLocks/>
            </p:cNvSpPr>
            <p:nvPr/>
          </p:nvSpPr>
          <p:spPr bwMode="auto">
            <a:xfrm>
              <a:off x="2660" y="3084"/>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37" name="Freeform 462"/>
            <p:cNvSpPr>
              <a:spLocks/>
            </p:cNvSpPr>
            <p:nvPr/>
          </p:nvSpPr>
          <p:spPr bwMode="auto">
            <a:xfrm>
              <a:off x="2719" y="3073"/>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38" name="Freeform 463"/>
            <p:cNvSpPr>
              <a:spLocks/>
            </p:cNvSpPr>
            <p:nvPr/>
          </p:nvSpPr>
          <p:spPr bwMode="auto">
            <a:xfrm>
              <a:off x="2398" y="3059"/>
              <a:ext cx="69" cy="75"/>
            </a:xfrm>
            <a:custGeom>
              <a:avLst/>
              <a:gdLst>
                <a:gd name="T0" fmla="*/ 69 w 69"/>
                <a:gd name="T1" fmla="*/ 0 h 75"/>
                <a:gd name="T2" fmla="*/ 42 w 69"/>
                <a:gd name="T3" fmla="*/ 18 h 75"/>
                <a:gd name="T4" fmla="*/ 33 w 69"/>
                <a:gd name="T5" fmla="*/ 24 h 75"/>
                <a:gd name="T6" fmla="*/ 15 w 69"/>
                <a:gd name="T7" fmla="*/ 60 h 75"/>
                <a:gd name="T8" fmla="*/ 0 w 69"/>
                <a:gd name="T9" fmla="*/ 75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75">
                  <a:moveTo>
                    <a:pt x="69" y="0"/>
                  </a:moveTo>
                  <a:cubicBezTo>
                    <a:pt x="60" y="6"/>
                    <a:pt x="51" y="12"/>
                    <a:pt x="42" y="18"/>
                  </a:cubicBezTo>
                  <a:cubicBezTo>
                    <a:pt x="39" y="20"/>
                    <a:pt x="33" y="24"/>
                    <a:pt x="33" y="24"/>
                  </a:cubicBezTo>
                  <a:cubicBezTo>
                    <a:pt x="25" y="35"/>
                    <a:pt x="21" y="48"/>
                    <a:pt x="15" y="60"/>
                  </a:cubicBezTo>
                  <a:cubicBezTo>
                    <a:pt x="12" y="66"/>
                    <a:pt x="0" y="75"/>
                    <a:pt x="0" y="7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39" name="Freeform 464"/>
            <p:cNvSpPr>
              <a:spLocks/>
            </p:cNvSpPr>
            <p:nvPr/>
          </p:nvSpPr>
          <p:spPr bwMode="auto">
            <a:xfrm>
              <a:off x="2769" y="3077"/>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40" name="Freeform 465"/>
            <p:cNvSpPr>
              <a:spLocks/>
            </p:cNvSpPr>
            <p:nvPr/>
          </p:nvSpPr>
          <p:spPr bwMode="auto">
            <a:xfrm>
              <a:off x="2821" y="3086"/>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41" name="Freeform 466"/>
            <p:cNvSpPr>
              <a:spLocks/>
            </p:cNvSpPr>
            <p:nvPr/>
          </p:nvSpPr>
          <p:spPr bwMode="auto">
            <a:xfrm>
              <a:off x="2901" y="3082"/>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42" name="Freeform 467"/>
            <p:cNvSpPr>
              <a:spLocks/>
            </p:cNvSpPr>
            <p:nvPr/>
          </p:nvSpPr>
          <p:spPr bwMode="auto">
            <a:xfrm>
              <a:off x="2957" y="3086"/>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43" name="Freeform 468"/>
            <p:cNvSpPr>
              <a:spLocks/>
            </p:cNvSpPr>
            <p:nvPr/>
          </p:nvSpPr>
          <p:spPr bwMode="auto">
            <a:xfrm>
              <a:off x="3016" y="3075"/>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44" name="Freeform 469"/>
            <p:cNvSpPr>
              <a:spLocks/>
            </p:cNvSpPr>
            <p:nvPr/>
          </p:nvSpPr>
          <p:spPr bwMode="auto">
            <a:xfrm>
              <a:off x="2501" y="2562"/>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45" name="Freeform 470"/>
            <p:cNvSpPr>
              <a:spLocks/>
            </p:cNvSpPr>
            <p:nvPr/>
          </p:nvSpPr>
          <p:spPr bwMode="auto">
            <a:xfrm>
              <a:off x="2574" y="2547"/>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46" name="Freeform 471"/>
            <p:cNvSpPr>
              <a:spLocks/>
            </p:cNvSpPr>
            <p:nvPr/>
          </p:nvSpPr>
          <p:spPr bwMode="auto">
            <a:xfrm>
              <a:off x="2645" y="2531"/>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47" name="Freeform 472"/>
            <p:cNvSpPr>
              <a:spLocks/>
            </p:cNvSpPr>
            <p:nvPr/>
          </p:nvSpPr>
          <p:spPr bwMode="auto">
            <a:xfrm>
              <a:off x="2701" y="2541"/>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48" name="Freeform 473"/>
            <p:cNvSpPr>
              <a:spLocks/>
            </p:cNvSpPr>
            <p:nvPr/>
          </p:nvSpPr>
          <p:spPr bwMode="auto">
            <a:xfrm>
              <a:off x="2760" y="2539"/>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49" name="Freeform 474"/>
            <p:cNvSpPr>
              <a:spLocks/>
            </p:cNvSpPr>
            <p:nvPr/>
          </p:nvSpPr>
          <p:spPr bwMode="auto">
            <a:xfrm>
              <a:off x="2825" y="2546"/>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50" name="Freeform 475"/>
            <p:cNvSpPr>
              <a:spLocks/>
            </p:cNvSpPr>
            <p:nvPr/>
          </p:nvSpPr>
          <p:spPr bwMode="auto">
            <a:xfrm>
              <a:off x="2868" y="2543"/>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51" name="Freeform 476"/>
            <p:cNvSpPr>
              <a:spLocks/>
            </p:cNvSpPr>
            <p:nvPr/>
          </p:nvSpPr>
          <p:spPr bwMode="auto">
            <a:xfrm>
              <a:off x="2942" y="2533"/>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52" name="Freeform 477"/>
            <p:cNvSpPr>
              <a:spLocks/>
            </p:cNvSpPr>
            <p:nvPr/>
          </p:nvSpPr>
          <p:spPr bwMode="auto">
            <a:xfrm>
              <a:off x="2998" y="2546"/>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53" name="Freeform 478"/>
            <p:cNvSpPr>
              <a:spLocks/>
            </p:cNvSpPr>
            <p:nvPr/>
          </p:nvSpPr>
          <p:spPr bwMode="auto">
            <a:xfrm>
              <a:off x="3057" y="2541"/>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54" name="Freeform 479"/>
            <p:cNvSpPr>
              <a:spLocks/>
            </p:cNvSpPr>
            <p:nvPr/>
          </p:nvSpPr>
          <p:spPr bwMode="auto">
            <a:xfrm rot="5400000">
              <a:off x="3204" y="2943"/>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55" name="Freeform 480"/>
            <p:cNvSpPr>
              <a:spLocks/>
            </p:cNvSpPr>
            <p:nvPr/>
          </p:nvSpPr>
          <p:spPr bwMode="auto">
            <a:xfrm rot="5400000">
              <a:off x="3209" y="2881"/>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56" name="Freeform 481"/>
            <p:cNvSpPr>
              <a:spLocks/>
            </p:cNvSpPr>
            <p:nvPr/>
          </p:nvSpPr>
          <p:spPr bwMode="auto">
            <a:xfrm rot="5400000">
              <a:off x="3217" y="2816"/>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57" name="Freeform 482"/>
            <p:cNvSpPr>
              <a:spLocks/>
            </p:cNvSpPr>
            <p:nvPr/>
          </p:nvSpPr>
          <p:spPr bwMode="auto">
            <a:xfrm rot="5400000">
              <a:off x="3198" y="2760"/>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58" name="Freeform 483"/>
            <p:cNvSpPr>
              <a:spLocks/>
            </p:cNvSpPr>
            <p:nvPr/>
          </p:nvSpPr>
          <p:spPr bwMode="auto">
            <a:xfrm rot="5400000">
              <a:off x="3192" y="2687"/>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59" name="Freeform 484"/>
            <p:cNvSpPr>
              <a:spLocks/>
            </p:cNvSpPr>
            <p:nvPr/>
          </p:nvSpPr>
          <p:spPr bwMode="auto">
            <a:xfrm rot="5400000">
              <a:off x="2337" y="2873"/>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0" name="Freeform 485"/>
            <p:cNvSpPr>
              <a:spLocks/>
            </p:cNvSpPr>
            <p:nvPr/>
          </p:nvSpPr>
          <p:spPr bwMode="auto">
            <a:xfrm rot="5400000">
              <a:off x="2318" y="2811"/>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1" name="Freeform 486"/>
            <p:cNvSpPr>
              <a:spLocks/>
            </p:cNvSpPr>
            <p:nvPr/>
          </p:nvSpPr>
          <p:spPr bwMode="auto">
            <a:xfrm rot="5400000">
              <a:off x="2326" y="2746"/>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2" name="Freeform 487"/>
            <p:cNvSpPr>
              <a:spLocks/>
            </p:cNvSpPr>
            <p:nvPr/>
          </p:nvSpPr>
          <p:spPr bwMode="auto">
            <a:xfrm rot="5400000">
              <a:off x="2340" y="2693"/>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3" name="Freeform 488"/>
            <p:cNvSpPr>
              <a:spLocks/>
            </p:cNvSpPr>
            <p:nvPr/>
          </p:nvSpPr>
          <p:spPr bwMode="auto">
            <a:xfrm>
              <a:off x="3111" y="2577"/>
              <a:ext cx="39" cy="108"/>
            </a:xfrm>
            <a:custGeom>
              <a:avLst/>
              <a:gdLst>
                <a:gd name="T0" fmla="*/ 0 w 39"/>
                <a:gd name="T1" fmla="*/ 108 h 108"/>
                <a:gd name="T2" fmla="*/ 27 w 39"/>
                <a:gd name="T3" fmla="*/ 63 h 108"/>
                <a:gd name="T4" fmla="*/ 18 w 39"/>
                <a:gd name="T5" fmla="*/ 33 h 108"/>
                <a:gd name="T6" fmla="*/ 39 w 39"/>
                <a:gd name="T7" fmla="*/ 0 h 1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108">
                  <a:moveTo>
                    <a:pt x="0" y="108"/>
                  </a:moveTo>
                  <a:cubicBezTo>
                    <a:pt x="4" y="81"/>
                    <a:pt x="9" y="81"/>
                    <a:pt x="27" y="63"/>
                  </a:cubicBezTo>
                  <a:cubicBezTo>
                    <a:pt x="24" y="53"/>
                    <a:pt x="18" y="33"/>
                    <a:pt x="18" y="33"/>
                  </a:cubicBezTo>
                  <a:cubicBezTo>
                    <a:pt x="19" y="25"/>
                    <a:pt x="27" y="0"/>
                    <a:pt x="3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4" name="Freeform 489"/>
            <p:cNvSpPr>
              <a:spLocks/>
            </p:cNvSpPr>
            <p:nvPr/>
          </p:nvSpPr>
          <p:spPr bwMode="auto">
            <a:xfrm>
              <a:off x="3141" y="2649"/>
              <a:ext cx="99" cy="60"/>
            </a:xfrm>
            <a:custGeom>
              <a:avLst/>
              <a:gdLst>
                <a:gd name="T0" fmla="*/ 0 w 99"/>
                <a:gd name="T1" fmla="*/ 60 h 60"/>
                <a:gd name="T2" fmla="*/ 42 w 99"/>
                <a:gd name="T3" fmla="*/ 33 h 60"/>
                <a:gd name="T4" fmla="*/ 72 w 99"/>
                <a:gd name="T5" fmla="*/ 24 h 60"/>
                <a:gd name="T6" fmla="*/ 99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0" y="60"/>
                  </a:moveTo>
                  <a:cubicBezTo>
                    <a:pt x="9" y="46"/>
                    <a:pt x="26" y="37"/>
                    <a:pt x="42" y="33"/>
                  </a:cubicBezTo>
                  <a:cubicBezTo>
                    <a:pt x="52" y="30"/>
                    <a:pt x="72" y="24"/>
                    <a:pt x="72" y="24"/>
                  </a:cubicBezTo>
                  <a:cubicBezTo>
                    <a:pt x="77" y="16"/>
                    <a:pt x="90" y="0"/>
                    <a:pt x="9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5" name="Freeform 490"/>
            <p:cNvSpPr>
              <a:spLocks/>
            </p:cNvSpPr>
            <p:nvPr/>
          </p:nvSpPr>
          <p:spPr bwMode="auto">
            <a:xfrm>
              <a:off x="3120" y="3048"/>
              <a:ext cx="93" cy="72"/>
            </a:xfrm>
            <a:custGeom>
              <a:avLst/>
              <a:gdLst>
                <a:gd name="T0" fmla="*/ 0 w 93"/>
                <a:gd name="T1" fmla="*/ 0 h 72"/>
                <a:gd name="T2" fmla="*/ 57 w 93"/>
                <a:gd name="T3" fmla="*/ 9 h 72"/>
                <a:gd name="T4" fmla="*/ 93 w 93"/>
                <a:gd name="T5" fmla="*/ 72 h 72"/>
                <a:gd name="T6" fmla="*/ 0 60000 65536"/>
                <a:gd name="T7" fmla="*/ 0 60000 65536"/>
                <a:gd name="T8" fmla="*/ 0 60000 65536"/>
              </a:gdLst>
              <a:ahLst/>
              <a:cxnLst>
                <a:cxn ang="T6">
                  <a:pos x="T0" y="T1"/>
                </a:cxn>
                <a:cxn ang="T7">
                  <a:pos x="T2" y="T3"/>
                </a:cxn>
                <a:cxn ang="T8">
                  <a:pos x="T4" y="T5"/>
                </a:cxn>
              </a:cxnLst>
              <a:rect l="0" t="0" r="r" b="b"/>
              <a:pathLst>
                <a:path w="93" h="72">
                  <a:moveTo>
                    <a:pt x="0" y="0"/>
                  </a:moveTo>
                  <a:cubicBezTo>
                    <a:pt x="30" y="10"/>
                    <a:pt x="12" y="6"/>
                    <a:pt x="57" y="9"/>
                  </a:cubicBezTo>
                  <a:cubicBezTo>
                    <a:pt x="79" y="24"/>
                    <a:pt x="75" y="54"/>
                    <a:pt x="93" y="72"/>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6" name="Freeform 491"/>
            <p:cNvSpPr>
              <a:spLocks/>
            </p:cNvSpPr>
            <p:nvPr/>
          </p:nvSpPr>
          <p:spPr bwMode="auto">
            <a:xfrm>
              <a:off x="3090" y="3075"/>
              <a:ext cx="42" cy="108"/>
            </a:xfrm>
            <a:custGeom>
              <a:avLst/>
              <a:gdLst>
                <a:gd name="T0" fmla="*/ 0 w 42"/>
                <a:gd name="T1" fmla="*/ 0 h 108"/>
                <a:gd name="T2" fmla="*/ 15 w 42"/>
                <a:gd name="T3" fmla="*/ 15 h 108"/>
                <a:gd name="T4" fmla="*/ 21 w 42"/>
                <a:gd name="T5" fmla="*/ 33 h 108"/>
                <a:gd name="T6" fmla="*/ 30 w 42"/>
                <a:gd name="T7" fmla="*/ 102 h 108"/>
                <a:gd name="T8" fmla="*/ 42 w 42"/>
                <a:gd name="T9" fmla="*/ 108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08">
                  <a:moveTo>
                    <a:pt x="0" y="0"/>
                  </a:moveTo>
                  <a:cubicBezTo>
                    <a:pt x="4" y="6"/>
                    <a:pt x="11" y="9"/>
                    <a:pt x="15" y="15"/>
                  </a:cubicBezTo>
                  <a:cubicBezTo>
                    <a:pt x="18" y="20"/>
                    <a:pt x="21" y="33"/>
                    <a:pt x="21" y="33"/>
                  </a:cubicBezTo>
                  <a:cubicBezTo>
                    <a:pt x="23" y="48"/>
                    <a:pt x="26" y="91"/>
                    <a:pt x="30" y="102"/>
                  </a:cubicBezTo>
                  <a:cubicBezTo>
                    <a:pt x="31" y="106"/>
                    <a:pt x="39" y="105"/>
                    <a:pt x="42"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7" name="Freeform 492"/>
            <p:cNvSpPr>
              <a:spLocks/>
            </p:cNvSpPr>
            <p:nvPr/>
          </p:nvSpPr>
          <p:spPr bwMode="auto">
            <a:xfrm>
              <a:off x="2340" y="3021"/>
              <a:ext cx="93" cy="78"/>
            </a:xfrm>
            <a:custGeom>
              <a:avLst/>
              <a:gdLst>
                <a:gd name="T0" fmla="*/ 93 w 93"/>
                <a:gd name="T1" fmla="*/ 0 h 78"/>
                <a:gd name="T2" fmla="*/ 54 w 93"/>
                <a:gd name="T3" fmla="*/ 15 h 78"/>
                <a:gd name="T4" fmla="*/ 15 w 93"/>
                <a:gd name="T5" fmla="*/ 54 h 78"/>
                <a:gd name="T6" fmla="*/ 0 w 93"/>
                <a:gd name="T7" fmla="*/ 78 h 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3" h="78">
                  <a:moveTo>
                    <a:pt x="93" y="0"/>
                  </a:moveTo>
                  <a:cubicBezTo>
                    <a:pt x="79" y="4"/>
                    <a:pt x="66" y="7"/>
                    <a:pt x="54" y="15"/>
                  </a:cubicBezTo>
                  <a:cubicBezTo>
                    <a:pt x="43" y="31"/>
                    <a:pt x="34" y="48"/>
                    <a:pt x="15" y="54"/>
                  </a:cubicBezTo>
                  <a:cubicBezTo>
                    <a:pt x="2" y="74"/>
                    <a:pt x="6" y="66"/>
                    <a:pt x="0" y="7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8" name="Freeform 493"/>
            <p:cNvSpPr>
              <a:spLocks/>
            </p:cNvSpPr>
            <p:nvPr/>
          </p:nvSpPr>
          <p:spPr bwMode="auto">
            <a:xfrm>
              <a:off x="2295" y="2985"/>
              <a:ext cx="120" cy="39"/>
            </a:xfrm>
            <a:custGeom>
              <a:avLst/>
              <a:gdLst>
                <a:gd name="T0" fmla="*/ 120 w 120"/>
                <a:gd name="T1" fmla="*/ 0 h 39"/>
                <a:gd name="T2" fmla="*/ 48 w 120"/>
                <a:gd name="T3" fmla="*/ 9 h 39"/>
                <a:gd name="T4" fmla="*/ 30 w 120"/>
                <a:gd name="T5" fmla="*/ 15 h 39"/>
                <a:gd name="T6" fmla="*/ 12 w 120"/>
                <a:gd name="T7" fmla="*/ 27 h 39"/>
                <a:gd name="T8" fmla="*/ 0 w 120"/>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39">
                  <a:moveTo>
                    <a:pt x="120" y="0"/>
                  </a:moveTo>
                  <a:cubicBezTo>
                    <a:pt x="80" y="10"/>
                    <a:pt x="104" y="5"/>
                    <a:pt x="48" y="9"/>
                  </a:cubicBezTo>
                  <a:cubicBezTo>
                    <a:pt x="42" y="11"/>
                    <a:pt x="35" y="11"/>
                    <a:pt x="30" y="15"/>
                  </a:cubicBezTo>
                  <a:cubicBezTo>
                    <a:pt x="24" y="19"/>
                    <a:pt x="12" y="27"/>
                    <a:pt x="12" y="27"/>
                  </a:cubicBezTo>
                  <a:cubicBezTo>
                    <a:pt x="5" y="38"/>
                    <a:pt x="9" y="34"/>
                    <a:pt x="0" y="39"/>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9" name="Freeform 494"/>
            <p:cNvSpPr>
              <a:spLocks/>
            </p:cNvSpPr>
            <p:nvPr/>
          </p:nvSpPr>
          <p:spPr bwMode="auto">
            <a:xfrm>
              <a:off x="2334" y="2652"/>
              <a:ext cx="99" cy="60"/>
            </a:xfrm>
            <a:custGeom>
              <a:avLst/>
              <a:gdLst>
                <a:gd name="T0" fmla="*/ 99 w 99"/>
                <a:gd name="T1" fmla="*/ 60 h 60"/>
                <a:gd name="T2" fmla="*/ 69 w 99"/>
                <a:gd name="T3" fmla="*/ 18 h 60"/>
                <a:gd name="T4" fmla="*/ 21 w 99"/>
                <a:gd name="T5" fmla="*/ 15 h 60"/>
                <a:gd name="T6" fmla="*/ 0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99" y="60"/>
                  </a:moveTo>
                  <a:cubicBezTo>
                    <a:pt x="78" y="53"/>
                    <a:pt x="78" y="20"/>
                    <a:pt x="69" y="18"/>
                  </a:cubicBezTo>
                  <a:cubicBezTo>
                    <a:pt x="53" y="15"/>
                    <a:pt x="37" y="16"/>
                    <a:pt x="21" y="15"/>
                  </a:cubicBezTo>
                  <a:cubicBezTo>
                    <a:pt x="10" y="11"/>
                    <a:pt x="10" y="5"/>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70" name="Freeform 495"/>
            <p:cNvSpPr>
              <a:spLocks/>
            </p:cNvSpPr>
            <p:nvPr/>
          </p:nvSpPr>
          <p:spPr bwMode="auto">
            <a:xfrm>
              <a:off x="2433" y="2574"/>
              <a:ext cx="33" cy="105"/>
            </a:xfrm>
            <a:custGeom>
              <a:avLst/>
              <a:gdLst>
                <a:gd name="T0" fmla="*/ 33 w 33"/>
                <a:gd name="T1" fmla="*/ 105 h 105"/>
                <a:gd name="T2" fmla="*/ 21 w 33"/>
                <a:gd name="T3" fmla="*/ 69 h 105"/>
                <a:gd name="T4" fmla="*/ 12 w 33"/>
                <a:gd name="T5" fmla="*/ 42 h 105"/>
                <a:gd name="T6" fmla="*/ 0 w 33"/>
                <a:gd name="T7" fmla="*/ 0 h 1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105">
                  <a:moveTo>
                    <a:pt x="33" y="105"/>
                  </a:moveTo>
                  <a:cubicBezTo>
                    <a:pt x="30" y="91"/>
                    <a:pt x="26" y="82"/>
                    <a:pt x="21" y="69"/>
                  </a:cubicBezTo>
                  <a:cubicBezTo>
                    <a:pt x="17" y="60"/>
                    <a:pt x="12" y="42"/>
                    <a:pt x="12" y="42"/>
                  </a:cubicBezTo>
                  <a:cubicBezTo>
                    <a:pt x="10" y="20"/>
                    <a:pt x="13" y="13"/>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71" name="Oval 496"/>
            <p:cNvSpPr>
              <a:spLocks noChangeArrowheads="1"/>
            </p:cNvSpPr>
            <p:nvPr/>
          </p:nvSpPr>
          <p:spPr bwMode="auto">
            <a:xfrm>
              <a:off x="2515" y="2766"/>
              <a:ext cx="227" cy="213"/>
            </a:xfrm>
            <a:prstGeom prst="ellipse">
              <a:avLst/>
            </a:prstGeom>
            <a:noFill/>
            <a:ln w="285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grpSp>
          <p:nvGrpSpPr>
            <p:cNvPr id="472" name="Group 497"/>
            <p:cNvGrpSpPr>
              <a:grpSpLocks/>
            </p:cNvGrpSpPr>
            <p:nvPr/>
          </p:nvGrpSpPr>
          <p:grpSpPr bwMode="auto">
            <a:xfrm>
              <a:off x="3001" y="2749"/>
              <a:ext cx="137" cy="182"/>
              <a:chOff x="884" y="2251"/>
              <a:chExt cx="137" cy="182"/>
            </a:xfrm>
          </p:grpSpPr>
          <p:sp>
            <p:nvSpPr>
              <p:cNvPr id="583" name="AutoShape 498"/>
              <p:cNvSpPr>
                <a:spLocks noChangeArrowheads="1"/>
              </p:cNvSpPr>
              <p:nvPr/>
            </p:nvSpPr>
            <p:spPr bwMode="auto">
              <a:xfrm>
                <a:off x="884" y="2251"/>
                <a:ext cx="137" cy="182"/>
              </a:xfrm>
              <a:prstGeom prst="hexagon">
                <a:avLst>
                  <a:gd name="adj" fmla="val 25000"/>
                  <a:gd name="vf" fmla="val 115470"/>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584" name="Freeform 499"/>
              <p:cNvSpPr>
                <a:spLocks/>
              </p:cNvSpPr>
              <p:nvPr/>
            </p:nvSpPr>
            <p:spPr bwMode="auto">
              <a:xfrm>
                <a:off x="918" y="2281"/>
                <a:ext cx="73" cy="107"/>
              </a:xfrm>
              <a:custGeom>
                <a:avLst/>
                <a:gdLst>
                  <a:gd name="T0" fmla="*/ 47 w 97"/>
                  <a:gd name="T1" fmla="*/ 0 h 159"/>
                  <a:gd name="T2" fmla="*/ 29 w 97"/>
                  <a:gd name="T3" fmla="*/ 2 h 159"/>
                  <a:gd name="T4" fmla="*/ 15 w 97"/>
                  <a:gd name="T5" fmla="*/ 6 h 159"/>
                  <a:gd name="T6" fmla="*/ 56 w 97"/>
                  <a:gd name="T7" fmla="*/ 30 h 159"/>
                  <a:gd name="T8" fmla="*/ 15 w 97"/>
                  <a:gd name="T9" fmla="*/ 44 h 159"/>
                  <a:gd name="T10" fmla="*/ 42 w 97"/>
                  <a:gd name="T11" fmla="*/ 65 h 159"/>
                  <a:gd name="T12" fmla="*/ 49 w 97"/>
                  <a:gd name="T13" fmla="*/ 67 h 159"/>
                  <a:gd name="T14" fmla="*/ 24 w 97"/>
                  <a:gd name="T15" fmla="*/ 81 h 159"/>
                  <a:gd name="T16" fmla="*/ 38 w 97"/>
                  <a:gd name="T17" fmla="*/ 107 h 159"/>
                  <a:gd name="T18" fmla="*/ 51 w 97"/>
                  <a:gd name="T19" fmla="*/ 97 h 159"/>
                  <a:gd name="T20" fmla="*/ 44 w 97"/>
                  <a:gd name="T21" fmla="*/ 99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7" h="159">
                    <a:moveTo>
                      <a:pt x="62" y="0"/>
                    </a:moveTo>
                    <a:cubicBezTo>
                      <a:pt x="54" y="1"/>
                      <a:pt x="46" y="1"/>
                      <a:pt x="38" y="3"/>
                    </a:cubicBezTo>
                    <a:cubicBezTo>
                      <a:pt x="32" y="4"/>
                      <a:pt x="20" y="9"/>
                      <a:pt x="20" y="9"/>
                    </a:cubicBezTo>
                    <a:cubicBezTo>
                      <a:pt x="10" y="38"/>
                      <a:pt x="56" y="33"/>
                      <a:pt x="74" y="45"/>
                    </a:cubicBezTo>
                    <a:cubicBezTo>
                      <a:pt x="68" y="64"/>
                      <a:pt x="38" y="60"/>
                      <a:pt x="20" y="66"/>
                    </a:cubicBezTo>
                    <a:cubicBezTo>
                      <a:pt x="3" y="91"/>
                      <a:pt x="39" y="94"/>
                      <a:pt x="56" y="96"/>
                    </a:cubicBezTo>
                    <a:cubicBezTo>
                      <a:pt x="59" y="97"/>
                      <a:pt x="64" y="96"/>
                      <a:pt x="65" y="99"/>
                    </a:cubicBezTo>
                    <a:cubicBezTo>
                      <a:pt x="72" y="116"/>
                      <a:pt x="42" y="118"/>
                      <a:pt x="32" y="120"/>
                    </a:cubicBezTo>
                    <a:cubicBezTo>
                      <a:pt x="0" y="141"/>
                      <a:pt x="26" y="153"/>
                      <a:pt x="50" y="159"/>
                    </a:cubicBezTo>
                    <a:cubicBezTo>
                      <a:pt x="67" y="157"/>
                      <a:pt x="97" y="154"/>
                      <a:pt x="68" y="144"/>
                    </a:cubicBezTo>
                    <a:cubicBezTo>
                      <a:pt x="65" y="145"/>
                      <a:pt x="59" y="147"/>
                      <a:pt x="59" y="147"/>
                    </a:cubicBezTo>
                  </a:path>
                </a:pathLst>
              </a:custGeom>
              <a:noFill/>
              <a:ln w="19050" cmpd="sng">
                <a:solidFill>
                  <a:srgbClr val="FF0000"/>
                </a:solidFill>
                <a:round/>
                <a:headEnd/>
                <a:tailEnd/>
              </a:ln>
              <a:effectLst/>
              <a:extLst>
                <a:ext uri="{909E8E84-426E-40DD-AFC4-6F175D3DCCD1}">
                  <a14:hiddenFill xmlns:a14="http://schemas.microsoft.com/office/drawing/2010/main">
                    <a:solidFill>
                      <a:srgbClr val="CC99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85" name="Freeform 500"/>
              <p:cNvSpPr>
                <a:spLocks/>
              </p:cNvSpPr>
              <p:nvPr/>
            </p:nvSpPr>
            <p:spPr bwMode="auto">
              <a:xfrm>
                <a:off x="924" y="2316"/>
                <a:ext cx="45" cy="36"/>
              </a:xfrm>
              <a:custGeom>
                <a:avLst/>
                <a:gdLst>
                  <a:gd name="T0" fmla="*/ 45 w 45"/>
                  <a:gd name="T1" fmla="*/ 3 h 36"/>
                  <a:gd name="T2" fmla="*/ 0 w 45"/>
                  <a:gd name="T3" fmla="*/ 18 h 36"/>
                  <a:gd name="T4" fmla="*/ 39 w 45"/>
                  <a:gd name="T5" fmla="*/ 36 h 36"/>
                  <a:gd name="T6" fmla="*/ 0 60000 65536"/>
                  <a:gd name="T7" fmla="*/ 0 60000 65536"/>
                  <a:gd name="T8" fmla="*/ 0 60000 65536"/>
                </a:gdLst>
                <a:ahLst/>
                <a:cxnLst>
                  <a:cxn ang="T6">
                    <a:pos x="T0" y="T1"/>
                  </a:cxn>
                  <a:cxn ang="T7">
                    <a:pos x="T2" y="T3"/>
                  </a:cxn>
                  <a:cxn ang="T8">
                    <a:pos x="T4" y="T5"/>
                  </a:cxn>
                </a:cxnLst>
                <a:rect l="0" t="0" r="r" b="b"/>
                <a:pathLst>
                  <a:path w="45" h="36">
                    <a:moveTo>
                      <a:pt x="45" y="3"/>
                    </a:moveTo>
                    <a:cubicBezTo>
                      <a:pt x="28" y="5"/>
                      <a:pt x="6" y="0"/>
                      <a:pt x="0" y="18"/>
                    </a:cubicBezTo>
                    <a:cubicBezTo>
                      <a:pt x="12" y="26"/>
                      <a:pt x="29" y="26"/>
                      <a:pt x="39" y="36"/>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473" name="Group 501"/>
            <p:cNvGrpSpPr>
              <a:grpSpLocks/>
            </p:cNvGrpSpPr>
            <p:nvPr/>
          </p:nvGrpSpPr>
          <p:grpSpPr bwMode="auto">
            <a:xfrm rot="-4089146">
              <a:off x="1995" y="2863"/>
              <a:ext cx="137" cy="182"/>
              <a:chOff x="884" y="2251"/>
              <a:chExt cx="137" cy="182"/>
            </a:xfrm>
          </p:grpSpPr>
          <p:sp>
            <p:nvSpPr>
              <p:cNvPr id="580" name="AutoShape 502"/>
              <p:cNvSpPr>
                <a:spLocks noChangeArrowheads="1"/>
              </p:cNvSpPr>
              <p:nvPr/>
            </p:nvSpPr>
            <p:spPr bwMode="auto">
              <a:xfrm>
                <a:off x="884" y="2251"/>
                <a:ext cx="137" cy="182"/>
              </a:xfrm>
              <a:prstGeom prst="hexagon">
                <a:avLst>
                  <a:gd name="adj" fmla="val 25000"/>
                  <a:gd name="vf" fmla="val 115470"/>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581" name="Freeform 503"/>
              <p:cNvSpPr>
                <a:spLocks/>
              </p:cNvSpPr>
              <p:nvPr/>
            </p:nvSpPr>
            <p:spPr bwMode="auto">
              <a:xfrm>
                <a:off x="918" y="2281"/>
                <a:ext cx="73" cy="107"/>
              </a:xfrm>
              <a:custGeom>
                <a:avLst/>
                <a:gdLst>
                  <a:gd name="T0" fmla="*/ 47 w 97"/>
                  <a:gd name="T1" fmla="*/ 0 h 159"/>
                  <a:gd name="T2" fmla="*/ 29 w 97"/>
                  <a:gd name="T3" fmla="*/ 2 h 159"/>
                  <a:gd name="T4" fmla="*/ 15 w 97"/>
                  <a:gd name="T5" fmla="*/ 6 h 159"/>
                  <a:gd name="T6" fmla="*/ 56 w 97"/>
                  <a:gd name="T7" fmla="*/ 30 h 159"/>
                  <a:gd name="T8" fmla="*/ 15 w 97"/>
                  <a:gd name="T9" fmla="*/ 44 h 159"/>
                  <a:gd name="T10" fmla="*/ 42 w 97"/>
                  <a:gd name="T11" fmla="*/ 65 h 159"/>
                  <a:gd name="T12" fmla="*/ 49 w 97"/>
                  <a:gd name="T13" fmla="*/ 67 h 159"/>
                  <a:gd name="T14" fmla="*/ 24 w 97"/>
                  <a:gd name="T15" fmla="*/ 81 h 159"/>
                  <a:gd name="T16" fmla="*/ 38 w 97"/>
                  <a:gd name="T17" fmla="*/ 107 h 159"/>
                  <a:gd name="T18" fmla="*/ 51 w 97"/>
                  <a:gd name="T19" fmla="*/ 97 h 159"/>
                  <a:gd name="T20" fmla="*/ 44 w 97"/>
                  <a:gd name="T21" fmla="*/ 99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7" h="159">
                    <a:moveTo>
                      <a:pt x="62" y="0"/>
                    </a:moveTo>
                    <a:cubicBezTo>
                      <a:pt x="54" y="1"/>
                      <a:pt x="46" y="1"/>
                      <a:pt x="38" y="3"/>
                    </a:cubicBezTo>
                    <a:cubicBezTo>
                      <a:pt x="32" y="4"/>
                      <a:pt x="20" y="9"/>
                      <a:pt x="20" y="9"/>
                    </a:cubicBezTo>
                    <a:cubicBezTo>
                      <a:pt x="10" y="38"/>
                      <a:pt x="56" y="33"/>
                      <a:pt x="74" y="45"/>
                    </a:cubicBezTo>
                    <a:cubicBezTo>
                      <a:pt x="68" y="64"/>
                      <a:pt x="38" y="60"/>
                      <a:pt x="20" y="66"/>
                    </a:cubicBezTo>
                    <a:cubicBezTo>
                      <a:pt x="3" y="91"/>
                      <a:pt x="39" y="94"/>
                      <a:pt x="56" y="96"/>
                    </a:cubicBezTo>
                    <a:cubicBezTo>
                      <a:pt x="59" y="97"/>
                      <a:pt x="64" y="96"/>
                      <a:pt x="65" y="99"/>
                    </a:cubicBezTo>
                    <a:cubicBezTo>
                      <a:pt x="72" y="116"/>
                      <a:pt x="42" y="118"/>
                      <a:pt x="32" y="120"/>
                    </a:cubicBezTo>
                    <a:cubicBezTo>
                      <a:pt x="0" y="141"/>
                      <a:pt x="26" y="153"/>
                      <a:pt x="50" y="159"/>
                    </a:cubicBezTo>
                    <a:cubicBezTo>
                      <a:pt x="67" y="157"/>
                      <a:pt x="97" y="154"/>
                      <a:pt x="68" y="144"/>
                    </a:cubicBezTo>
                    <a:cubicBezTo>
                      <a:pt x="65" y="145"/>
                      <a:pt x="59" y="147"/>
                      <a:pt x="59" y="147"/>
                    </a:cubicBezTo>
                  </a:path>
                </a:pathLst>
              </a:custGeom>
              <a:noFill/>
              <a:ln w="19050" cmpd="sng">
                <a:solidFill>
                  <a:srgbClr val="FF0000"/>
                </a:solidFill>
                <a:round/>
                <a:headEnd/>
                <a:tailEnd/>
              </a:ln>
              <a:effectLst/>
              <a:extLst>
                <a:ext uri="{909E8E84-426E-40DD-AFC4-6F175D3DCCD1}">
                  <a14:hiddenFill xmlns:a14="http://schemas.microsoft.com/office/drawing/2010/main">
                    <a:solidFill>
                      <a:srgbClr val="CC99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82" name="Freeform 504"/>
              <p:cNvSpPr>
                <a:spLocks/>
              </p:cNvSpPr>
              <p:nvPr/>
            </p:nvSpPr>
            <p:spPr bwMode="auto">
              <a:xfrm>
                <a:off x="924" y="2316"/>
                <a:ext cx="45" cy="36"/>
              </a:xfrm>
              <a:custGeom>
                <a:avLst/>
                <a:gdLst>
                  <a:gd name="T0" fmla="*/ 45 w 45"/>
                  <a:gd name="T1" fmla="*/ 3 h 36"/>
                  <a:gd name="T2" fmla="*/ 0 w 45"/>
                  <a:gd name="T3" fmla="*/ 18 h 36"/>
                  <a:gd name="T4" fmla="*/ 39 w 45"/>
                  <a:gd name="T5" fmla="*/ 36 h 36"/>
                  <a:gd name="T6" fmla="*/ 0 60000 65536"/>
                  <a:gd name="T7" fmla="*/ 0 60000 65536"/>
                  <a:gd name="T8" fmla="*/ 0 60000 65536"/>
                </a:gdLst>
                <a:ahLst/>
                <a:cxnLst>
                  <a:cxn ang="T6">
                    <a:pos x="T0" y="T1"/>
                  </a:cxn>
                  <a:cxn ang="T7">
                    <a:pos x="T2" y="T3"/>
                  </a:cxn>
                  <a:cxn ang="T8">
                    <a:pos x="T4" y="T5"/>
                  </a:cxn>
                </a:cxnLst>
                <a:rect l="0" t="0" r="r" b="b"/>
                <a:pathLst>
                  <a:path w="45" h="36">
                    <a:moveTo>
                      <a:pt x="45" y="3"/>
                    </a:moveTo>
                    <a:cubicBezTo>
                      <a:pt x="28" y="5"/>
                      <a:pt x="6" y="0"/>
                      <a:pt x="0" y="18"/>
                    </a:cubicBezTo>
                    <a:cubicBezTo>
                      <a:pt x="12" y="26"/>
                      <a:pt x="29" y="26"/>
                      <a:pt x="39" y="36"/>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474" name="Freeform 505"/>
            <p:cNvSpPr>
              <a:spLocks/>
            </p:cNvSpPr>
            <p:nvPr/>
          </p:nvSpPr>
          <p:spPr bwMode="auto">
            <a:xfrm>
              <a:off x="2154" y="2568"/>
              <a:ext cx="387" cy="635"/>
            </a:xfrm>
            <a:custGeom>
              <a:avLst/>
              <a:gdLst>
                <a:gd name="T0" fmla="*/ 339 w 387"/>
                <a:gd name="T1" fmla="*/ 119 h 635"/>
                <a:gd name="T2" fmla="*/ 303 w 387"/>
                <a:gd name="T3" fmla="*/ 98 h 635"/>
                <a:gd name="T4" fmla="*/ 264 w 387"/>
                <a:gd name="T5" fmla="*/ 59 h 635"/>
                <a:gd name="T6" fmla="*/ 210 w 387"/>
                <a:gd name="T7" fmla="*/ 11 h 635"/>
                <a:gd name="T8" fmla="*/ 183 w 387"/>
                <a:gd name="T9" fmla="*/ 2 h 635"/>
                <a:gd name="T10" fmla="*/ 147 w 387"/>
                <a:gd name="T11" fmla="*/ 8 h 635"/>
                <a:gd name="T12" fmla="*/ 135 w 387"/>
                <a:gd name="T13" fmla="*/ 35 h 635"/>
                <a:gd name="T14" fmla="*/ 174 w 387"/>
                <a:gd name="T15" fmla="*/ 122 h 635"/>
                <a:gd name="T16" fmla="*/ 129 w 387"/>
                <a:gd name="T17" fmla="*/ 143 h 635"/>
                <a:gd name="T18" fmla="*/ 123 w 387"/>
                <a:gd name="T19" fmla="*/ 176 h 635"/>
                <a:gd name="T20" fmla="*/ 129 w 387"/>
                <a:gd name="T21" fmla="*/ 194 h 635"/>
                <a:gd name="T22" fmla="*/ 111 w 387"/>
                <a:gd name="T23" fmla="*/ 218 h 635"/>
                <a:gd name="T24" fmla="*/ 57 w 387"/>
                <a:gd name="T25" fmla="*/ 245 h 635"/>
                <a:gd name="T26" fmla="*/ 24 w 387"/>
                <a:gd name="T27" fmla="*/ 254 h 635"/>
                <a:gd name="T28" fmla="*/ 6 w 387"/>
                <a:gd name="T29" fmla="*/ 269 h 635"/>
                <a:gd name="T30" fmla="*/ 0 w 387"/>
                <a:gd name="T31" fmla="*/ 287 h 635"/>
                <a:gd name="T32" fmla="*/ 78 w 387"/>
                <a:gd name="T33" fmla="*/ 353 h 635"/>
                <a:gd name="T34" fmla="*/ 105 w 387"/>
                <a:gd name="T35" fmla="*/ 374 h 635"/>
                <a:gd name="T36" fmla="*/ 102 w 387"/>
                <a:gd name="T37" fmla="*/ 392 h 635"/>
                <a:gd name="T38" fmla="*/ 78 w 387"/>
                <a:gd name="T39" fmla="*/ 416 h 635"/>
                <a:gd name="T40" fmla="*/ 36 w 387"/>
                <a:gd name="T41" fmla="*/ 464 h 635"/>
                <a:gd name="T42" fmla="*/ 117 w 387"/>
                <a:gd name="T43" fmla="*/ 509 h 635"/>
                <a:gd name="T44" fmla="*/ 132 w 387"/>
                <a:gd name="T45" fmla="*/ 608 h 635"/>
                <a:gd name="T46" fmla="*/ 168 w 387"/>
                <a:gd name="T47" fmla="*/ 635 h 635"/>
                <a:gd name="T48" fmla="*/ 213 w 387"/>
                <a:gd name="T49" fmla="*/ 611 h 635"/>
                <a:gd name="T50" fmla="*/ 240 w 387"/>
                <a:gd name="T51" fmla="*/ 578 h 635"/>
                <a:gd name="T52" fmla="*/ 276 w 387"/>
                <a:gd name="T53" fmla="*/ 545 h 635"/>
                <a:gd name="T54" fmla="*/ 294 w 387"/>
                <a:gd name="T55" fmla="*/ 533 h 635"/>
                <a:gd name="T56" fmla="*/ 303 w 387"/>
                <a:gd name="T57" fmla="*/ 527 h 635"/>
                <a:gd name="T58" fmla="*/ 351 w 387"/>
                <a:gd name="T59" fmla="*/ 500 h 635"/>
                <a:gd name="T60" fmla="*/ 369 w 387"/>
                <a:gd name="T61" fmla="*/ 494 h 635"/>
                <a:gd name="T62" fmla="*/ 357 w 387"/>
                <a:gd name="T63" fmla="*/ 422 h 635"/>
                <a:gd name="T64" fmla="*/ 339 w 387"/>
                <a:gd name="T65" fmla="*/ 404 h 635"/>
                <a:gd name="T66" fmla="*/ 330 w 387"/>
                <a:gd name="T67" fmla="*/ 395 h 635"/>
                <a:gd name="T68" fmla="*/ 306 w 387"/>
                <a:gd name="T69" fmla="*/ 359 h 635"/>
                <a:gd name="T70" fmla="*/ 282 w 387"/>
                <a:gd name="T71" fmla="*/ 296 h 635"/>
                <a:gd name="T72" fmla="*/ 300 w 387"/>
                <a:gd name="T73" fmla="*/ 230 h 635"/>
                <a:gd name="T74" fmla="*/ 312 w 387"/>
                <a:gd name="T75" fmla="*/ 215 h 635"/>
                <a:gd name="T76" fmla="*/ 324 w 387"/>
                <a:gd name="T77" fmla="*/ 188 h 635"/>
                <a:gd name="T78" fmla="*/ 339 w 387"/>
                <a:gd name="T79" fmla="*/ 119 h 6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87" h="635">
                  <a:moveTo>
                    <a:pt x="339" y="119"/>
                  </a:moveTo>
                  <a:cubicBezTo>
                    <a:pt x="307" y="113"/>
                    <a:pt x="324" y="112"/>
                    <a:pt x="303" y="98"/>
                  </a:cubicBezTo>
                  <a:cubicBezTo>
                    <a:pt x="294" y="85"/>
                    <a:pt x="277" y="68"/>
                    <a:pt x="264" y="59"/>
                  </a:cubicBezTo>
                  <a:cubicBezTo>
                    <a:pt x="243" y="28"/>
                    <a:pt x="242" y="32"/>
                    <a:pt x="210" y="11"/>
                  </a:cubicBezTo>
                  <a:cubicBezTo>
                    <a:pt x="202" y="6"/>
                    <a:pt x="183" y="2"/>
                    <a:pt x="183" y="2"/>
                  </a:cubicBezTo>
                  <a:cubicBezTo>
                    <a:pt x="171" y="3"/>
                    <a:pt x="156" y="0"/>
                    <a:pt x="147" y="8"/>
                  </a:cubicBezTo>
                  <a:cubicBezTo>
                    <a:pt x="139" y="14"/>
                    <a:pt x="135" y="35"/>
                    <a:pt x="135" y="35"/>
                  </a:cubicBezTo>
                  <a:cubicBezTo>
                    <a:pt x="140" y="78"/>
                    <a:pt x="162" y="87"/>
                    <a:pt x="174" y="122"/>
                  </a:cubicBezTo>
                  <a:cubicBezTo>
                    <a:pt x="160" y="132"/>
                    <a:pt x="143" y="134"/>
                    <a:pt x="129" y="143"/>
                  </a:cubicBezTo>
                  <a:cubicBezTo>
                    <a:pt x="120" y="156"/>
                    <a:pt x="119" y="160"/>
                    <a:pt x="123" y="176"/>
                  </a:cubicBezTo>
                  <a:cubicBezTo>
                    <a:pt x="125" y="182"/>
                    <a:pt x="129" y="194"/>
                    <a:pt x="129" y="194"/>
                  </a:cubicBezTo>
                  <a:cubicBezTo>
                    <a:pt x="126" y="208"/>
                    <a:pt x="125" y="213"/>
                    <a:pt x="111" y="218"/>
                  </a:cubicBezTo>
                  <a:cubicBezTo>
                    <a:pt x="95" y="234"/>
                    <a:pt x="78" y="238"/>
                    <a:pt x="57" y="245"/>
                  </a:cubicBezTo>
                  <a:cubicBezTo>
                    <a:pt x="46" y="249"/>
                    <a:pt x="24" y="254"/>
                    <a:pt x="24" y="254"/>
                  </a:cubicBezTo>
                  <a:cubicBezTo>
                    <a:pt x="18" y="258"/>
                    <a:pt x="9" y="263"/>
                    <a:pt x="6" y="269"/>
                  </a:cubicBezTo>
                  <a:cubicBezTo>
                    <a:pt x="3" y="275"/>
                    <a:pt x="0" y="287"/>
                    <a:pt x="0" y="287"/>
                  </a:cubicBezTo>
                  <a:cubicBezTo>
                    <a:pt x="7" y="330"/>
                    <a:pt x="37" y="343"/>
                    <a:pt x="78" y="353"/>
                  </a:cubicBezTo>
                  <a:cubicBezTo>
                    <a:pt x="89" y="360"/>
                    <a:pt x="98" y="363"/>
                    <a:pt x="105" y="374"/>
                  </a:cubicBezTo>
                  <a:cubicBezTo>
                    <a:pt x="104" y="380"/>
                    <a:pt x="104" y="386"/>
                    <a:pt x="102" y="392"/>
                  </a:cubicBezTo>
                  <a:cubicBezTo>
                    <a:pt x="98" y="401"/>
                    <a:pt x="85" y="410"/>
                    <a:pt x="78" y="416"/>
                  </a:cubicBezTo>
                  <a:cubicBezTo>
                    <a:pt x="61" y="431"/>
                    <a:pt x="51" y="449"/>
                    <a:pt x="36" y="464"/>
                  </a:cubicBezTo>
                  <a:cubicBezTo>
                    <a:pt x="19" y="514"/>
                    <a:pt x="88" y="507"/>
                    <a:pt x="117" y="509"/>
                  </a:cubicBezTo>
                  <a:cubicBezTo>
                    <a:pt x="109" y="539"/>
                    <a:pt x="102" y="588"/>
                    <a:pt x="132" y="608"/>
                  </a:cubicBezTo>
                  <a:cubicBezTo>
                    <a:pt x="141" y="621"/>
                    <a:pt x="153" y="631"/>
                    <a:pt x="168" y="635"/>
                  </a:cubicBezTo>
                  <a:cubicBezTo>
                    <a:pt x="200" y="630"/>
                    <a:pt x="190" y="626"/>
                    <a:pt x="213" y="611"/>
                  </a:cubicBezTo>
                  <a:cubicBezTo>
                    <a:pt x="222" y="597"/>
                    <a:pt x="227" y="587"/>
                    <a:pt x="240" y="578"/>
                  </a:cubicBezTo>
                  <a:cubicBezTo>
                    <a:pt x="246" y="561"/>
                    <a:pt x="261" y="553"/>
                    <a:pt x="276" y="545"/>
                  </a:cubicBezTo>
                  <a:cubicBezTo>
                    <a:pt x="282" y="541"/>
                    <a:pt x="288" y="537"/>
                    <a:pt x="294" y="533"/>
                  </a:cubicBezTo>
                  <a:cubicBezTo>
                    <a:pt x="297" y="531"/>
                    <a:pt x="303" y="527"/>
                    <a:pt x="303" y="527"/>
                  </a:cubicBezTo>
                  <a:cubicBezTo>
                    <a:pt x="309" y="510"/>
                    <a:pt x="335" y="505"/>
                    <a:pt x="351" y="500"/>
                  </a:cubicBezTo>
                  <a:cubicBezTo>
                    <a:pt x="357" y="498"/>
                    <a:pt x="369" y="494"/>
                    <a:pt x="369" y="494"/>
                  </a:cubicBezTo>
                  <a:cubicBezTo>
                    <a:pt x="387" y="467"/>
                    <a:pt x="381" y="446"/>
                    <a:pt x="357" y="422"/>
                  </a:cubicBezTo>
                  <a:cubicBezTo>
                    <a:pt x="351" y="416"/>
                    <a:pt x="345" y="410"/>
                    <a:pt x="339" y="404"/>
                  </a:cubicBezTo>
                  <a:cubicBezTo>
                    <a:pt x="336" y="401"/>
                    <a:pt x="330" y="395"/>
                    <a:pt x="330" y="395"/>
                  </a:cubicBezTo>
                  <a:cubicBezTo>
                    <a:pt x="326" y="382"/>
                    <a:pt x="315" y="368"/>
                    <a:pt x="306" y="359"/>
                  </a:cubicBezTo>
                  <a:cubicBezTo>
                    <a:pt x="299" y="338"/>
                    <a:pt x="294" y="314"/>
                    <a:pt x="282" y="296"/>
                  </a:cubicBezTo>
                  <a:cubicBezTo>
                    <a:pt x="284" y="272"/>
                    <a:pt x="278" y="244"/>
                    <a:pt x="300" y="230"/>
                  </a:cubicBezTo>
                  <a:cubicBezTo>
                    <a:pt x="308" y="207"/>
                    <a:pt x="296" y="234"/>
                    <a:pt x="312" y="215"/>
                  </a:cubicBezTo>
                  <a:cubicBezTo>
                    <a:pt x="317" y="209"/>
                    <a:pt x="321" y="196"/>
                    <a:pt x="324" y="188"/>
                  </a:cubicBezTo>
                  <a:cubicBezTo>
                    <a:pt x="320" y="160"/>
                    <a:pt x="319" y="139"/>
                    <a:pt x="339" y="119"/>
                  </a:cubicBezTo>
                  <a:close/>
                </a:path>
              </a:pathLst>
            </a:custGeom>
            <a:solidFill>
              <a:srgbClr val="CC99FF"/>
            </a:solidFill>
            <a:ln w="9525">
              <a:solidFill>
                <a:srgbClr val="CC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75" name="Freeform 506"/>
            <p:cNvSpPr>
              <a:spLocks/>
            </p:cNvSpPr>
            <p:nvPr/>
          </p:nvSpPr>
          <p:spPr bwMode="auto">
            <a:xfrm>
              <a:off x="2283" y="2563"/>
              <a:ext cx="201" cy="118"/>
            </a:xfrm>
            <a:custGeom>
              <a:avLst/>
              <a:gdLst>
                <a:gd name="T0" fmla="*/ 201 w 201"/>
                <a:gd name="T1" fmla="*/ 118 h 118"/>
                <a:gd name="T2" fmla="*/ 174 w 201"/>
                <a:gd name="T3" fmla="*/ 109 h 118"/>
                <a:gd name="T4" fmla="*/ 156 w 201"/>
                <a:gd name="T5" fmla="*/ 91 h 118"/>
                <a:gd name="T6" fmla="*/ 135 w 201"/>
                <a:gd name="T7" fmla="*/ 70 h 118"/>
                <a:gd name="T8" fmla="*/ 105 w 201"/>
                <a:gd name="T9" fmla="*/ 46 h 118"/>
                <a:gd name="T10" fmla="*/ 42 w 201"/>
                <a:gd name="T11" fmla="*/ 1 h 118"/>
                <a:gd name="T12" fmla="*/ 0 w 201"/>
                <a:gd name="T13" fmla="*/ 34 h 1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 h="118">
                  <a:moveTo>
                    <a:pt x="201" y="118"/>
                  </a:moveTo>
                  <a:cubicBezTo>
                    <a:pt x="187" y="116"/>
                    <a:pt x="184" y="118"/>
                    <a:pt x="174" y="109"/>
                  </a:cubicBezTo>
                  <a:cubicBezTo>
                    <a:pt x="168" y="103"/>
                    <a:pt x="156" y="91"/>
                    <a:pt x="156" y="91"/>
                  </a:cubicBezTo>
                  <a:cubicBezTo>
                    <a:pt x="153" y="82"/>
                    <a:pt x="135" y="70"/>
                    <a:pt x="135" y="70"/>
                  </a:cubicBezTo>
                  <a:cubicBezTo>
                    <a:pt x="129" y="60"/>
                    <a:pt x="116" y="50"/>
                    <a:pt x="105" y="46"/>
                  </a:cubicBezTo>
                  <a:cubicBezTo>
                    <a:pt x="95" y="15"/>
                    <a:pt x="66" y="17"/>
                    <a:pt x="42" y="1"/>
                  </a:cubicBezTo>
                  <a:cubicBezTo>
                    <a:pt x="10" y="4"/>
                    <a:pt x="0" y="0"/>
                    <a:pt x="0" y="34"/>
                  </a:cubicBezTo>
                </a:path>
              </a:pathLst>
            </a:custGeom>
            <a:noFill/>
            <a:ln w="381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76" name="Freeform 507"/>
            <p:cNvSpPr>
              <a:spLocks/>
            </p:cNvSpPr>
            <p:nvPr/>
          </p:nvSpPr>
          <p:spPr bwMode="auto">
            <a:xfrm>
              <a:off x="2245" y="2749"/>
              <a:ext cx="46" cy="45"/>
            </a:xfrm>
            <a:custGeom>
              <a:avLst/>
              <a:gdLst>
                <a:gd name="T0" fmla="*/ 33 w 46"/>
                <a:gd name="T1" fmla="*/ 0 h 45"/>
                <a:gd name="T2" fmla="*/ 0 w 46"/>
                <a:gd name="T3" fmla="*/ 45 h 45"/>
                <a:gd name="T4" fmla="*/ 0 60000 65536"/>
                <a:gd name="T5" fmla="*/ 0 60000 65536"/>
              </a:gdLst>
              <a:ahLst/>
              <a:cxnLst>
                <a:cxn ang="T4">
                  <a:pos x="T0" y="T1"/>
                </a:cxn>
                <a:cxn ang="T5">
                  <a:pos x="T2" y="T3"/>
                </a:cxn>
              </a:cxnLst>
              <a:rect l="0" t="0" r="r" b="b"/>
              <a:pathLst>
                <a:path w="46" h="45">
                  <a:moveTo>
                    <a:pt x="33" y="0"/>
                  </a:moveTo>
                  <a:cubicBezTo>
                    <a:pt x="46" y="38"/>
                    <a:pt x="24" y="33"/>
                    <a:pt x="0" y="45"/>
                  </a:cubicBezTo>
                </a:path>
              </a:pathLst>
            </a:custGeom>
            <a:noFill/>
            <a:ln w="381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77" name="Freeform 508"/>
            <p:cNvSpPr>
              <a:spLocks/>
            </p:cNvSpPr>
            <p:nvPr/>
          </p:nvSpPr>
          <p:spPr bwMode="auto">
            <a:xfrm>
              <a:off x="2184" y="2906"/>
              <a:ext cx="74" cy="96"/>
            </a:xfrm>
            <a:custGeom>
              <a:avLst/>
              <a:gdLst>
                <a:gd name="T0" fmla="*/ 0 w 74"/>
                <a:gd name="T1" fmla="*/ 0 h 96"/>
                <a:gd name="T2" fmla="*/ 63 w 74"/>
                <a:gd name="T3" fmla="*/ 27 h 96"/>
                <a:gd name="T4" fmla="*/ 57 w 74"/>
                <a:gd name="T5" fmla="*/ 60 h 96"/>
                <a:gd name="T6" fmla="*/ 27 w 74"/>
                <a:gd name="T7" fmla="*/ 96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4" h="96">
                  <a:moveTo>
                    <a:pt x="0" y="0"/>
                  </a:moveTo>
                  <a:cubicBezTo>
                    <a:pt x="22" y="7"/>
                    <a:pt x="44" y="14"/>
                    <a:pt x="63" y="27"/>
                  </a:cubicBezTo>
                  <a:cubicBezTo>
                    <a:pt x="74" y="43"/>
                    <a:pt x="74" y="49"/>
                    <a:pt x="57" y="60"/>
                  </a:cubicBezTo>
                  <a:cubicBezTo>
                    <a:pt x="46" y="77"/>
                    <a:pt x="40" y="83"/>
                    <a:pt x="27" y="96"/>
                  </a:cubicBezTo>
                </a:path>
              </a:pathLst>
            </a:custGeom>
            <a:noFill/>
            <a:ln w="28575"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78" name="Freeform 509"/>
            <p:cNvSpPr>
              <a:spLocks/>
            </p:cNvSpPr>
            <p:nvPr/>
          </p:nvSpPr>
          <p:spPr bwMode="auto">
            <a:xfrm>
              <a:off x="2256" y="3074"/>
              <a:ext cx="261" cy="126"/>
            </a:xfrm>
            <a:custGeom>
              <a:avLst/>
              <a:gdLst>
                <a:gd name="T0" fmla="*/ 261 w 261"/>
                <a:gd name="T1" fmla="*/ 0 h 126"/>
                <a:gd name="T2" fmla="*/ 117 w 261"/>
                <a:gd name="T3" fmla="*/ 78 h 126"/>
                <a:gd name="T4" fmla="*/ 93 w 261"/>
                <a:gd name="T5" fmla="*/ 105 h 126"/>
                <a:gd name="T6" fmla="*/ 63 w 261"/>
                <a:gd name="T7" fmla="*/ 126 h 126"/>
                <a:gd name="T8" fmla="*/ 33 w 261"/>
                <a:gd name="T9" fmla="*/ 117 h 126"/>
                <a:gd name="T10" fmla="*/ 15 w 261"/>
                <a:gd name="T11" fmla="*/ 105 h 126"/>
                <a:gd name="T12" fmla="*/ 0 w 261"/>
                <a:gd name="T13" fmla="*/ 75 h 1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1" h="126">
                  <a:moveTo>
                    <a:pt x="261" y="0"/>
                  </a:moveTo>
                  <a:cubicBezTo>
                    <a:pt x="200" y="8"/>
                    <a:pt x="165" y="46"/>
                    <a:pt x="117" y="78"/>
                  </a:cubicBezTo>
                  <a:cubicBezTo>
                    <a:pt x="113" y="89"/>
                    <a:pt x="103" y="102"/>
                    <a:pt x="93" y="105"/>
                  </a:cubicBezTo>
                  <a:cubicBezTo>
                    <a:pt x="89" y="117"/>
                    <a:pt x="75" y="122"/>
                    <a:pt x="63" y="126"/>
                  </a:cubicBezTo>
                  <a:cubicBezTo>
                    <a:pt x="45" y="121"/>
                    <a:pt x="55" y="124"/>
                    <a:pt x="33" y="117"/>
                  </a:cubicBezTo>
                  <a:cubicBezTo>
                    <a:pt x="26" y="115"/>
                    <a:pt x="15" y="105"/>
                    <a:pt x="15" y="105"/>
                  </a:cubicBezTo>
                  <a:cubicBezTo>
                    <a:pt x="9" y="96"/>
                    <a:pt x="0" y="87"/>
                    <a:pt x="0" y="75"/>
                  </a:cubicBezTo>
                </a:path>
              </a:pathLst>
            </a:custGeom>
            <a:noFill/>
            <a:ln w="381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479" name="Group 510"/>
            <p:cNvGrpSpPr>
              <a:grpSpLocks/>
            </p:cNvGrpSpPr>
            <p:nvPr/>
          </p:nvGrpSpPr>
          <p:grpSpPr bwMode="auto">
            <a:xfrm rot="-3007498">
              <a:off x="2267" y="2637"/>
              <a:ext cx="137" cy="182"/>
              <a:chOff x="884" y="2251"/>
              <a:chExt cx="137" cy="182"/>
            </a:xfrm>
          </p:grpSpPr>
          <p:sp>
            <p:nvSpPr>
              <p:cNvPr id="577" name="AutoShape 511"/>
              <p:cNvSpPr>
                <a:spLocks noChangeArrowheads="1"/>
              </p:cNvSpPr>
              <p:nvPr/>
            </p:nvSpPr>
            <p:spPr bwMode="auto">
              <a:xfrm>
                <a:off x="884" y="2251"/>
                <a:ext cx="137" cy="182"/>
              </a:xfrm>
              <a:prstGeom prst="hexagon">
                <a:avLst>
                  <a:gd name="adj" fmla="val 25000"/>
                  <a:gd name="vf" fmla="val 115470"/>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578" name="Freeform 512"/>
              <p:cNvSpPr>
                <a:spLocks/>
              </p:cNvSpPr>
              <p:nvPr/>
            </p:nvSpPr>
            <p:spPr bwMode="auto">
              <a:xfrm>
                <a:off x="918" y="2281"/>
                <a:ext cx="73" cy="107"/>
              </a:xfrm>
              <a:custGeom>
                <a:avLst/>
                <a:gdLst>
                  <a:gd name="T0" fmla="*/ 47 w 97"/>
                  <a:gd name="T1" fmla="*/ 0 h 159"/>
                  <a:gd name="T2" fmla="*/ 29 w 97"/>
                  <a:gd name="T3" fmla="*/ 2 h 159"/>
                  <a:gd name="T4" fmla="*/ 15 w 97"/>
                  <a:gd name="T5" fmla="*/ 6 h 159"/>
                  <a:gd name="T6" fmla="*/ 56 w 97"/>
                  <a:gd name="T7" fmla="*/ 30 h 159"/>
                  <a:gd name="T8" fmla="*/ 15 w 97"/>
                  <a:gd name="T9" fmla="*/ 44 h 159"/>
                  <a:gd name="T10" fmla="*/ 42 w 97"/>
                  <a:gd name="T11" fmla="*/ 65 h 159"/>
                  <a:gd name="T12" fmla="*/ 49 w 97"/>
                  <a:gd name="T13" fmla="*/ 67 h 159"/>
                  <a:gd name="T14" fmla="*/ 24 w 97"/>
                  <a:gd name="T15" fmla="*/ 81 h 159"/>
                  <a:gd name="T16" fmla="*/ 38 w 97"/>
                  <a:gd name="T17" fmla="*/ 107 h 159"/>
                  <a:gd name="T18" fmla="*/ 51 w 97"/>
                  <a:gd name="T19" fmla="*/ 97 h 159"/>
                  <a:gd name="T20" fmla="*/ 44 w 97"/>
                  <a:gd name="T21" fmla="*/ 99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7" h="159">
                    <a:moveTo>
                      <a:pt x="62" y="0"/>
                    </a:moveTo>
                    <a:cubicBezTo>
                      <a:pt x="54" y="1"/>
                      <a:pt x="46" y="1"/>
                      <a:pt x="38" y="3"/>
                    </a:cubicBezTo>
                    <a:cubicBezTo>
                      <a:pt x="32" y="4"/>
                      <a:pt x="20" y="9"/>
                      <a:pt x="20" y="9"/>
                    </a:cubicBezTo>
                    <a:cubicBezTo>
                      <a:pt x="10" y="38"/>
                      <a:pt x="56" y="33"/>
                      <a:pt x="74" y="45"/>
                    </a:cubicBezTo>
                    <a:cubicBezTo>
                      <a:pt x="68" y="64"/>
                      <a:pt x="38" y="60"/>
                      <a:pt x="20" y="66"/>
                    </a:cubicBezTo>
                    <a:cubicBezTo>
                      <a:pt x="3" y="91"/>
                      <a:pt x="39" y="94"/>
                      <a:pt x="56" y="96"/>
                    </a:cubicBezTo>
                    <a:cubicBezTo>
                      <a:pt x="59" y="97"/>
                      <a:pt x="64" y="96"/>
                      <a:pt x="65" y="99"/>
                    </a:cubicBezTo>
                    <a:cubicBezTo>
                      <a:pt x="72" y="116"/>
                      <a:pt x="42" y="118"/>
                      <a:pt x="32" y="120"/>
                    </a:cubicBezTo>
                    <a:cubicBezTo>
                      <a:pt x="0" y="141"/>
                      <a:pt x="26" y="153"/>
                      <a:pt x="50" y="159"/>
                    </a:cubicBezTo>
                    <a:cubicBezTo>
                      <a:pt x="67" y="157"/>
                      <a:pt x="97" y="154"/>
                      <a:pt x="68" y="144"/>
                    </a:cubicBezTo>
                    <a:cubicBezTo>
                      <a:pt x="65" y="145"/>
                      <a:pt x="59" y="147"/>
                      <a:pt x="59" y="147"/>
                    </a:cubicBezTo>
                  </a:path>
                </a:pathLst>
              </a:custGeom>
              <a:noFill/>
              <a:ln w="19050" cmpd="sng">
                <a:solidFill>
                  <a:srgbClr val="FF0000"/>
                </a:solidFill>
                <a:round/>
                <a:headEnd/>
                <a:tailEnd/>
              </a:ln>
              <a:effectLst/>
              <a:extLst>
                <a:ext uri="{909E8E84-426E-40DD-AFC4-6F175D3DCCD1}">
                  <a14:hiddenFill xmlns:a14="http://schemas.microsoft.com/office/drawing/2010/main">
                    <a:solidFill>
                      <a:srgbClr val="CC99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79" name="Freeform 513"/>
              <p:cNvSpPr>
                <a:spLocks/>
              </p:cNvSpPr>
              <p:nvPr/>
            </p:nvSpPr>
            <p:spPr bwMode="auto">
              <a:xfrm>
                <a:off x="924" y="2316"/>
                <a:ext cx="45" cy="36"/>
              </a:xfrm>
              <a:custGeom>
                <a:avLst/>
                <a:gdLst>
                  <a:gd name="T0" fmla="*/ 45 w 45"/>
                  <a:gd name="T1" fmla="*/ 3 h 36"/>
                  <a:gd name="T2" fmla="*/ 0 w 45"/>
                  <a:gd name="T3" fmla="*/ 18 h 36"/>
                  <a:gd name="T4" fmla="*/ 39 w 45"/>
                  <a:gd name="T5" fmla="*/ 36 h 36"/>
                  <a:gd name="T6" fmla="*/ 0 60000 65536"/>
                  <a:gd name="T7" fmla="*/ 0 60000 65536"/>
                  <a:gd name="T8" fmla="*/ 0 60000 65536"/>
                </a:gdLst>
                <a:ahLst/>
                <a:cxnLst>
                  <a:cxn ang="T6">
                    <a:pos x="T0" y="T1"/>
                  </a:cxn>
                  <a:cxn ang="T7">
                    <a:pos x="T2" y="T3"/>
                  </a:cxn>
                  <a:cxn ang="T8">
                    <a:pos x="T4" y="T5"/>
                  </a:cxn>
                </a:cxnLst>
                <a:rect l="0" t="0" r="r" b="b"/>
                <a:pathLst>
                  <a:path w="45" h="36">
                    <a:moveTo>
                      <a:pt x="45" y="3"/>
                    </a:moveTo>
                    <a:cubicBezTo>
                      <a:pt x="28" y="5"/>
                      <a:pt x="6" y="0"/>
                      <a:pt x="0" y="18"/>
                    </a:cubicBezTo>
                    <a:cubicBezTo>
                      <a:pt x="12" y="26"/>
                      <a:pt x="29" y="26"/>
                      <a:pt x="39" y="36"/>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480" name="Group 514"/>
            <p:cNvGrpSpPr>
              <a:grpSpLocks/>
            </p:cNvGrpSpPr>
            <p:nvPr/>
          </p:nvGrpSpPr>
          <p:grpSpPr bwMode="auto">
            <a:xfrm rot="-4780978">
              <a:off x="2176" y="2773"/>
              <a:ext cx="137" cy="182"/>
              <a:chOff x="884" y="2251"/>
              <a:chExt cx="137" cy="182"/>
            </a:xfrm>
          </p:grpSpPr>
          <p:sp>
            <p:nvSpPr>
              <p:cNvPr id="574" name="AutoShape 515"/>
              <p:cNvSpPr>
                <a:spLocks noChangeArrowheads="1"/>
              </p:cNvSpPr>
              <p:nvPr/>
            </p:nvSpPr>
            <p:spPr bwMode="auto">
              <a:xfrm>
                <a:off x="884" y="2251"/>
                <a:ext cx="137" cy="182"/>
              </a:xfrm>
              <a:prstGeom prst="hexagon">
                <a:avLst>
                  <a:gd name="adj" fmla="val 25000"/>
                  <a:gd name="vf" fmla="val 115470"/>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575" name="Freeform 516"/>
              <p:cNvSpPr>
                <a:spLocks/>
              </p:cNvSpPr>
              <p:nvPr/>
            </p:nvSpPr>
            <p:spPr bwMode="auto">
              <a:xfrm>
                <a:off x="918" y="2281"/>
                <a:ext cx="73" cy="107"/>
              </a:xfrm>
              <a:custGeom>
                <a:avLst/>
                <a:gdLst>
                  <a:gd name="T0" fmla="*/ 47 w 97"/>
                  <a:gd name="T1" fmla="*/ 0 h 159"/>
                  <a:gd name="T2" fmla="*/ 29 w 97"/>
                  <a:gd name="T3" fmla="*/ 2 h 159"/>
                  <a:gd name="T4" fmla="*/ 15 w 97"/>
                  <a:gd name="T5" fmla="*/ 6 h 159"/>
                  <a:gd name="T6" fmla="*/ 56 w 97"/>
                  <a:gd name="T7" fmla="*/ 30 h 159"/>
                  <a:gd name="T8" fmla="*/ 15 w 97"/>
                  <a:gd name="T9" fmla="*/ 44 h 159"/>
                  <a:gd name="T10" fmla="*/ 42 w 97"/>
                  <a:gd name="T11" fmla="*/ 65 h 159"/>
                  <a:gd name="T12" fmla="*/ 49 w 97"/>
                  <a:gd name="T13" fmla="*/ 67 h 159"/>
                  <a:gd name="T14" fmla="*/ 24 w 97"/>
                  <a:gd name="T15" fmla="*/ 81 h 159"/>
                  <a:gd name="T16" fmla="*/ 38 w 97"/>
                  <a:gd name="T17" fmla="*/ 107 h 159"/>
                  <a:gd name="T18" fmla="*/ 51 w 97"/>
                  <a:gd name="T19" fmla="*/ 97 h 159"/>
                  <a:gd name="T20" fmla="*/ 44 w 97"/>
                  <a:gd name="T21" fmla="*/ 99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7" h="159">
                    <a:moveTo>
                      <a:pt x="62" y="0"/>
                    </a:moveTo>
                    <a:cubicBezTo>
                      <a:pt x="54" y="1"/>
                      <a:pt x="46" y="1"/>
                      <a:pt x="38" y="3"/>
                    </a:cubicBezTo>
                    <a:cubicBezTo>
                      <a:pt x="32" y="4"/>
                      <a:pt x="20" y="9"/>
                      <a:pt x="20" y="9"/>
                    </a:cubicBezTo>
                    <a:cubicBezTo>
                      <a:pt x="10" y="38"/>
                      <a:pt x="56" y="33"/>
                      <a:pt x="74" y="45"/>
                    </a:cubicBezTo>
                    <a:cubicBezTo>
                      <a:pt x="68" y="64"/>
                      <a:pt x="38" y="60"/>
                      <a:pt x="20" y="66"/>
                    </a:cubicBezTo>
                    <a:cubicBezTo>
                      <a:pt x="3" y="91"/>
                      <a:pt x="39" y="94"/>
                      <a:pt x="56" y="96"/>
                    </a:cubicBezTo>
                    <a:cubicBezTo>
                      <a:pt x="59" y="97"/>
                      <a:pt x="64" y="96"/>
                      <a:pt x="65" y="99"/>
                    </a:cubicBezTo>
                    <a:cubicBezTo>
                      <a:pt x="72" y="116"/>
                      <a:pt x="42" y="118"/>
                      <a:pt x="32" y="120"/>
                    </a:cubicBezTo>
                    <a:cubicBezTo>
                      <a:pt x="0" y="141"/>
                      <a:pt x="26" y="153"/>
                      <a:pt x="50" y="159"/>
                    </a:cubicBezTo>
                    <a:cubicBezTo>
                      <a:pt x="67" y="157"/>
                      <a:pt x="97" y="154"/>
                      <a:pt x="68" y="144"/>
                    </a:cubicBezTo>
                    <a:cubicBezTo>
                      <a:pt x="65" y="145"/>
                      <a:pt x="59" y="147"/>
                      <a:pt x="59" y="147"/>
                    </a:cubicBezTo>
                  </a:path>
                </a:pathLst>
              </a:custGeom>
              <a:noFill/>
              <a:ln w="19050" cmpd="sng">
                <a:solidFill>
                  <a:srgbClr val="FF0000"/>
                </a:solidFill>
                <a:round/>
                <a:headEnd/>
                <a:tailEnd/>
              </a:ln>
              <a:effectLst/>
              <a:extLst>
                <a:ext uri="{909E8E84-426E-40DD-AFC4-6F175D3DCCD1}">
                  <a14:hiddenFill xmlns:a14="http://schemas.microsoft.com/office/drawing/2010/main">
                    <a:solidFill>
                      <a:srgbClr val="CC99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76" name="Freeform 517"/>
              <p:cNvSpPr>
                <a:spLocks/>
              </p:cNvSpPr>
              <p:nvPr/>
            </p:nvSpPr>
            <p:spPr bwMode="auto">
              <a:xfrm>
                <a:off x="924" y="2316"/>
                <a:ext cx="45" cy="36"/>
              </a:xfrm>
              <a:custGeom>
                <a:avLst/>
                <a:gdLst>
                  <a:gd name="T0" fmla="*/ 45 w 45"/>
                  <a:gd name="T1" fmla="*/ 3 h 36"/>
                  <a:gd name="T2" fmla="*/ 0 w 45"/>
                  <a:gd name="T3" fmla="*/ 18 h 36"/>
                  <a:gd name="T4" fmla="*/ 39 w 45"/>
                  <a:gd name="T5" fmla="*/ 36 h 36"/>
                  <a:gd name="T6" fmla="*/ 0 60000 65536"/>
                  <a:gd name="T7" fmla="*/ 0 60000 65536"/>
                  <a:gd name="T8" fmla="*/ 0 60000 65536"/>
                </a:gdLst>
                <a:ahLst/>
                <a:cxnLst>
                  <a:cxn ang="T6">
                    <a:pos x="T0" y="T1"/>
                  </a:cxn>
                  <a:cxn ang="T7">
                    <a:pos x="T2" y="T3"/>
                  </a:cxn>
                  <a:cxn ang="T8">
                    <a:pos x="T4" y="T5"/>
                  </a:cxn>
                </a:cxnLst>
                <a:rect l="0" t="0" r="r" b="b"/>
                <a:pathLst>
                  <a:path w="45" h="36">
                    <a:moveTo>
                      <a:pt x="45" y="3"/>
                    </a:moveTo>
                    <a:cubicBezTo>
                      <a:pt x="28" y="5"/>
                      <a:pt x="6" y="0"/>
                      <a:pt x="0" y="18"/>
                    </a:cubicBezTo>
                    <a:cubicBezTo>
                      <a:pt x="12" y="26"/>
                      <a:pt x="29" y="26"/>
                      <a:pt x="39" y="36"/>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481" name="Group 518"/>
            <p:cNvGrpSpPr>
              <a:grpSpLocks/>
            </p:cNvGrpSpPr>
            <p:nvPr/>
          </p:nvGrpSpPr>
          <p:grpSpPr bwMode="auto">
            <a:xfrm rot="4512446">
              <a:off x="2176" y="3000"/>
              <a:ext cx="137" cy="182"/>
              <a:chOff x="884" y="2251"/>
              <a:chExt cx="137" cy="182"/>
            </a:xfrm>
          </p:grpSpPr>
          <p:sp>
            <p:nvSpPr>
              <p:cNvPr id="571" name="AutoShape 519"/>
              <p:cNvSpPr>
                <a:spLocks noChangeArrowheads="1"/>
              </p:cNvSpPr>
              <p:nvPr/>
            </p:nvSpPr>
            <p:spPr bwMode="auto">
              <a:xfrm>
                <a:off x="884" y="2251"/>
                <a:ext cx="137" cy="182"/>
              </a:xfrm>
              <a:prstGeom prst="hexagon">
                <a:avLst>
                  <a:gd name="adj" fmla="val 25000"/>
                  <a:gd name="vf" fmla="val 115470"/>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572" name="Freeform 520"/>
              <p:cNvSpPr>
                <a:spLocks/>
              </p:cNvSpPr>
              <p:nvPr/>
            </p:nvSpPr>
            <p:spPr bwMode="auto">
              <a:xfrm>
                <a:off x="918" y="2281"/>
                <a:ext cx="73" cy="107"/>
              </a:xfrm>
              <a:custGeom>
                <a:avLst/>
                <a:gdLst>
                  <a:gd name="T0" fmla="*/ 47 w 97"/>
                  <a:gd name="T1" fmla="*/ 0 h 159"/>
                  <a:gd name="T2" fmla="*/ 29 w 97"/>
                  <a:gd name="T3" fmla="*/ 2 h 159"/>
                  <a:gd name="T4" fmla="*/ 15 w 97"/>
                  <a:gd name="T5" fmla="*/ 6 h 159"/>
                  <a:gd name="T6" fmla="*/ 56 w 97"/>
                  <a:gd name="T7" fmla="*/ 30 h 159"/>
                  <a:gd name="T8" fmla="*/ 15 w 97"/>
                  <a:gd name="T9" fmla="*/ 44 h 159"/>
                  <a:gd name="T10" fmla="*/ 42 w 97"/>
                  <a:gd name="T11" fmla="*/ 65 h 159"/>
                  <a:gd name="T12" fmla="*/ 49 w 97"/>
                  <a:gd name="T13" fmla="*/ 67 h 159"/>
                  <a:gd name="T14" fmla="*/ 24 w 97"/>
                  <a:gd name="T15" fmla="*/ 81 h 159"/>
                  <a:gd name="T16" fmla="*/ 38 w 97"/>
                  <a:gd name="T17" fmla="*/ 107 h 159"/>
                  <a:gd name="T18" fmla="*/ 51 w 97"/>
                  <a:gd name="T19" fmla="*/ 97 h 159"/>
                  <a:gd name="T20" fmla="*/ 44 w 97"/>
                  <a:gd name="T21" fmla="*/ 99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7" h="159">
                    <a:moveTo>
                      <a:pt x="62" y="0"/>
                    </a:moveTo>
                    <a:cubicBezTo>
                      <a:pt x="54" y="1"/>
                      <a:pt x="46" y="1"/>
                      <a:pt x="38" y="3"/>
                    </a:cubicBezTo>
                    <a:cubicBezTo>
                      <a:pt x="32" y="4"/>
                      <a:pt x="20" y="9"/>
                      <a:pt x="20" y="9"/>
                    </a:cubicBezTo>
                    <a:cubicBezTo>
                      <a:pt x="10" y="38"/>
                      <a:pt x="56" y="33"/>
                      <a:pt x="74" y="45"/>
                    </a:cubicBezTo>
                    <a:cubicBezTo>
                      <a:pt x="68" y="64"/>
                      <a:pt x="38" y="60"/>
                      <a:pt x="20" y="66"/>
                    </a:cubicBezTo>
                    <a:cubicBezTo>
                      <a:pt x="3" y="91"/>
                      <a:pt x="39" y="94"/>
                      <a:pt x="56" y="96"/>
                    </a:cubicBezTo>
                    <a:cubicBezTo>
                      <a:pt x="59" y="97"/>
                      <a:pt x="64" y="96"/>
                      <a:pt x="65" y="99"/>
                    </a:cubicBezTo>
                    <a:cubicBezTo>
                      <a:pt x="72" y="116"/>
                      <a:pt x="42" y="118"/>
                      <a:pt x="32" y="120"/>
                    </a:cubicBezTo>
                    <a:cubicBezTo>
                      <a:pt x="0" y="141"/>
                      <a:pt x="26" y="153"/>
                      <a:pt x="50" y="159"/>
                    </a:cubicBezTo>
                    <a:cubicBezTo>
                      <a:pt x="67" y="157"/>
                      <a:pt x="97" y="154"/>
                      <a:pt x="68" y="144"/>
                    </a:cubicBezTo>
                    <a:cubicBezTo>
                      <a:pt x="65" y="145"/>
                      <a:pt x="59" y="147"/>
                      <a:pt x="59" y="147"/>
                    </a:cubicBezTo>
                  </a:path>
                </a:pathLst>
              </a:custGeom>
              <a:noFill/>
              <a:ln w="19050" cmpd="sng">
                <a:solidFill>
                  <a:srgbClr val="FF0000"/>
                </a:solidFill>
                <a:round/>
                <a:headEnd/>
                <a:tailEnd/>
              </a:ln>
              <a:effectLst/>
              <a:extLst>
                <a:ext uri="{909E8E84-426E-40DD-AFC4-6F175D3DCCD1}">
                  <a14:hiddenFill xmlns:a14="http://schemas.microsoft.com/office/drawing/2010/main">
                    <a:solidFill>
                      <a:srgbClr val="CC99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73" name="Freeform 521"/>
              <p:cNvSpPr>
                <a:spLocks/>
              </p:cNvSpPr>
              <p:nvPr/>
            </p:nvSpPr>
            <p:spPr bwMode="auto">
              <a:xfrm>
                <a:off x="924" y="2316"/>
                <a:ext cx="45" cy="36"/>
              </a:xfrm>
              <a:custGeom>
                <a:avLst/>
                <a:gdLst>
                  <a:gd name="T0" fmla="*/ 45 w 45"/>
                  <a:gd name="T1" fmla="*/ 3 h 36"/>
                  <a:gd name="T2" fmla="*/ 0 w 45"/>
                  <a:gd name="T3" fmla="*/ 18 h 36"/>
                  <a:gd name="T4" fmla="*/ 39 w 45"/>
                  <a:gd name="T5" fmla="*/ 36 h 36"/>
                  <a:gd name="T6" fmla="*/ 0 60000 65536"/>
                  <a:gd name="T7" fmla="*/ 0 60000 65536"/>
                  <a:gd name="T8" fmla="*/ 0 60000 65536"/>
                </a:gdLst>
                <a:ahLst/>
                <a:cxnLst>
                  <a:cxn ang="T6">
                    <a:pos x="T0" y="T1"/>
                  </a:cxn>
                  <a:cxn ang="T7">
                    <a:pos x="T2" y="T3"/>
                  </a:cxn>
                  <a:cxn ang="T8">
                    <a:pos x="T4" y="T5"/>
                  </a:cxn>
                </a:cxnLst>
                <a:rect l="0" t="0" r="r" b="b"/>
                <a:pathLst>
                  <a:path w="45" h="36">
                    <a:moveTo>
                      <a:pt x="45" y="3"/>
                    </a:moveTo>
                    <a:cubicBezTo>
                      <a:pt x="28" y="5"/>
                      <a:pt x="6" y="0"/>
                      <a:pt x="0" y="18"/>
                    </a:cubicBezTo>
                    <a:cubicBezTo>
                      <a:pt x="12" y="26"/>
                      <a:pt x="29" y="26"/>
                      <a:pt x="39" y="36"/>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482" name="AutoShape 522"/>
            <p:cNvSpPr>
              <a:spLocks noChangeArrowheads="1"/>
            </p:cNvSpPr>
            <p:nvPr/>
          </p:nvSpPr>
          <p:spPr bwMode="auto">
            <a:xfrm>
              <a:off x="830" y="3254"/>
              <a:ext cx="771" cy="409"/>
            </a:xfrm>
            <a:prstGeom prst="flowChartTerminator">
              <a:avLst/>
            </a:prstGeom>
            <a:solidFill>
              <a:srgbClr val="CC99FF"/>
            </a:solidFill>
            <a:ln w="381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483" name="Freeform 523"/>
            <p:cNvSpPr>
              <a:spLocks/>
            </p:cNvSpPr>
            <p:nvPr/>
          </p:nvSpPr>
          <p:spPr bwMode="auto">
            <a:xfrm>
              <a:off x="900" y="3665"/>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84" name="Freeform 524"/>
            <p:cNvSpPr>
              <a:spLocks/>
            </p:cNvSpPr>
            <p:nvPr/>
          </p:nvSpPr>
          <p:spPr bwMode="auto">
            <a:xfrm>
              <a:off x="952" y="3674"/>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85" name="Freeform 525"/>
            <p:cNvSpPr>
              <a:spLocks/>
            </p:cNvSpPr>
            <p:nvPr/>
          </p:nvSpPr>
          <p:spPr bwMode="auto">
            <a:xfrm>
              <a:off x="1032" y="3670"/>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86" name="Freeform 526"/>
            <p:cNvSpPr>
              <a:spLocks/>
            </p:cNvSpPr>
            <p:nvPr/>
          </p:nvSpPr>
          <p:spPr bwMode="auto">
            <a:xfrm>
              <a:off x="1088" y="3674"/>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87" name="Freeform 527"/>
            <p:cNvSpPr>
              <a:spLocks/>
            </p:cNvSpPr>
            <p:nvPr/>
          </p:nvSpPr>
          <p:spPr bwMode="auto">
            <a:xfrm>
              <a:off x="1147" y="3663"/>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88" name="Freeform 528"/>
            <p:cNvSpPr>
              <a:spLocks/>
            </p:cNvSpPr>
            <p:nvPr/>
          </p:nvSpPr>
          <p:spPr bwMode="auto">
            <a:xfrm>
              <a:off x="826" y="3649"/>
              <a:ext cx="69" cy="75"/>
            </a:xfrm>
            <a:custGeom>
              <a:avLst/>
              <a:gdLst>
                <a:gd name="T0" fmla="*/ 69 w 69"/>
                <a:gd name="T1" fmla="*/ 0 h 75"/>
                <a:gd name="T2" fmla="*/ 42 w 69"/>
                <a:gd name="T3" fmla="*/ 18 h 75"/>
                <a:gd name="T4" fmla="*/ 33 w 69"/>
                <a:gd name="T5" fmla="*/ 24 h 75"/>
                <a:gd name="T6" fmla="*/ 15 w 69"/>
                <a:gd name="T7" fmla="*/ 60 h 75"/>
                <a:gd name="T8" fmla="*/ 0 w 69"/>
                <a:gd name="T9" fmla="*/ 75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75">
                  <a:moveTo>
                    <a:pt x="69" y="0"/>
                  </a:moveTo>
                  <a:cubicBezTo>
                    <a:pt x="60" y="6"/>
                    <a:pt x="51" y="12"/>
                    <a:pt x="42" y="18"/>
                  </a:cubicBezTo>
                  <a:cubicBezTo>
                    <a:pt x="39" y="20"/>
                    <a:pt x="33" y="24"/>
                    <a:pt x="33" y="24"/>
                  </a:cubicBezTo>
                  <a:cubicBezTo>
                    <a:pt x="25" y="35"/>
                    <a:pt x="21" y="48"/>
                    <a:pt x="15" y="60"/>
                  </a:cubicBezTo>
                  <a:cubicBezTo>
                    <a:pt x="12" y="66"/>
                    <a:pt x="0" y="75"/>
                    <a:pt x="0" y="7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89" name="Freeform 529"/>
            <p:cNvSpPr>
              <a:spLocks/>
            </p:cNvSpPr>
            <p:nvPr/>
          </p:nvSpPr>
          <p:spPr bwMode="auto">
            <a:xfrm>
              <a:off x="1197" y="3667"/>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0" name="Freeform 530"/>
            <p:cNvSpPr>
              <a:spLocks/>
            </p:cNvSpPr>
            <p:nvPr/>
          </p:nvSpPr>
          <p:spPr bwMode="auto">
            <a:xfrm>
              <a:off x="1249" y="3676"/>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1" name="Freeform 531"/>
            <p:cNvSpPr>
              <a:spLocks/>
            </p:cNvSpPr>
            <p:nvPr/>
          </p:nvSpPr>
          <p:spPr bwMode="auto">
            <a:xfrm>
              <a:off x="1329" y="3672"/>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2" name="Freeform 532"/>
            <p:cNvSpPr>
              <a:spLocks/>
            </p:cNvSpPr>
            <p:nvPr/>
          </p:nvSpPr>
          <p:spPr bwMode="auto">
            <a:xfrm>
              <a:off x="1385" y="3676"/>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3" name="Freeform 533"/>
            <p:cNvSpPr>
              <a:spLocks/>
            </p:cNvSpPr>
            <p:nvPr/>
          </p:nvSpPr>
          <p:spPr bwMode="auto">
            <a:xfrm>
              <a:off x="1444" y="3665"/>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4" name="Freeform 534"/>
            <p:cNvSpPr>
              <a:spLocks/>
            </p:cNvSpPr>
            <p:nvPr/>
          </p:nvSpPr>
          <p:spPr bwMode="auto">
            <a:xfrm>
              <a:off x="929" y="3152"/>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5" name="Freeform 535"/>
            <p:cNvSpPr>
              <a:spLocks/>
            </p:cNvSpPr>
            <p:nvPr/>
          </p:nvSpPr>
          <p:spPr bwMode="auto">
            <a:xfrm>
              <a:off x="1002" y="3137"/>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6" name="Freeform 536"/>
            <p:cNvSpPr>
              <a:spLocks/>
            </p:cNvSpPr>
            <p:nvPr/>
          </p:nvSpPr>
          <p:spPr bwMode="auto">
            <a:xfrm>
              <a:off x="1073" y="3121"/>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7" name="Freeform 537"/>
            <p:cNvSpPr>
              <a:spLocks/>
            </p:cNvSpPr>
            <p:nvPr/>
          </p:nvSpPr>
          <p:spPr bwMode="auto">
            <a:xfrm>
              <a:off x="1129" y="3131"/>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8" name="Freeform 538"/>
            <p:cNvSpPr>
              <a:spLocks/>
            </p:cNvSpPr>
            <p:nvPr/>
          </p:nvSpPr>
          <p:spPr bwMode="auto">
            <a:xfrm>
              <a:off x="1188" y="3129"/>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9" name="Freeform 539"/>
            <p:cNvSpPr>
              <a:spLocks/>
            </p:cNvSpPr>
            <p:nvPr/>
          </p:nvSpPr>
          <p:spPr bwMode="auto">
            <a:xfrm>
              <a:off x="1253" y="3136"/>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0" name="Freeform 540"/>
            <p:cNvSpPr>
              <a:spLocks/>
            </p:cNvSpPr>
            <p:nvPr/>
          </p:nvSpPr>
          <p:spPr bwMode="auto">
            <a:xfrm>
              <a:off x="1296" y="3133"/>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1" name="Freeform 541"/>
            <p:cNvSpPr>
              <a:spLocks/>
            </p:cNvSpPr>
            <p:nvPr/>
          </p:nvSpPr>
          <p:spPr bwMode="auto">
            <a:xfrm>
              <a:off x="1370" y="3123"/>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2" name="Freeform 542"/>
            <p:cNvSpPr>
              <a:spLocks/>
            </p:cNvSpPr>
            <p:nvPr/>
          </p:nvSpPr>
          <p:spPr bwMode="auto">
            <a:xfrm>
              <a:off x="1426" y="3136"/>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3" name="Freeform 543"/>
            <p:cNvSpPr>
              <a:spLocks/>
            </p:cNvSpPr>
            <p:nvPr/>
          </p:nvSpPr>
          <p:spPr bwMode="auto">
            <a:xfrm>
              <a:off x="1485" y="3131"/>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4" name="Freeform 544"/>
            <p:cNvSpPr>
              <a:spLocks/>
            </p:cNvSpPr>
            <p:nvPr/>
          </p:nvSpPr>
          <p:spPr bwMode="auto">
            <a:xfrm rot="5400000">
              <a:off x="1632" y="3533"/>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5" name="Freeform 545"/>
            <p:cNvSpPr>
              <a:spLocks/>
            </p:cNvSpPr>
            <p:nvPr/>
          </p:nvSpPr>
          <p:spPr bwMode="auto">
            <a:xfrm rot="5400000">
              <a:off x="1637" y="3471"/>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6" name="Freeform 546"/>
            <p:cNvSpPr>
              <a:spLocks/>
            </p:cNvSpPr>
            <p:nvPr/>
          </p:nvSpPr>
          <p:spPr bwMode="auto">
            <a:xfrm rot="5400000">
              <a:off x="1645" y="3406"/>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7" name="Freeform 547"/>
            <p:cNvSpPr>
              <a:spLocks/>
            </p:cNvSpPr>
            <p:nvPr/>
          </p:nvSpPr>
          <p:spPr bwMode="auto">
            <a:xfrm rot="5400000">
              <a:off x="1626" y="3350"/>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8" name="Freeform 548"/>
            <p:cNvSpPr>
              <a:spLocks/>
            </p:cNvSpPr>
            <p:nvPr/>
          </p:nvSpPr>
          <p:spPr bwMode="auto">
            <a:xfrm rot="5400000">
              <a:off x="1620" y="3277"/>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9" name="Freeform 549"/>
            <p:cNvSpPr>
              <a:spLocks/>
            </p:cNvSpPr>
            <p:nvPr/>
          </p:nvSpPr>
          <p:spPr bwMode="auto">
            <a:xfrm rot="5400000">
              <a:off x="765" y="3463"/>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0" name="Freeform 550"/>
            <p:cNvSpPr>
              <a:spLocks/>
            </p:cNvSpPr>
            <p:nvPr/>
          </p:nvSpPr>
          <p:spPr bwMode="auto">
            <a:xfrm rot="5400000">
              <a:off x="746" y="3401"/>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1" name="Freeform 551"/>
            <p:cNvSpPr>
              <a:spLocks/>
            </p:cNvSpPr>
            <p:nvPr/>
          </p:nvSpPr>
          <p:spPr bwMode="auto">
            <a:xfrm rot="5400000">
              <a:off x="754" y="3336"/>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2" name="Freeform 552"/>
            <p:cNvSpPr>
              <a:spLocks/>
            </p:cNvSpPr>
            <p:nvPr/>
          </p:nvSpPr>
          <p:spPr bwMode="auto">
            <a:xfrm rot="5400000">
              <a:off x="768" y="3283"/>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3" name="Freeform 553"/>
            <p:cNvSpPr>
              <a:spLocks/>
            </p:cNvSpPr>
            <p:nvPr/>
          </p:nvSpPr>
          <p:spPr bwMode="auto">
            <a:xfrm>
              <a:off x="1539" y="3167"/>
              <a:ext cx="39" cy="108"/>
            </a:xfrm>
            <a:custGeom>
              <a:avLst/>
              <a:gdLst>
                <a:gd name="T0" fmla="*/ 0 w 39"/>
                <a:gd name="T1" fmla="*/ 108 h 108"/>
                <a:gd name="T2" fmla="*/ 27 w 39"/>
                <a:gd name="T3" fmla="*/ 63 h 108"/>
                <a:gd name="T4" fmla="*/ 18 w 39"/>
                <a:gd name="T5" fmla="*/ 33 h 108"/>
                <a:gd name="T6" fmla="*/ 39 w 39"/>
                <a:gd name="T7" fmla="*/ 0 h 1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108">
                  <a:moveTo>
                    <a:pt x="0" y="108"/>
                  </a:moveTo>
                  <a:cubicBezTo>
                    <a:pt x="4" y="81"/>
                    <a:pt x="9" y="81"/>
                    <a:pt x="27" y="63"/>
                  </a:cubicBezTo>
                  <a:cubicBezTo>
                    <a:pt x="24" y="53"/>
                    <a:pt x="18" y="33"/>
                    <a:pt x="18" y="33"/>
                  </a:cubicBezTo>
                  <a:cubicBezTo>
                    <a:pt x="19" y="25"/>
                    <a:pt x="27" y="0"/>
                    <a:pt x="3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4" name="Freeform 554"/>
            <p:cNvSpPr>
              <a:spLocks/>
            </p:cNvSpPr>
            <p:nvPr/>
          </p:nvSpPr>
          <p:spPr bwMode="auto">
            <a:xfrm>
              <a:off x="1569" y="3239"/>
              <a:ext cx="99" cy="60"/>
            </a:xfrm>
            <a:custGeom>
              <a:avLst/>
              <a:gdLst>
                <a:gd name="T0" fmla="*/ 0 w 99"/>
                <a:gd name="T1" fmla="*/ 60 h 60"/>
                <a:gd name="T2" fmla="*/ 42 w 99"/>
                <a:gd name="T3" fmla="*/ 33 h 60"/>
                <a:gd name="T4" fmla="*/ 72 w 99"/>
                <a:gd name="T5" fmla="*/ 24 h 60"/>
                <a:gd name="T6" fmla="*/ 99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0" y="60"/>
                  </a:moveTo>
                  <a:cubicBezTo>
                    <a:pt x="9" y="46"/>
                    <a:pt x="26" y="37"/>
                    <a:pt x="42" y="33"/>
                  </a:cubicBezTo>
                  <a:cubicBezTo>
                    <a:pt x="52" y="30"/>
                    <a:pt x="72" y="24"/>
                    <a:pt x="72" y="24"/>
                  </a:cubicBezTo>
                  <a:cubicBezTo>
                    <a:pt x="77" y="16"/>
                    <a:pt x="90" y="0"/>
                    <a:pt x="9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5" name="Freeform 555"/>
            <p:cNvSpPr>
              <a:spLocks/>
            </p:cNvSpPr>
            <p:nvPr/>
          </p:nvSpPr>
          <p:spPr bwMode="auto">
            <a:xfrm>
              <a:off x="1548" y="3638"/>
              <a:ext cx="93" cy="72"/>
            </a:xfrm>
            <a:custGeom>
              <a:avLst/>
              <a:gdLst>
                <a:gd name="T0" fmla="*/ 0 w 93"/>
                <a:gd name="T1" fmla="*/ 0 h 72"/>
                <a:gd name="T2" fmla="*/ 57 w 93"/>
                <a:gd name="T3" fmla="*/ 9 h 72"/>
                <a:gd name="T4" fmla="*/ 93 w 93"/>
                <a:gd name="T5" fmla="*/ 72 h 72"/>
                <a:gd name="T6" fmla="*/ 0 60000 65536"/>
                <a:gd name="T7" fmla="*/ 0 60000 65536"/>
                <a:gd name="T8" fmla="*/ 0 60000 65536"/>
              </a:gdLst>
              <a:ahLst/>
              <a:cxnLst>
                <a:cxn ang="T6">
                  <a:pos x="T0" y="T1"/>
                </a:cxn>
                <a:cxn ang="T7">
                  <a:pos x="T2" y="T3"/>
                </a:cxn>
                <a:cxn ang="T8">
                  <a:pos x="T4" y="T5"/>
                </a:cxn>
              </a:cxnLst>
              <a:rect l="0" t="0" r="r" b="b"/>
              <a:pathLst>
                <a:path w="93" h="72">
                  <a:moveTo>
                    <a:pt x="0" y="0"/>
                  </a:moveTo>
                  <a:cubicBezTo>
                    <a:pt x="30" y="10"/>
                    <a:pt x="12" y="6"/>
                    <a:pt x="57" y="9"/>
                  </a:cubicBezTo>
                  <a:cubicBezTo>
                    <a:pt x="79" y="24"/>
                    <a:pt x="75" y="54"/>
                    <a:pt x="93" y="72"/>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6" name="Freeform 556"/>
            <p:cNvSpPr>
              <a:spLocks/>
            </p:cNvSpPr>
            <p:nvPr/>
          </p:nvSpPr>
          <p:spPr bwMode="auto">
            <a:xfrm>
              <a:off x="1518" y="3665"/>
              <a:ext cx="42" cy="108"/>
            </a:xfrm>
            <a:custGeom>
              <a:avLst/>
              <a:gdLst>
                <a:gd name="T0" fmla="*/ 0 w 42"/>
                <a:gd name="T1" fmla="*/ 0 h 108"/>
                <a:gd name="T2" fmla="*/ 15 w 42"/>
                <a:gd name="T3" fmla="*/ 15 h 108"/>
                <a:gd name="T4" fmla="*/ 21 w 42"/>
                <a:gd name="T5" fmla="*/ 33 h 108"/>
                <a:gd name="T6" fmla="*/ 30 w 42"/>
                <a:gd name="T7" fmla="*/ 102 h 108"/>
                <a:gd name="T8" fmla="*/ 42 w 42"/>
                <a:gd name="T9" fmla="*/ 108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08">
                  <a:moveTo>
                    <a:pt x="0" y="0"/>
                  </a:moveTo>
                  <a:cubicBezTo>
                    <a:pt x="4" y="6"/>
                    <a:pt x="11" y="9"/>
                    <a:pt x="15" y="15"/>
                  </a:cubicBezTo>
                  <a:cubicBezTo>
                    <a:pt x="18" y="20"/>
                    <a:pt x="21" y="33"/>
                    <a:pt x="21" y="33"/>
                  </a:cubicBezTo>
                  <a:cubicBezTo>
                    <a:pt x="23" y="48"/>
                    <a:pt x="26" y="91"/>
                    <a:pt x="30" y="102"/>
                  </a:cubicBezTo>
                  <a:cubicBezTo>
                    <a:pt x="31" y="106"/>
                    <a:pt x="39" y="105"/>
                    <a:pt x="42"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7" name="Freeform 557"/>
            <p:cNvSpPr>
              <a:spLocks/>
            </p:cNvSpPr>
            <p:nvPr/>
          </p:nvSpPr>
          <p:spPr bwMode="auto">
            <a:xfrm>
              <a:off x="768" y="3611"/>
              <a:ext cx="93" cy="78"/>
            </a:xfrm>
            <a:custGeom>
              <a:avLst/>
              <a:gdLst>
                <a:gd name="T0" fmla="*/ 93 w 93"/>
                <a:gd name="T1" fmla="*/ 0 h 78"/>
                <a:gd name="T2" fmla="*/ 54 w 93"/>
                <a:gd name="T3" fmla="*/ 15 h 78"/>
                <a:gd name="T4" fmla="*/ 15 w 93"/>
                <a:gd name="T5" fmla="*/ 54 h 78"/>
                <a:gd name="T6" fmla="*/ 0 w 93"/>
                <a:gd name="T7" fmla="*/ 78 h 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3" h="78">
                  <a:moveTo>
                    <a:pt x="93" y="0"/>
                  </a:moveTo>
                  <a:cubicBezTo>
                    <a:pt x="79" y="4"/>
                    <a:pt x="66" y="7"/>
                    <a:pt x="54" y="15"/>
                  </a:cubicBezTo>
                  <a:cubicBezTo>
                    <a:pt x="43" y="31"/>
                    <a:pt x="34" y="48"/>
                    <a:pt x="15" y="54"/>
                  </a:cubicBezTo>
                  <a:cubicBezTo>
                    <a:pt x="2" y="74"/>
                    <a:pt x="6" y="66"/>
                    <a:pt x="0" y="7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8" name="Freeform 558"/>
            <p:cNvSpPr>
              <a:spLocks/>
            </p:cNvSpPr>
            <p:nvPr/>
          </p:nvSpPr>
          <p:spPr bwMode="auto">
            <a:xfrm>
              <a:off x="723" y="3575"/>
              <a:ext cx="120" cy="39"/>
            </a:xfrm>
            <a:custGeom>
              <a:avLst/>
              <a:gdLst>
                <a:gd name="T0" fmla="*/ 120 w 120"/>
                <a:gd name="T1" fmla="*/ 0 h 39"/>
                <a:gd name="T2" fmla="*/ 48 w 120"/>
                <a:gd name="T3" fmla="*/ 9 h 39"/>
                <a:gd name="T4" fmla="*/ 30 w 120"/>
                <a:gd name="T5" fmla="*/ 15 h 39"/>
                <a:gd name="T6" fmla="*/ 12 w 120"/>
                <a:gd name="T7" fmla="*/ 27 h 39"/>
                <a:gd name="T8" fmla="*/ 0 w 120"/>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39">
                  <a:moveTo>
                    <a:pt x="120" y="0"/>
                  </a:moveTo>
                  <a:cubicBezTo>
                    <a:pt x="80" y="10"/>
                    <a:pt x="104" y="5"/>
                    <a:pt x="48" y="9"/>
                  </a:cubicBezTo>
                  <a:cubicBezTo>
                    <a:pt x="42" y="11"/>
                    <a:pt x="35" y="11"/>
                    <a:pt x="30" y="15"/>
                  </a:cubicBezTo>
                  <a:cubicBezTo>
                    <a:pt x="24" y="19"/>
                    <a:pt x="12" y="27"/>
                    <a:pt x="12" y="27"/>
                  </a:cubicBezTo>
                  <a:cubicBezTo>
                    <a:pt x="5" y="38"/>
                    <a:pt x="9" y="34"/>
                    <a:pt x="0" y="39"/>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9" name="Freeform 559"/>
            <p:cNvSpPr>
              <a:spLocks/>
            </p:cNvSpPr>
            <p:nvPr/>
          </p:nvSpPr>
          <p:spPr bwMode="auto">
            <a:xfrm>
              <a:off x="762" y="3242"/>
              <a:ext cx="99" cy="60"/>
            </a:xfrm>
            <a:custGeom>
              <a:avLst/>
              <a:gdLst>
                <a:gd name="T0" fmla="*/ 99 w 99"/>
                <a:gd name="T1" fmla="*/ 60 h 60"/>
                <a:gd name="T2" fmla="*/ 69 w 99"/>
                <a:gd name="T3" fmla="*/ 18 h 60"/>
                <a:gd name="T4" fmla="*/ 21 w 99"/>
                <a:gd name="T5" fmla="*/ 15 h 60"/>
                <a:gd name="T6" fmla="*/ 0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99" y="60"/>
                  </a:moveTo>
                  <a:cubicBezTo>
                    <a:pt x="78" y="53"/>
                    <a:pt x="78" y="20"/>
                    <a:pt x="69" y="18"/>
                  </a:cubicBezTo>
                  <a:cubicBezTo>
                    <a:pt x="53" y="15"/>
                    <a:pt x="37" y="16"/>
                    <a:pt x="21" y="15"/>
                  </a:cubicBezTo>
                  <a:cubicBezTo>
                    <a:pt x="10" y="11"/>
                    <a:pt x="10" y="5"/>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20" name="Freeform 560"/>
            <p:cNvSpPr>
              <a:spLocks/>
            </p:cNvSpPr>
            <p:nvPr/>
          </p:nvSpPr>
          <p:spPr bwMode="auto">
            <a:xfrm>
              <a:off x="861" y="3164"/>
              <a:ext cx="33" cy="105"/>
            </a:xfrm>
            <a:custGeom>
              <a:avLst/>
              <a:gdLst>
                <a:gd name="T0" fmla="*/ 33 w 33"/>
                <a:gd name="T1" fmla="*/ 105 h 105"/>
                <a:gd name="T2" fmla="*/ 21 w 33"/>
                <a:gd name="T3" fmla="*/ 69 h 105"/>
                <a:gd name="T4" fmla="*/ 12 w 33"/>
                <a:gd name="T5" fmla="*/ 42 h 105"/>
                <a:gd name="T6" fmla="*/ 0 w 33"/>
                <a:gd name="T7" fmla="*/ 0 h 1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105">
                  <a:moveTo>
                    <a:pt x="33" y="105"/>
                  </a:moveTo>
                  <a:cubicBezTo>
                    <a:pt x="30" y="91"/>
                    <a:pt x="26" y="82"/>
                    <a:pt x="21" y="69"/>
                  </a:cubicBezTo>
                  <a:cubicBezTo>
                    <a:pt x="17" y="60"/>
                    <a:pt x="12" y="42"/>
                    <a:pt x="12" y="42"/>
                  </a:cubicBezTo>
                  <a:cubicBezTo>
                    <a:pt x="10" y="20"/>
                    <a:pt x="13" y="13"/>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21" name="Oval 561"/>
            <p:cNvSpPr>
              <a:spLocks noChangeArrowheads="1"/>
            </p:cNvSpPr>
            <p:nvPr/>
          </p:nvSpPr>
          <p:spPr bwMode="auto">
            <a:xfrm>
              <a:off x="948" y="3351"/>
              <a:ext cx="227" cy="213"/>
            </a:xfrm>
            <a:prstGeom prst="ellipse">
              <a:avLst/>
            </a:prstGeom>
            <a:noFill/>
            <a:ln w="28575">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522" name="AutoShape 562"/>
            <p:cNvSpPr>
              <a:spLocks noChangeArrowheads="1"/>
            </p:cNvSpPr>
            <p:nvPr/>
          </p:nvSpPr>
          <p:spPr bwMode="auto">
            <a:xfrm>
              <a:off x="1102" y="2885"/>
              <a:ext cx="181" cy="272"/>
            </a:xfrm>
            <a:prstGeom prst="hexagon">
              <a:avLst>
                <a:gd name="adj" fmla="val 25000"/>
                <a:gd name="vf" fmla="val 115470"/>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523" name="Rectangle 563"/>
            <p:cNvSpPr>
              <a:spLocks noChangeArrowheads="1"/>
            </p:cNvSpPr>
            <p:nvPr/>
          </p:nvSpPr>
          <p:spPr bwMode="auto">
            <a:xfrm>
              <a:off x="1147" y="3157"/>
              <a:ext cx="92" cy="136"/>
            </a:xfrm>
            <a:prstGeom prst="rect">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grpSp>
          <p:nvGrpSpPr>
            <p:cNvPr id="524" name="Group 564"/>
            <p:cNvGrpSpPr>
              <a:grpSpLocks/>
            </p:cNvGrpSpPr>
            <p:nvPr/>
          </p:nvGrpSpPr>
          <p:grpSpPr bwMode="auto">
            <a:xfrm>
              <a:off x="1095" y="2881"/>
              <a:ext cx="194" cy="232"/>
              <a:chOff x="884" y="2251"/>
              <a:chExt cx="137" cy="182"/>
            </a:xfrm>
          </p:grpSpPr>
          <p:sp>
            <p:nvSpPr>
              <p:cNvPr id="568" name="AutoShape 565"/>
              <p:cNvSpPr>
                <a:spLocks noChangeArrowheads="1"/>
              </p:cNvSpPr>
              <p:nvPr/>
            </p:nvSpPr>
            <p:spPr bwMode="auto">
              <a:xfrm>
                <a:off x="884" y="2251"/>
                <a:ext cx="137" cy="182"/>
              </a:xfrm>
              <a:prstGeom prst="hexagon">
                <a:avLst>
                  <a:gd name="adj" fmla="val 25000"/>
                  <a:gd name="vf" fmla="val 115470"/>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569" name="Freeform 566"/>
              <p:cNvSpPr>
                <a:spLocks/>
              </p:cNvSpPr>
              <p:nvPr/>
            </p:nvSpPr>
            <p:spPr bwMode="auto">
              <a:xfrm>
                <a:off x="918" y="2281"/>
                <a:ext cx="73" cy="107"/>
              </a:xfrm>
              <a:custGeom>
                <a:avLst/>
                <a:gdLst>
                  <a:gd name="T0" fmla="*/ 47 w 97"/>
                  <a:gd name="T1" fmla="*/ 0 h 159"/>
                  <a:gd name="T2" fmla="*/ 29 w 97"/>
                  <a:gd name="T3" fmla="*/ 2 h 159"/>
                  <a:gd name="T4" fmla="*/ 15 w 97"/>
                  <a:gd name="T5" fmla="*/ 6 h 159"/>
                  <a:gd name="T6" fmla="*/ 56 w 97"/>
                  <a:gd name="T7" fmla="*/ 30 h 159"/>
                  <a:gd name="T8" fmla="*/ 15 w 97"/>
                  <a:gd name="T9" fmla="*/ 44 h 159"/>
                  <a:gd name="T10" fmla="*/ 42 w 97"/>
                  <a:gd name="T11" fmla="*/ 65 h 159"/>
                  <a:gd name="T12" fmla="*/ 49 w 97"/>
                  <a:gd name="T13" fmla="*/ 67 h 159"/>
                  <a:gd name="T14" fmla="*/ 24 w 97"/>
                  <a:gd name="T15" fmla="*/ 81 h 159"/>
                  <a:gd name="T16" fmla="*/ 38 w 97"/>
                  <a:gd name="T17" fmla="*/ 107 h 159"/>
                  <a:gd name="T18" fmla="*/ 51 w 97"/>
                  <a:gd name="T19" fmla="*/ 97 h 159"/>
                  <a:gd name="T20" fmla="*/ 44 w 97"/>
                  <a:gd name="T21" fmla="*/ 99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7" h="159">
                    <a:moveTo>
                      <a:pt x="62" y="0"/>
                    </a:moveTo>
                    <a:cubicBezTo>
                      <a:pt x="54" y="1"/>
                      <a:pt x="46" y="1"/>
                      <a:pt x="38" y="3"/>
                    </a:cubicBezTo>
                    <a:cubicBezTo>
                      <a:pt x="32" y="4"/>
                      <a:pt x="20" y="9"/>
                      <a:pt x="20" y="9"/>
                    </a:cubicBezTo>
                    <a:cubicBezTo>
                      <a:pt x="10" y="38"/>
                      <a:pt x="56" y="33"/>
                      <a:pt x="74" y="45"/>
                    </a:cubicBezTo>
                    <a:cubicBezTo>
                      <a:pt x="68" y="64"/>
                      <a:pt x="38" y="60"/>
                      <a:pt x="20" y="66"/>
                    </a:cubicBezTo>
                    <a:cubicBezTo>
                      <a:pt x="3" y="91"/>
                      <a:pt x="39" y="94"/>
                      <a:pt x="56" y="96"/>
                    </a:cubicBezTo>
                    <a:cubicBezTo>
                      <a:pt x="59" y="97"/>
                      <a:pt x="64" y="96"/>
                      <a:pt x="65" y="99"/>
                    </a:cubicBezTo>
                    <a:cubicBezTo>
                      <a:pt x="72" y="116"/>
                      <a:pt x="42" y="118"/>
                      <a:pt x="32" y="120"/>
                    </a:cubicBezTo>
                    <a:cubicBezTo>
                      <a:pt x="0" y="141"/>
                      <a:pt x="26" y="153"/>
                      <a:pt x="50" y="159"/>
                    </a:cubicBezTo>
                    <a:cubicBezTo>
                      <a:pt x="67" y="157"/>
                      <a:pt x="97" y="154"/>
                      <a:pt x="68" y="144"/>
                    </a:cubicBezTo>
                    <a:cubicBezTo>
                      <a:pt x="65" y="145"/>
                      <a:pt x="59" y="147"/>
                      <a:pt x="59" y="147"/>
                    </a:cubicBezTo>
                  </a:path>
                </a:pathLst>
              </a:custGeom>
              <a:noFill/>
              <a:ln w="19050" cmpd="sng">
                <a:solidFill>
                  <a:srgbClr val="FF0000"/>
                </a:solidFill>
                <a:round/>
                <a:headEnd/>
                <a:tailEnd/>
              </a:ln>
              <a:effectLst/>
              <a:extLst>
                <a:ext uri="{909E8E84-426E-40DD-AFC4-6F175D3DCCD1}">
                  <a14:hiddenFill xmlns:a14="http://schemas.microsoft.com/office/drawing/2010/main">
                    <a:solidFill>
                      <a:srgbClr val="CC99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70" name="Freeform 567"/>
              <p:cNvSpPr>
                <a:spLocks/>
              </p:cNvSpPr>
              <p:nvPr/>
            </p:nvSpPr>
            <p:spPr bwMode="auto">
              <a:xfrm>
                <a:off x="924" y="2316"/>
                <a:ext cx="45" cy="36"/>
              </a:xfrm>
              <a:custGeom>
                <a:avLst/>
                <a:gdLst>
                  <a:gd name="T0" fmla="*/ 45 w 45"/>
                  <a:gd name="T1" fmla="*/ 3 h 36"/>
                  <a:gd name="T2" fmla="*/ 0 w 45"/>
                  <a:gd name="T3" fmla="*/ 18 h 36"/>
                  <a:gd name="T4" fmla="*/ 39 w 45"/>
                  <a:gd name="T5" fmla="*/ 36 h 36"/>
                  <a:gd name="T6" fmla="*/ 0 60000 65536"/>
                  <a:gd name="T7" fmla="*/ 0 60000 65536"/>
                  <a:gd name="T8" fmla="*/ 0 60000 65536"/>
                </a:gdLst>
                <a:ahLst/>
                <a:cxnLst>
                  <a:cxn ang="T6">
                    <a:pos x="T0" y="T1"/>
                  </a:cxn>
                  <a:cxn ang="T7">
                    <a:pos x="T2" y="T3"/>
                  </a:cxn>
                  <a:cxn ang="T8">
                    <a:pos x="T4" y="T5"/>
                  </a:cxn>
                </a:cxnLst>
                <a:rect l="0" t="0" r="r" b="b"/>
                <a:pathLst>
                  <a:path w="45" h="36">
                    <a:moveTo>
                      <a:pt x="45" y="3"/>
                    </a:moveTo>
                    <a:cubicBezTo>
                      <a:pt x="28" y="5"/>
                      <a:pt x="6" y="0"/>
                      <a:pt x="0" y="18"/>
                    </a:cubicBezTo>
                    <a:cubicBezTo>
                      <a:pt x="12" y="26"/>
                      <a:pt x="29" y="26"/>
                      <a:pt x="39" y="36"/>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525" name="Line 568"/>
            <p:cNvSpPr>
              <a:spLocks noChangeShapeType="1"/>
            </p:cNvSpPr>
            <p:nvPr/>
          </p:nvSpPr>
          <p:spPr bwMode="auto">
            <a:xfrm>
              <a:off x="1746" y="3748"/>
              <a:ext cx="454" cy="18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26" name="AutoShape 569"/>
            <p:cNvSpPr>
              <a:spLocks noChangeArrowheads="1"/>
            </p:cNvSpPr>
            <p:nvPr/>
          </p:nvSpPr>
          <p:spPr bwMode="auto">
            <a:xfrm>
              <a:off x="2372" y="3753"/>
              <a:ext cx="771" cy="409"/>
            </a:xfrm>
            <a:prstGeom prst="flowChartTerminator">
              <a:avLst/>
            </a:prstGeom>
            <a:solidFill>
              <a:srgbClr val="CC99FF"/>
            </a:solidFill>
            <a:ln w="381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527" name="Freeform 570"/>
            <p:cNvSpPr>
              <a:spLocks/>
            </p:cNvSpPr>
            <p:nvPr/>
          </p:nvSpPr>
          <p:spPr bwMode="auto">
            <a:xfrm>
              <a:off x="2442" y="4164"/>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28" name="Freeform 571"/>
            <p:cNvSpPr>
              <a:spLocks/>
            </p:cNvSpPr>
            <p:nvPr/>
          </p:nvSpPr>
          <p:spPr bwMode="auto">
            <a:xfrm>
              <a:off x="2494" y="4173"/>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29" name="Freeform 572"/>
            <p:cNvSpPr>
              <a:spLocks/>
            </p:cNvSpPr>
            <p:nvPr/>
          </p:nvSpPr>
          <p:spPr bwMode="auto">
            <a:xfrm>
              <a:off x="2574" y="4169"/>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0" name="Freeform 573"/>
            <p:cNvSpPr>
              <a:spLocks/>
            </p:cNvSpPr>
            <p:nvPr/>
          </p:nvSpPr>
          <p:spPr bwMode="auto">
            <a:xfrm>
              <a:off x="2630" y="4173"/>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1" name="Freeform 574"/>
            <p:cNvSpPr>
              <a:spLocks/>
            </p:cNvSpPr>
            <p:nvPr/>
          </p:nvSpPr>
          <p:spPr bwMode="auto">
            <a:xfrm>
              <a:off x="2689" y="4162"/>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2" name="Freeform 575"/>
            <p:cNvSpPr>
              <a:spLocks/>
            </p:cNvSpPr>
            <p:nvPr/>
          </p:nvSpPr>
          <p:spPr bwMode="auto">
            <a:xfrm>
              <a:off x="2368" y="4148"/>
              <a:ext cx="69" cy="75"/>
            </a:xfrm>
            <a:custGeom>
              <a:avLst/>
              <a:gdLst>
                <a:gd name="T0" fmla="*/ 69 w 69"/>
                <a:gd name="T1" fmla="*/ 0 h 75"/>
                <a:gd name="T2" fmla="*/ 42 w 69"/>
                <a:gd name="T3" fmla="*/ 18 h 75"/>
                <a:gd name="T4" fmla="*/ 33 w 69"/>
                <a:gd name="T5" fmla="*/ 24 h 75"/>
                <a:gd name="T6" fmla="*/ 15 w 69"/>
                <a:gd name="T7" fmla="*/ 60 h 75"/>
                <a:gd name="T8" fmla="*/ 0 w 69"/>
                <a:gd name="T9" fmla="*/ 75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75">
                  <a:moveTo>
                    <a:pt x="69" y="0"/>
                  </a:moveTo>
                  <a:cubicBezTo>
                    <a:pt x="60" y="6"/>
                    <a:pt x="51" y="12"/>
                    <a:pt x="42" y="18"/>
                  </a:cubicBezTo>
                  <a:cubicBezTo>
                    <a:pt x="39" y="20"/>
                    <a:pt x="33" y="24"/>
                    <a:pt x="33" y="24"/>
                  </a:cubicBezTo>
                  <a:cubicBezTo>
                    <a:pt x="25" y="35"/>
                    <a:pt x="21" y="48"/>
                    <a:pt x="15" y="60"/>
                  </a:cubicBezTo>
                  <a:cubicBezTo>
                    <a:pt x="12" y="66"/>
                    <a:pt x="0" y="75"/>
                    <a:pt x="0" y="7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3" name="Freeform 576"/>
            <p:cNvSpPr>
              <a:spLocks/>
            </p:cNvSpPr>
            <p:nvPr/>
          </p:nvSpPr>
          <p:spPr bwMode="auto">
            <a:xfrm>
              <a:off x="2739" y="4166"/>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4" name="Freeform 577"/>
            <p:cNvSpPr>
              <a:spLocks/>
            </p:cNvSpPr>
            <p:nvPr/>
          </p:nvSpPr>
          <p:spPr bwMode="auto">
            <a:xfrm>
              <a:off x="2791" y="4175"/>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5" name="Freeform 578"/>
            <p:cNvSpPr>
              <a:spLocks/>
            </p:cNvSpPr>
            <p:nvPr/>
          </p:nvSpPr>
          <p:spPr bwMode="auto">
            <a:xfrm>
              <a:off x="2871" y="4171"/>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6" name="Freeform 579"/>
            <p:cNvSpPr>
              <a:spLocks/>
            </p:cNvSpPr>
            <p:nvPr/>
          </p:nvSpPr>
          <p:spPr bwMode="auto">
            <a:xfrm>
              <a:off x="2927" y="4175"/>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7" name="Freeform 580"/>
            <p:cNvSpPr>
              <a:spLocks/>
            </p:cNvSpPr>
            <p:nvPr/>
          </p:nvSpPr>
          <p:spPr bwMode="auto">
            <a:xfrm>
              <a:off x="2986" y="4164"/>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8" name="Freeform 581"/>
            <p:cNvSpPr>
              <a:spLocks/>
            </p:cNvSpPr>
            <p:nvPr/>
          </p:nvSpPr>
          <p:spPr bwMode="auto">
            <a:xfrm>
              <a:off x="2471" y="3651"/>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9" name="Freeform 582"/>
            <p:cNvSpPr>
              <a:spLocks/>
            </p:cNvSpPr>
            <p:nvPr/>
          </p:nvSpPr>
          <p:spPr bwMode="auto">
            <a:xfrm>
              <a:off x="2544" y="3636"/>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40" name="Freeform 583"/>
            <p:cNvSpPr>
              <a:spLocks/>
            </p:cNvSpPr>
            <p:nvPr/>
          </p:nvSpPr>
          <p:spPr bwMode="auto">
            <a:xfrm>
              <a:off x="2615" y="3620"/>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41" name="Freeform 584"/>
            <p:cNvSpPr>
              <a:spLocks/>
            </p:cNvSpPr>
            <p:nvPr/>
          </p:nvSpPr>
          <p:spPr bwMode="auto">
            <a:xfrm>
              <a:off x="2671" y="3630"/>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42" name="Freeform 585"/>
            <p:cNvSpPr>
              <a:spLocks/>
            </p:cNvSpPr>
            <p:nvPr/>
          </p:nvSpPr>
          <p:spPr bwMode="auto">
            <a:xfrm>
              <a:off x="2730" y="3628"/>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43" name="Freeform 586"/>
            <p:cNvSpPr>
              <a:spLocks/>
            </p:cNvSpPr>
            <p:nvPr/>
          </p:nvSpPr>
          <p:spPr bwMode="auto">
            <a:xfrm>
              <a:off x="2795" y="3635"/>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44" name="Freeform 587"/>
            <p:cNvSpPr>
              <a:spLocks/>
            </p:cNvSpPr>
            <p:nvPr/>
          </p:nvSpPr>
          <p:spPr bwMode="auto">
            <a:xfrm>
              <a:off x="2838" y="3632"/>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45" name="Freeform 588"/>
            <p:cNvSpPr>
              <a:spLocks/>
            </p:cNvSpPr>
            <p:nvPr/>
          </p:nvSpPr>
          <p:spPr bwMode="auto">
            <a:xfrm>
              <a:off x="2912" y="3622"/>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46" name="Freeform 589"/>
            <p:cNvSpPr>
              <a:spLocks/>
            </p:cNvSpPr>
            <p:nvPr/>
          </p:nvSpPr>
          <p:spPr bwMode="auto">
            <a:xfrm>
              <a:off x="2968" y="3635"/>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47" name="Freeform 590"/>
            <p:cNvSpPr>
              <a:spLocks/>
            </p:cNvSpPr>
            <p:nvPr/>
          </p:nvSpPr>
          <p:spPr bwMode="auto">
            <a:xfrm>
              <a:off x="3027" y="3630"/>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48" name="Freeform 591"/>
            <p:cNvSpPr>
              <a:spLocks/>
            </p:cNvSpPr>
            <p:nvPr/>
          </p:nvSpPr>
          <p:spPr bwMode="auto">
            <a:xfrm rot="5400000">
              <a:off x="3174" y="4032"/>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49" name="Freeform 592"/>
            <p:cNvSpPr>
              <a:spLocks/>
            </p:cNvSpPr>
            <p:nvPr/>
          </p:nvSpPr>
          <p:spPr bwMode="auto">
            <a:xfrm rot="5400000">
              <a:off x="3179" y="3970"/>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50" name="Freeform 593"/>
            <p:cNvSpPr>
              <a:spLocks/>
            </p:cNvSpPr>
            <p:nvPr/>
          </p:nvSpPr>
          <p:spPr bwMode="auto">
            <a:xfrm rot="5400000">
              <a:off x="3187" y="3905"/>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51" name="Freeform 594"/>
            <p:cNvSpPr>
              <a:spLocks/>
            </p:cNvSpPr>
            <p:nvPr/>
          </p:nvSpPr>
          <p:spPr bwMode="auto">
            <a:xfrm rot="5400000">
              <a:off x="3168" y="3849"/>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52" name="Freeform 595"/>
            <p:cNvSpPr>
              <a:spLocks/>
            </p:cNvSpPr>
            <p:nvPr/>
          </p:nvSpPr>
          <p:spPr bwMode="auto">
            <a:xfrm rot="5400000">
              <a:off x="3162" y="3776"/>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53" name="Freeform 596"/>
            <p:cNvSpPr>
              <a:spLocks/>
            </p:cNvSpPr>
            <p:nvPr/>
          </p:nvSpPr>
          <p:spPr bwMode="auto">
            <a:xfrm rot="5400000">
              <a:off x="2307" y="3962"/>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54" name="Freeform 597"/>
            <p:cNvSpPr>
              <a:spLocks/>
            </p:cNvSpPr>
            <p:nvPr/>
          </p:nvSpPr>
          <p:spPr bwMode="auto">
            <a:xfrm rot="5400000">
              <a:off x="2288" y="3900"/>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55" name="Freeform 598"/>
            <p:cNvSpPr>
              <a:spLocks/>
            </p:cNvSpPr>
            <p:nvPr/>
          </p:nvSpPr>
          <p:spPr bwMode="auto">
            <a:xfrm rot="5400000">
              <a:off x="2296" y="3835"/>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56" name="Freeform 599"/>
            <p:cNvSpPr>
              <a:spLocks/>
            </p:cNvSpPr>
            <p:nvPr/>
          </p:nvSpPr>
          <p:spPr bwMode="auto">
            <a:xfrm rot="5400000">
              <a:off x="2310" y="3782"/>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57" name="Freeform 600"/>
            <p:cNvSpPr>
              <a:spLocks/>
            </p:cNvSpPr>
            <p:nvPr/>
          </p:nvSpPr>
          <p:spPr bwMode="auto">
            <a:xfrm>
              <a:off x="3081" y="3666"/>
              <a:ext cx="39" cy="108"/>
            </a:xfrm>
            <a:custGeom>
              <a:avLst/>
              <a:gdLst>
                <a:gd name="T0" fmla="*/ 0 w 39"/>
                <a:gd name="T1" fmla="*/ 108 h 108"/>
                <a:gd name="T2" fmla="*/ 27 w 39"/>
                <a:gd name="T3" fmla="*/ 63 h 108"/>
                <a:gd name="T4" fmla="*/ 18 w 39"/>
                <a:gd name="T5" fmla="*/ 33 h 108"/>
                <a:gd name="T6" fmla="*/ 39 w 39"/>
                <a:gd name="T7" fmla="*/ 0 h 1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108">
                  <a:moveTo>
                    <a:pt x="0" y="108"/>
                  </a:moveTo>
                  <a:cubicBezTo>
                    <a:pt x="4" y="81"/>
                    <a:pt x="9" y="81"/>
                    <a:pt x="27" y="63"/>
                  </a:cubicBezTo>
                  <a:cubicBezTo>
                    <a:pt x="24" y="53"/>
                    <a:pt x="18" y="33"/>
                    <a:pt x="18" y="33"/>
                  </a:cubicBezTo>
                  <a:cubicBezTo>
                    <a:pt x="19" y="25"/>
                    <a:pt x="27" y="0"/>
                    <a:pt x="3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58" name="Freeform 601"/>
            <p:cNvSpPr>
              <a:spLocks/>
            </p:cNvSpPr>
            <p:nvPr/>
          </p:nvSpPr>
          <p:spPr bwMode="auto">
            <a:xfrm>
              <a:off x="3111" y="3738"/>
              <a:ext cx="99" cy="60"/>
            </a:xfrm>
            <a:custGeom>
              <a:avLst/>
              <a:gdLst>
                <a:gd name="T0" fmla="*/ 0 w 99"/>
                <a:gd name="T1" fmla="*/ 60 h 60"/>
                <a:gd name="T2" fmla="*/ 42 w 99"/>
                <a:gd name="T3" fmla="*/ 33 h 60"/>
                <a:gd name="T4" fmla="*/ 72 w 99"/>
                <a:gd name="T5" fmla="*/ 24 h 60"/>
                <a:gd name="T6" fmla="*/ 99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0" y="60"/>
                  </a:moveTo>
                  <a:cubicBezTo>
                    <a:pt x="9" y="46"/>
                    <a:pt x="26" y="37"/>
                    <a:pt x="42" y="33"/>
                  </a:cubicBezTo>
                  <a:cubicBezTo>
                    <a:pt x="52" y="30"/>
                    <a:pt x="72" y="24"/>
                    <a:pt x="72" y="24"/>
                  </a:cubicBezTo>
                  <a:cubicBezTo>
                    <a:pt x="77" y="16"/>
                    <a:pt x="90" y="0"/>
                    <a:pt x="9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59" name="Freeform 602"/>
            <p:cNvSpPr>
              <a:spLocks/>
            </p:cNvSpPr>
            <p:nvPr/>
          </p:nvSpPr>
          <p:spPr bwMode="auto">
            <a:xfrm>
              <a:off x="3090" y="4137"/>
              <a:ext cx="93" cy="72"/>
            </a:xfrm>
            <a:custGeom>
              <a:avLst/>
              <a:gdLst>
                <a:gd name="T0" fmla="*/ 0 w 93"/>
                <a:gd name="T1" fmla="*/ 0 h 72"/>
                <a:gd name="T2" fmla="*/ 57 w 93"/>
                <a:gd name="T3" fmla="*/ 9 h 72"/>
                <a:gd name="T4" fmla="*/ 93 w 93"/>
                <a:gd name="T5" fmla="*/ 72 h 72"/>
                <a:gd name="T6" fmla="*/ 0 60000 65536"/>
                <a:gd name="T7" fmla="*/ 0 60000 65536"/>
                <a:gd name="T8" fmla="*/ 0 60000 65536"/>
              </a:gdLst>
              <a:ahLst/>
              <a:cxnLst>
                <a:cxn ang="T6">
                  <a:pos x="T0" y="T1"/>
                </a:cxn>
                <a:cxn ang="T7">
                  <a:pos x="T2" y="T3"/>
                </a:cxn>
                <a:cxn ang="T8">
                  <a:pos x="T4" y="T5"/>
                </a:cxn>
              </a:cxnLst>
              <a:rect l="0" t="0" r="r" b="b"/>
              <a:pathLst>
                <a:path w="93" h="72">
                  <a:moveTo>
                    <a:pt x="0" y="0"/>
                  </a:moveTo>
                  <a:cubicBezTo>
                    <a:pt x="30" y="10"/>
                    <a:pt x="12" y="6"/>
                    <a:pt x="57" y="9"/>
                  </a:cubicBezTo>
                  <a:cubicBezTo>
                    <a:pt x="79" y="24"/>
                    <a:pt x="75" y="54"/>
                    <a:pt x="93" y="72"/>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60" name="Freeform 603"/>
            <p:cNvSpPr>
              <a:spLocks/>
            </p:cNvSpPr>
            <p:nvPr/>
          </p:nvSpPr>
          <p:spPr bwMode="auto">
            <a:xfrm>
              <a:off x="3060" y="4164"/>
              <a:ext cx="42" cy="108"/>
            </a:xfrm>
            <a:custGeom>
              <a:avLst/>
              <a:gdLst>
                <a:gd name="T0" fmla="*/ 0 w 42"/>
                <a:gd name="T1" fmla="*/ 0 h 108"/>
                <a:gd name="T2" fmla="*/ 15 w 42"/>
                <a:gd name="T3" fmla="*/ 15 h 108"/>
                <a:gd name="T4" fmla="*/ 21 w 42"/>
                <a:gd name="T5" fmla="*/ 33 h 108"/>
                <a:gd name="T6" fmla="*/ 30 w 42"/>
                <a:gd name="T7" fmla="*/ 102 h 108"/>
                <a:gd name="T8" fmla="*/ 42 w 42"/>
                <a:gd name="T9" fmla="*/ 108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08">
                  <a:moveTo>
                    <a:pt x="0" y="0"/>
                  </a:moveTo>
                  <a:cubicBezTo>
                    <a:pt x="4" y="6"/>
                    <a:pt x="11" y="9"/>
                    <a:pt x="15" y="15"/>
                  </a:cubicBezTo>
                  <a:cubicBezTo>
                    <a:pt x="18" y="20"/>
                    <a:pt x="21" y="33"/>
                    <a:pt x="21" y="33"/>
                  </a:cubicBezTo>
                  <a:cubicBezTo>
                    <a:pt x="23" y="48"/>
                    <a:pt x="26" y="91"/>
                    <a:pt x="30" y="102"/>
                  </a:cubicBezTo>
                  <a:cubicBezTo>
                    <a:pt x="31" y="106"/>
                    <a:pt x="39" y="105"/>
                    <a:pt x="42"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61" name="Freeform 604"/>
            <p:cNvSpPr>
              <a:spLocks/>
            </p:cNvSpPr>
            <p:nvPr/>
          </p:nvSpPr>
          <p:spPr bwMode="auto">
            <a:xfrm>
              <a:off x="2310" y="4110"/>
              <a:ext cx="93" cy="78"/>
            </a:xfrm>
            <a:custGeom>
              <a:avLst/>
              <a:gdLst>
                <a:gd name="T0" fmla="*/ 93 w 93"/>
                <a:gd name="T1" fmla="*/ 0 h 78"/>
                <a:gd name="T2" fmla="*/ 54 w 93"/>
                <a:gd name="T3" fmla="*/ 15 h 78"/>
                <a:gd name="T4" fmla="*/ 15 w 93"/>
                <a:gd name="T5" fmla="*/ 54 h 78"/>
                <a:gd name="T6" fmla="*/ 0 w 93"/>
                <a:gd name="T7" fmla="*/ 78 h 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3" h="78">
                  <a:moveTo>
                    <a:pt x="93" y="0"/>
                  </a:moveTo>
                  <a:cubicBezTo>
                    <a:pt x="79" y="4"/>
                    <a:pt x="66" y="7"/>
                    <a:pt x="54" y="15"/>
                  </a:cubicBezTo>
                  <a:cubicBezTo>
                    <a:pt x="43" y="31"/>
                    <a:pt x="34" y="48"/>
                    <a:pt x="15" y="54"/>
                  </a:cubicBezTo>
                  <a:cubicBezTo>
                    <a:pt x="2" y="74"/>
                    <a:pt x="6" y="66"/>
                    <a:pt x="0" y="7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62" name="Freeform 605"/>
            <p:cNvSpPr>
              <a:spLocks/>
            </p:cNvSpPr>
            <p:nvPr/>
          </p:nvSpPr>
          <p:spPr bwMode="auto">
            <a:xfrm>
              <a:off x="2265" y="4074"/>
              <a:ext cx="120" cy="39"/>
            </a:xfrm>
            <a:custGeom>
              <a:avLst/>
              <a:gdLst>
                <a:gd name="T0" fmla="*/ 120 w 120"/>
                <a:gd name="T1" fmla="*/ 0 h 39"/>
                <a:gd name="T2" fmla="*/ 48 w 120"/>
                <a:gd name="T3" fmla="*/ 9 h 39"/>
                <a:gd name="T4" fmla="*/ 30 w 120"/>
                <a:gd name="T5" fmla="*/ 15 h 39"/>
                <a:gd name="T6" fmla="*/ 12 w 120"/>
                <a:gd name="T7" fmla="*/ 27 h 39"/>
                <a:gd name="T8" fmla="*/ 0 w 120"/>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39">
                  <a:moveTo>
                    <a:pt x="120" y="0"/>
                  </a:moveTo>
                  <a:cubicBezTo>
                    <a:pt x="80" y="10"/>
                    <a:pt x="104" y="5"/>
                    <a:pt x="48" y="9"/>
                  </a:cubicBezTo>
                  <a:cubicBezTo>
                    <a:pt x="42" y="11"/>
                    <a:pt x="35" y="11"/>
                    <a:pt x="30" y="15"/>
                  </a:cubicBezTo>
                  <a:cubicBezTo>
                    <a:pt x="24" y="19"/>
                    <a:pt x="12" y="27"/>
                    <a:pt x="12" y="27"/>
                  </a:cubicBezTo>
                  <a:cubicBezTo>
                    <a:pt x="5" y="38"/>
                    <a:pt x="9" y="34"/>
                    <a:pt x="0" y="39"/>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63" name="Freeform 606"/>
            <p:cNvSpPr>
              <a:spLocks/>
            </p:cNvSpPr>
            <p:nvPr/>
          </p:nvSpPr>
          <p:spPr bwMode="auto">
            <a:xfrm>
              <a:off x="2304" y="3741"/>
              <a:ext cx="99" cy="60"/>
            </a:xfrm>
            <a:custGeom>
              <a:avLst/>
              <a:gdLst>
                <a:gd name="T0" fmla="*/ 99 w 99"/>
                <a:gd name="T1" fmla="*/ 60 h 60"/>
                <a:gd name="T2" fmla="*/ 69 w 99"/>
                <a:gd name="T3" fmla="*/ 18 h 60"/>
                <a:gd name="T4" fmla="*/ 21 w 99"/>
                <a:gd name="T5" fmla="*/ 15 h 60"/>
                <a:gd name="T6" fmla="*/ 0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99" y="60"/>
                  </a:moveTo>
                  <a:cubicBezTo>
                    <a:pt x="78" y="53"/>
                    <a:pt x="78" y="20"/>
                    <a:pt x="69" y="18"/>
                  </a:cubicBezTo>
                  <a:cubicBezTo>
                    <a:pt x="53" y="15"/>
                    <a:pt x="37" y="16"/>
                    <a:pt x="21" y="15"/>
                  </a:cubicBezTo>
                  <a:cubicBezTo>
                    <a:pt x="10" y="11"/>
                    <a:pt x="10" y="5"/>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64" name="Freeform 607"/>
            <p:cNvSpPr>
              <a:spLocks/>
            </p:cNvSpPr>
            <p:nvPr/>
          </p:nvSpPr>
          <p:spPr bwMode="auto">
            <a:xfrm>
              <a:off x="2403" y="3663"/>
              <a:ext cx="33" cy="105"/>
            </a:xfrm>
            <a:custGeom>
              <a:avLst/>
              <a:gdLst>
                <a:gd name="T0" fmla="*/ 33 w 33"/>
                <a:gd name="T1" fmla="*/ 105 h 105"/>
                <a:gd name="T2" fmla="*/ 21 w 33"/>
                <a:gd name="T3" fmla="*/ 69 h 105"/>
                <a:gd name="T4" fmla="*/ 12 w 33"/>
                <a:gd name="T5" fmla="*/ 42 h 105"/>
                <a:gd name="T6" fmla="*/ 0 w 33"/>
                <a:gd name="T7" fmla="*/ 0 h 1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105">
                  <a:moveTo>
                    <a:pt x="33" y="105"/>
                  </a:moveTo>
                  <a:cubicBezTo>
                    <a:pt x="30" y="91"/>
                    <a:pt x="26" y="82"/>
                    <a:pt x="21" y="69"/>
                  </a:cubicBezTo>
                  <a:cubicBezTo>
                    <a:pt x="17" y="60"/>
                    <a:pt x="12" y="42"/>
                    <a:pt x="12" y="42"/>
                  </a:cubicBezTo>
                  <a:cubicBezTo>
                    <a:pt x="10" y="20"/>
                    <a:pt x="13" y="13"/>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65" name="Oval 608"/>
            <p:cNvSpPr>
              <a:spLocks noChangeArrowheads="1"/>
            </p:cNvSpPr>
            <p:nvPr/>
          </p:nvSpPr>
          <p:spPr bwMode="auto">
            <a:xfrm>
              <a:off x="2490" y="3850"/>
              <a:ext cx="227" cy="213"/>
            </a:xfrm>
            <a:prstGeom prst="ellipse">
              <a:avLst/>
            </a:prstGeom>
            <a:noFill/>
            <a:ln w="28575">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566" name="Arc 609"/>
            <p:cNvSpPr>
              <a:spLocks/>
            </p:cNvSpPr>
            <p:nvPr/>
          </p:nvSpPr>
          <p:spPr bwMode="auto">
            <a:xfrm>
              <a:off x="2620" y="3853"/>
              <a:ext cx="91" cy="77"/>
            </a:xfrm>
            <a:custGeom>
              <a:avLst/>
              <a:gdLst>
                <a:gd name="T0" fmla="*/ 0 w 21600"/>
                <a:gd name="T1" fmla="*/ 0 h 21600"/>
                <a:gd name="T2" fmla="*/ 91 w 21600"/>
                <a:gd name="T3" fmla="*/ 77 h 21600"/>
                <a:gd name="T4" fmla="*/ 0 w 21600"/>
                <a:gd name="T5" fmla="*/ 7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67" name="Arc 610"/>
            <p:cNvSpPr>
              <a:spLocks/>
            </p:cNvSpPr>
            <p:nvPr/>
          </p:nvSpPr>
          <p:spPr bwMode="auto">
            <a:xfrm rot="4409979">
              <a:off x="2642" y="3947"/>
              <a:ext cx="91" cy="77"/>
            </a:xfrm>
            <a:custGeom>
              <a:avLst/>
              <a:gdLst>
                <a:gd name="T0" fmla="*/ 0 w 21600"/>
                <a:gd name="T1" fmla="*/ 0 h 21600"/>
                <a:gd name="T2" fmla="*/ 91 w 21600"/>
                <a:gd name="T3" fmla="*/ 77 h 21600"/>
                <a:gd name="T4" fmla="*/ 0 w 21600"/>
                <a:gd name="T5" fmla="*/ 7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616" name="Group 611"/>
          <p:cNvGrpSpPr>
            <a:grpSpLocks/>
          </p:cNvGrpSpPr>
          <p:nvPr/>
        </p:nvGrpSpPr>
        <p:grpSpPr bwMode="auto">
          <a:xfrm>
            <a:off x="7818438" y="1412876"/>
            <a:ext cx="2381250" cy="3198813"/>
            <a:chOff x="657" y="799"/>
            <a:chExt cx="2812" cy="3311"/>
          </a:xfrm>
        </p:grpSpPr>
        <p:sp>
          <p:nvSpPr>
            <p:cNvPr id="617" name="AutoShape 612"/>
            <p:cNvSpPr>
              <a:spLocks noChangeArrowheads="1"/>
            </p:cNvSpPr>
            <p:nvPr/>
          </p:nvSpPr>
          <p:spPr bwMode="auto">
            <a:xfrm>
              <a:off x="2472" y="1933"/>
              <a:ext cx="771" cy="409"/>
            </a:xfrm>
            <a:prstGeom prst="flowChartTerminator">
              <a:avLst/>
            </a:prstGeom>
            <a:solidFill>
              <a:srgbClr val="CC99FF"/>
            </a:solidFill>
            <a:ln w="381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618" name="Freeform 613"/>
            <p:cNvSpPr>
              <a:spLocks/>
            </p:cNvSpPr>
            <p:nvPr/>
          </p:nvSpPr>
          <p:spPr bwMode="auto">
            <a:xfrm>
              <a:off x="2542" y="2344"/>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19" name="Freeform 614"/>
            <p:cNvSpPr>
              <a:spLocks/>
            </p:cNvSpPr>
            <p:nvPr/>
          </p:nvSpPr>
          <p:spPr bwMode="auto">
            <a:xfrm>
              <a:off x="2594" y="2353"/>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0" name="Freeform 615"/>
            <p:cNvSpPr>
              <a:spLocks/>
            </p:cNvSpPr>
            <p:nvPr/>
          </p:nvSpPr>
          <p:spPr bwMode="auto">
            <a:xfrm>
              <a:off x="2674" y="2349"/>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1" name="Freeform 616"/>
            <p:cNvSpPr>
              <a:spLocks/>
            </p:cNvSpPr>
            <p:nvPr/>
          </p:nvSpPr>
          <p:spPr bwMode="auto">
            <a:xfrm>
              <a:off x="2730" y="2353"/>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2" name="Freeform 617"/>
            <p:cNvSpPr>
              <a:spLocks/>
            </p:cNvSpPr>
            <p:nvPr/>
          </p:nvSpPr>
          <p:spPr bwMode="auto">
            <a:xfrm>
              <a:off x="2789" y="2342"/>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3" name="Freeform 618"/>
            <p:cNvSpPr>
              <a:spLocks/>
            </p:cNvSpPr>
            <p:nvPr/>
          </p:nvSpPr>
          <p:spPr bwMode="auto">
            <a:xfrm>
              <a:off x="2468" y="2328"/>
              <a:ext cx="69" cy="75"/>
            </a:xfrm>
            <a:custGeom>
              <a:avLst/>
              <a:gdLst>
                <a:gd name="T0" fmla="*/ 69 w 69"/>
                <a:gd name="T1" fmla="*/ 0 h 75"/>
                <a:gd name="T2" fmla="*/ 42 w 69"/>
                <a:gd name="T3" fmla="*/ 18 h 75"/>
                <a:gd name="T4" fmla="*/ 33 w 69"/>
                <a:gd name="T5" fmla="*/ 24 h 75"/>
                <a:gd name="T6" fmla="*/ 15 w 69"/>
                <a:gd name="T7" fmla="*/ 60 h 75"/>
                <a:gd name="T8" fmla="*/ 0 w 69"/>
                <a:gd name="T9" fmla="*/ 75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75">
                  <a:moveTo>
                    <a:pt x="69" y="0"/>
                  </a:moveTo>
                  <a:cubicBezTo>
                    <a:pt x="60" y="6"/>
                    <a:pt x="51" y="12"/>
                    <a:pt x="42" y="18"/>
                  </a:cubicBezTo>
                  <a:cubicBezTo>
                    <a:pt x="39" y="20"/>
                    <a:pt x="33" y="24"/>
                    <a:pt x="33" y="24"/>
                  </a:cubicBezTo>
                  <a:cubicBezTo>
                    <a:pt x="25" y="35"/>
                    <a:pt x="21" y="48"/>
                    <a:pt x="15" y="60"/>
                  </a:cubicBezTo>
                  <a:cubicBezTo>
                    <a:pt x="12" y="66"/>
                    <a:pt x="0" y="75"/>
                    <a:pt x="0" y="7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4" name="Freeform 619"/>
            <p:cNvSpPr>
              <a:spLocks/>
            </p:cNvSpPr>
            <p:nvPr/>
          </p:nvSpPr>
          <p:spPr bwMode="auto">
            <a:xfrm>
              <a:off x="2839" y="2346"/>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5" name="Freeform 620"/>
            <p:cNvSpPr>
              <a:spLocks/>
            </p:cNvSpPr>
            <p:nvPr/>
          </p:nvSpPr>
          <p:spPr bwMode="auto">
            <a:xfrm>
              <a:off x="2891" y="2355"/>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6" name="Freeform 621"/>
            <p:cNvSpPr>
              <a:spLocks/>
            </p:cNvSpPr>
            <p:nvPr/>
          </p:nvSpPr>
          <p:spPr bwMode="auto">
            <a:xfrm>
              <a:off x="2971" y="2351"/>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7" name="Freeform 622"/>
            <p:cNvSpPr>
              <a:spLocks/>
            </p:cNvSpPr>
            <p:nvPr/>
          </p:nvSpPr>
          <p:spPr bwMode="auto">
            <a:xfrm>
              <a:off x="3027" y="2355"/>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8" name="Freeform 623"/>
            <p:cNvSpPr>
              <a:spLocks/>
            </p:cNvSpPr>
            <p:nvPr/>
          </p:nvSpPr>
          <p:spPr bwMode="auto">
            <a:xfrm>
              <a:off x="3086" y="2344"/>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9" name="Freeform 624"/>
            <p:cNvSpPr>
              <a:spLocks/>
            </p:cNvSpPr>
            <p:nvPr/>
          </p:nvSpPr>
          <p:spPr bwMode="auto">
            <a:xfrm>
              <a:off x="2571" y="1831"/>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30" name="Freeform 625"/>
            <p:cNvSpPr>
              <a:spLocks/>
            </p:cNvSpPr>
            <p:nvPr/>
          </p:nvSpPr>
          <p:spPr bwMode="auto">
            <a:xfrm>
              <a:off x="2644" y="1816"/>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31" name="Freeform 626"/>
            <p:cNvSpPr>
              <a:spLocks/>
            </p:cNvSpPr>
            <p:nvPr/>
          </p:nvSpPr>
          <p:spPr bwMode="auto">
            <a:xfrm>
              <a:off x="2715" y="1800"/>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32" name="Freeform 627"/>
            <p:cNvSpPr>
              <a:spLocks/>
            </p:cNvSpPr>
            <p:nvPr/>
          </p:nvSpPr>
          <p:spPr bwMode="auto">
            <a:xfrm>
              <a:off x="2771" y="1810"/>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33" name="Freeform 628"/>
            <p:cNvSpPr>
              <a:spLocks/>
            </p:cNvSpPr>
            <p:nvPr/>
          </p:nvSpPr>
          <p:spPr bwMode="auto">
            <a:xfrm>
              <a:off x="2830" y="1808"/>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34" name="Freeform 629"/>
            <p:cNvSpPr>
              <a:spLocks/>
            </p:cNvSpPr>
            <p:nvPr/>
          </p:nvSpPr>
          <p:spPr bwMode="auto">
            <a:xfrm>
              <a:off x="2895" y="1815"/>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35" name="Freeform 630"/>
            <p:cNvSpPr>
              <a:spLocks/>
            </p:cNvSpPr>
            <p:nvPr/>
          </p:nvSpPr>
          <p:spPr bwMode="auto">
            <a:xfrm>
              <a:off x="2938" y="1812"/>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36" name="Freeform 631"/>
            <p:cNvSpPr>
              <a:spLocks/>
            </p:cNvSpPr>
            <p:nvPr/>
          </p:nvSpPr>
          <p:spPr bwMode="auto">
            <a:xfrm>
              <a:off x="3012" y="1802"/>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37" name="Freeform 632"/>
            <p:cNvSpPr>
              <a:spLocks/>
            </p:cNvSpPr>
            <p:nvPr/>
          </p:nvSpPr>
          <p:spPr bwMode="auto">
            <a:xfrm>
              <a:off x="3068" y="1815"/>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38" name="Freeform 633"/>
            <p:cNvSpPr>
              <a:spLocks/>
            </p:cNvSpPr>
            <p:nvPr/>
          </p:nvSpPr>
          <p:spPr bwMode="auto">
            <a:xfrm>
              <a:off x="3127" y="1810"/>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39" name="Freeform 634"/>
            <p:cNvSpPr>
              <a:spLocks/>
            </p:cNvSpPr>
            <p:nvPr/>
          </p:nvSpPr>
          <p:spPr bwMode="auto">
            <a:xfrm rot="5400000">
              <a:off x="3274" y="2212"/>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0" name="Freeform 635"/>
            <p:cNvSpPr>
              <a:spLocks/>
            </p:cNvSpPr>
            <p:nvPr/>
          </p:nvSpPr>
          <p:spPr bwMode="auto">
            <a:xfrm rot="5400000">
              <a:off x="3279" y="2150"/>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1" name="Freeform 636"/>
            <p:cNvSpPr>
              <a:spLocks/>
            </p:cNvSpPr>
            <p:nvPr/>
          </p:nvSpPr>
          <p:spPr bwMode="auto">
            <a:xfrm rot="5400000">
              <a:off x="3287" y="2085"/>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2" name="Freeform 637"/>
            <p:cNvSpPr>
              <a:spLocks/>
            </p:cNvSpPr>
            <p:nvPr/>
          </p:nvSpPr>
          <p:spPr bwMode="auto">
            <a:xfrm rot="5400000">
              <a:off x="3268" y="2029"/>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3" name="Freeform 638"/>
            <p:cNvSpPr>
              <a:spLocks/>
            </p:cNvSpPr>
            <p:nvPr/>
          </p:nvSpPr>
          <p:spPr bwMode="auto">
            <a:xfrm rot="5400000">
              <a:off x="3262" y="1956"/>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4" name="Freeform 639"/>
            <p:cNvSpPr>
              <a:spLocks/>
            </p:cNvSpPr>
            <p:nvPr/>
          </p:nvSpPr>
          <p:spPr bwMode="auto">
            <a:xfrm rot="5400000">
              <a:off x="2407" y="2142"/>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5" name="Freeform 640"/>
            <p:cNvSpPr>
              <a:spLocks/>
            </p:cNvSpPr>
            <p:nvPr/>
          </p:nvSpPr>
          <p:spPr bwMode="auto">
            <a:xfrm rot="5400000">
              <a:off x="2388" y="2080"/>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6" name="Freeform 641"/>
            <p:cNvSpPr>
              <a:spLocks/>
            </p:cNvSpPr>
            <p:nvPr/>
          </p:nvSpPr>
          <p:spPr bwMode="auto">
            <a:xfrm rot="5400000">
              <a:off x="2396" y="2015"/>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7" name="Freeform 642"/>
            <p:cNvSpPr>
              <a:spLocks/>
            </p:cNvSpPr>
            <p:nvPr/>
          </p:nvSpPr>
          <p:spPr bwMode="auto">
            <a:xfrm rot="5400000">
              <a:off x="2410" y="1962"/>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8" name="Freeform 643"/>
            <p:cNvSpPr>
              <a:spLocks/>
            </p:cNvSpPr>
            <p:nvPr/>
          </p:nvSpPr>
          <p:spPr bwMode="auto">
            <a:xfrm>
              <a:off x="3181" y="1846"/>
              <a:ext cx="39" cy="108"/>
            </a:xfrm>
            <a:custGeom>
              <a:avLst/>
              <a:gdLst>
                <a:gd name="T0" fmla="*/ 0 w 39"/>
                <a:gd name="T1" fmla="*/ 108 h 108"/>
                <a:gd name="T2" fmla="*/ 27 w 39"/>
                <a:gd name="T3" fmla="*/ 63 h 108"/>
                <a:gd name="T4" fmla="*/ 18 w 39"/>
                <a:gd name="T5" fmla="*/ 33 h 108"/>
                <a:gd name="T6" fmla="*/ 39 w 39"/>
                <a:gd name="T7" fmla="*/ 0 h 1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108">
                  <a:moveTo>
                    <a:pt x="0" y="108"/>
                  </a:moveTo>
                  <a:cubicBezTo>
                    <a:pt x="4" y="81"/>
                    <a:pt x="9" y="81"/>
                    <a:pt x="27" y="63"/>
                  </a:cubicBezTo>
                  <a:cubicBezTo>
                    <a:pt x="24" y="53"/>
                    <a:pt x="18" y="33"/>
                    <a:pt x="18" y="33"/>
                  </a:cubicBezTo>
                  <a:cubicBezTo>
                    <a:pt x="19" y="25"/>
                    <a:pt x="27" y="0"/>
                    <a:pt x="3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9" name="Freeform 644"/>
            <p:cNvSpPr>
              <a:spLocks/>
            </p:cNvSpPr>
            <p:nvPr/>
          </p:nvSpPr>
          <p:spPr bwMode="auto">
            <a:xfrm>
              <a:off x="3211" y="1918"/>
              <a:ext cx="99" cy="60"/>
            </a:xfrm>
            <a:custGeom>
              <a:avLst/>
              <a:gdLst>
                <a:gd name="T0" fmla="*/ 0 w 99"/>
                <a:gd name="T1" fmla="*/ 60 h 60"/>
                <a:gd name="T2" fmla="*/ 42 w 99"/>
                <a:gd name="T3" fmla="*/ 33 h 60"/>
                <a:gd name="T4" fmla="*/ 72 w 99"/>
                <a:gd name="T5" fmla="*/ 24 h 60"/>
                <a:gd name="T6" fmla="*/ 99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0" y="60"/>
                  </a:moveTo>
                  <a:cubicBezTo>
                    <a:pt x="9" y="46"/>
                    <a:pt x="26" y="37"/>
                    <a:pt x="42" y="33"/>
                  </a:cubicBezTo>
                  <a:cubicBezTo>
                    <a:pt x="52" y="30"/>
                    <a:pt x="72" y="24"/>
                    <a:pt x="72" y="24"/>
                  </a:cubicBezTo>
                  <a:cubicBezTo>
                    <a:pt x="77" y="16"/>
                    <a:pt x="90" y="0"/>
                    <a:pt x="9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50" name="Freeform 645"/>
            <p:cNvSpPr>
              <a:spLocks/>
            </p:cNvSpPr>
            <p:nvPr/>
          </p:nvSpPr>
          <p:spPr bwMode="auto">
            <a:xfrm>
              <a:off x="3190" y="2317"/>
              <a:ext cx="93" cy="72"/>
            </a:xfrm>
            <a:custGeom>
              <a:avLst/>
              <a:gdLst>
                <a:gd name="T0" fmla="*/ 0 w 93"/>
                <a:gd name="T1" fmla="*/ 0 h 72"/>
                <a:gd name="T2" fmla="*/ 57 w 93"/>
                <a:gd name="T3" fmla="*/ 9 h 72"/>
                <a:gd name="T4" fmla="*/ 93 w 93"/>
                <a:gd name="T5" fmla="*/ 72 h 72"/>
                <a:gd name="T6" fmla="*/ 0 60000 65536"/>
                <a:gd name="T7" fmla="*/ 0 60000 65536"/>
                <a:gd name="T8" fmla="*/ 0 60000 65536"/>
              </a:gdLst>
              <a:ahLst/>
              <a:cxnLst>
                <a:cxn ang="T6">
                  <a:pos x="T0" y="T1"/>
                </a:cxn>
                <a:cxn ang="T7">
                  <a:pos x="T2" y="T3"/>
                </a:cxn>
                <a:cxn ang="T8">
                  <a:pos x="T4" y="T5"/>
                </a:cxn>
              </a:cxnLst>
              <a:rect l="0" t="0" r="r" b="b"/>
              <a:pathLst>
                <a:path w="93" h="72">
                  <a:moveTo>
                    <a:pt x="0" y="0"/>
                  </a:moveTo>
                  <a:cubicBezTo>
                    <a:pt x="30" y="10"/>
                    <a:pt x="12" y="6"/>
                    <a:pt x="57" y="9"/>
                  </a:cubicBezTo>
                  <a:cubicBezTo>
                    <a:pt x="79" y="24"/>
                    <a:pt x="75" y="54"/>
                    <a:pt x="93" y="72"/>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51" name="Freeform 646"/>
            <p:cNvSpPr>
              <a:spLocks/>
            </p:cNvSpPr>
            <p:nvPr/>
          </p:nvSpPr>
          <p:spPr bwMode="auto">
            <a:xfrm>
              <a:off x="3160" y="2344"/>
              <a:ext cx="42" cy="108"/>
            </a:xfrm>
            <a:custGeom>
              <a:avLst/>
              <a:gdLst>
                <a:gd name="T0" fmla="*/ 0 w 42"/>
                <a:gd name="T1" fmla="*/ 0 h 108"/>
                <a:gd name="T2" fmla="*/ 15 w 42"/>
                <a:gd name="T3" fmla="*/ 15 h 108"/>
                <a:gd name="T4" fmla="*/ 21 w 42"/>
                <a:gd name="T5" fmla="*/ 33 h 108"/>
                <a:gd name="T6" fmla="*/ 30 w 42"/>
                <a:gd name="T7" fmla="*/ 102 h 108"/>
                <a:gd name="T8" fmla="*/ 42 w 42"/>
                <a:gd name="T9" fmla="*/ 108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08">
                  <a:moveTo>
                    <a:pt x="0" y="0"/>
                  </a:moveTo>
                  <a:cubicBezTo>
                    <a:pt x="4" y="6"/>
                    <a:pt x="11" y="9"/>
                    <a:pt x="15" y="15"/>
                  </a:cubicBezTo>
                  <a:cubicBezTo>
                    <a:pt x="18" y="20"/>
                    <a:pt x="21" y="33"/>
                    <a:pt x="21" y="33"/>
                  </a:cubicBezTo>
                  <a:cubicBezTo>
                    <a:pt x="23" y="48"/>
                    <a:pt x="26" y="91"/>
                    <a:pt x="30" y="102"/>
                  </a:cubicBezTo>
                  <a:cubicBezTo>
                    <a:pt x="31" y="106"/>
                    <a:pt x="39" y="105"/>
                    <a:pt x="42"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52" name="Freeform 647"/>
            <p:cNvSpPr>
              <a:spLocks/>
            </p:cNvSpPr>
            <p:nvPr/>
          </p:nvSpPr>
          <p:spPr bwMode="auto">
            <a:xfrm>
              <a:off x="2410" y="2290"/>
              <a:ext cx="93" cy="78"/>
            </a:xfrm>
            <a:custGeom>
              <a:avLst/>
              <a:gdLst>
                <a:gd name="T0" fmla="*/ 93 w 93"/>
                <a:gd name="T1" fmla="*/ 0 h 78"/>
                <a:gd name="T2" fmla="*/ 54 w 93"/>
                <a:gd name="T3" fmla="*/ 15 h 78"/>
                <a:gd name="T4" fmla="*/ 15 w 93"/>
                <a:gd name="T5" fmla="*/ 54 h 78"/>
                <a:gd name="T6" fmla="*/ 0 w 93"/>
                <a:gd name="T7" fmla="*/ 78 h 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3" h="78">
                  <a:moveTo>
                    <a:pt x="93" y="0"/>
                  </a:moveTo>
                  <a:cubicBezTo>
                    <a:pt x="79" y="4"/>
                    <a:pt x="66" y="7"/>
                    <a:pt x="54" y="15"/>
                  </a:cubicBezTo>
                  <a:cubicBezTo>
                    <a:pt x="43" y="31"/>
                    <a:pt x="34" y="48"/>
                    <a:pt x="15" y="54"/>
                  </a:cubicBezTo>
                  <a:cubicBezTo>
                    <a:pt x="2" y="74"/>
                    <a:pt x="6" y="66"/>
                    <a:pt x="0" y="7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53" name="Freeform 648"/>
            <p:cNvSpPr>
              <a:spLocks/>
            </p:cNvSpPr>
            <p:nvPr/>
          </p:nvSpPr>
          <p:spPr bwMode="auto">
            <a:xfrm>
              <a:off x="2365" y="2254"/>
              <a:ext cx="120" cy="39"/>
            </a:xfrm>
            <a:custGeom>
              <a:avLst/>
              <a:gdLst>
                <a:gd name="T0" fmla="*/ 120 w 120"/>
                <a:gd name="T1" fmla="*/ 0 h 39"/>
                <a:gd name="T2" fmla="*/ 48 w 120"/>
                <a:gd name="T3" fmla="*/ 9 h 39"/>
                <a:gd name="T4" fmla="*/ 30 w 120"/>
                <a:gd name="T5" fmla="*/ 15 h 39"/>
                <a:gd name="T6" fmla="*/ 12 w 120"/>
                <a:gd name="T7" fmla="*/ 27 h 39"/>
                <a:gd name="T8" fmla="*/ 0 w 120"/>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39">
                  <a:moveTo>
                    <a:pt x="120" y="0"/>
                  </a:moveTo>
                  <a:cubicBezTo>
                    <a:pt x="80" y="10"/>
                    <a:pt x="104" y="5"/>
                    <a:pt x="48" y="9"/>
                  </a:cubicBezTo>
                  <a:cubicBezTo>
                    <a:pt x="42" y="11"/>
                    <a:pt x="35" y="11"/>
                    <a:pt x="30" y="15"/>
                  </a:cubicBezTo>
                  <a:cubicBezTo>
                    <a:pt x="24" y="19"/>
                    <a:pt x="12" y="27"/>
                    <a:pt x="12" y="27"/>
                  </a:cubicBezTo>
                  <a:cubicBezTo>
                    <a:pt x="5" y="38"/>
                    <a:pt x="9" y="34"/>
                    <a:pt x="0" y="39"/>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54" name="Freeform 649"/>
            <p:cNvSpPr>
              <a:spLocks/>
            </p:cNvSpPr>
            <p:nvPr/>
          </p:nvSpPr>
          <p:spPr bwMode="auto">
            <a:xfrm>
              <a:off x="2404" y="1921"/>
              <a:ext cx="99" cy="60"/>
            </a:xfrm>
            <a:custGeom>
              <a:avLst/>
              <a:gdLst>
                <a:gd name="T0" fmla="*/ 99 w 99"/>
                <a:gd name="T1" fmla="*/ 60 h 60"/>
                <a:gd name="T2" fmla="*/ 69 w 99"/>
                <a:gd name="T3" fmla="*/ 18 h 60"/>
                <a:gd name="T4" fmla="*/ 21 w 99"/>
                <a:gd name="T5" fmla="*/ 15 h 60"/>
                <a:gd name="T6" fmla="*/ 0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99" y="60"/>
                  </a:moveTo>
                  <a:cubicBezTo>
                    <a:pt x="78" y="53"/>
                    <a:pt x="78" y="20"/>
                    <a:pt x="69" y="18"/>
                  </a:cubicBezTo>
                  <a:cubicBezTo>
                    <a:pt x="53" y="15"/>
                    <a:pt x="37" y="16"/>
                    <a:pt x="21" y="15"/>
                  </a:cubicBezTo>
                  <a:cubicBezTo>
                    <a:pt x="10" y="11"/>
                    <a:pt x="10" y="5"/>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55" name="Freeform 650"/>
            <p:cNvSpPr>
              <a:spLocks/>
            </p:cNvSpPr>
            <p:nvPr/>
          </p:nvSpPr>
          <p:spPr bwMode="auto">
            <a:xfrm>
              <a:off x="2503" y="1843"/>
              <a:ext cx="33" cy="105"/>
            </a:xfrm>
            <a:custGeom>
              <a:avLst/>
              <a:gdLst>
                <a:gd name="T0" fmla="*/ 33 w 33"/>
                <a:gd name="T1" fmla="*/ 105 h 105"/>
                <a:gd name="T2" fmla="*/ 21 w 33"/>
                <a:gd name="T3" fmla="*/ 69 h 105"/>
                <a:gd name="T4" fmla="*/ 12 w 33"/>
                <a:gd name="T5" fmla="*/ 42 h 105"/>
                <a:gd name="T6" fmla="*/ 0 w 33"/>
                <a:gd name="T7" fmla="*/ 0 h 1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105">
                  <a:moveTo>
                    <a:pt x="33" y="105"/>
                  </a:moveTo>
                  <a:cubicBezTo>
                    <a:pt x="30" y="91"/>
                    <a:pt x="26" y="82"/>
                    <a:pt x="21" y="69"/>
                  </a:cubicBezTo>
                  <a:cubicBezTo>
                    <a:pt x="17" y="60"/>
                    <a:pt x="12" y="42"/>
                    <a:pt x="12" y="42"/>
                  </a:cubicBezTo>
                  <a:cubicBezTo>
                    <a:pt x="10" y="20"/>
                    <a:pt x="13" y="13"/>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56" name="Oval 651"/>
            <p:cNvSpPr>
              <a:spLocks noChangeArrowheads="1"/>
            </p:cNvSpPr>
            <p:nvPr/>
          </p:nvSpPr>
          <p:spPr bwMode="auto">
            <a:xfrm>
              <a:off x="2608" y="2109"/>
              <a:ext cx="227" cy="122"/>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657" name="Rectangle 652"/>
            <p:cNvSpPr>
              <a:spLocks noChangeArrowheads="1"/>
            </p:cNvSpPr>
            <p:nvPr/>
          </p:nvSpPr>
          <p:spPr bwMode="auto">
            <a:xfrm>
              <a:off x="657" y="799"/>
              <a:ext cx="2812" cy="3311"/>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658" name="Line 653"/>
            <p:cNvSpPr>
              <a:spLocks noChangeShapeType="1"/>
            </p:cNvSpPr>
            <p:nvPr/>
          </p:nvSpPr>
          <p:spPr bwMode="auto">
            <a:xfrm>
              <a:off x="1837" y="1344"/>
              <a:ext cx="453" cy="40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59" name="Line 654"/>
            <p:cNvSpPr>
              <a:spLocks noChangeShapeType="1"/>
            </p:cNvSpPr>
            <p:nvPr/>
          </p:nvSpPr>
          <p:spPr bwMode="auto">
            <a:xfrm flipV="1">
              <a:off x="1837" y="2341"/>
              <a:ext cx="454" cy="181"/>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60" name="Line 655"/>
            <p:cNvSpPr>
              <a:spLocks noChangeShapeType="1"/>
            </p:cNvSpPr>
            <p:nvPr/>
          </p:nvSpPr>
          <p:spPr bwMode="auto">
            <a:xfrm>
              <a:off x="1791" y="3158"/>
              <a:ext cx="454" cy="40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61" name="AutoShape 656"/>
            <p:cNvSpPr>
              <a:spLocks noChangeArrowheads="1"/>
            </p:cNvSpPr>
            <p:nvPr/>
          </p:nvSpPr>
          <p:spPr bwMode="auto">
            <a:xfrm>
              <a:off x="2527" y="1474"/>
              <a:ext cx="317" cy="304"/>
            </a:xfrm>
            <a:prstGeom prst="lightningBol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662" name="AutoShape 657"/>
            <p:cNvSpPr>
              <a:spLocks noChangeArrowheads="1"/>
            </p:cNvSpPr>
            <p:nvPr/>
          </p:nvSpPr>
          <p:spPr bwMode="auto">
            <a:xfrm>
              <a:off x="920" y="1027"/>
              <a:ext cx="771" cy="409"/>
            </a:xfrm>
            <a:prstGeom prst="flowChartTerminator">
              <a:avLst/>
            </a:prstGeom>
            <a:solidFill>
              <a:srgbClr val="CC99FF"/>
            </a:solidFill>
            <a:ln w="381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663" name="Freeform 658"/>
            <p:cNvSpPr>
              <a:spLocks/>
            </p:cNvSpPr>
            <p:nvPr/>
          </p:nvSpPr>
          <p:spPr bwMode="auto">
            <a:xfrm>
              <a:off x="990" y="1438"/>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64" name="Freeform 659"/>
            <p:cNvSpPr>
              <a:spLocks/>
            </p:cNvSpPr>
            <p:nvPr/>
          </p:nvSpPr>
          <p:spPr bwMode="auto">
            <a:xfrm>
              <a:off x="1042" y="1447"/>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65" name="Freeform 660"/>
            <p:cNvSpPr>
              <a:spLocks/>
            </p:cNvSpPr>
            <p:nvPr/>
          </p:nvSpPr>
          <p:spPr bwMode="auto">
            <a:xfrm>
              <a:off x="1122" y="1443"/>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66" name="Freeform 661"/>
            <p:cNvSpPr>
              <a:spLocks/>
            </p:cNvSpPr>
            <p:nvPr/>
          </p:nvSpPr>
          <p:spPr bwMode="auto">
            <a:xfrm>
              <a:off x="1178" y="1447"/>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67" name="Freeform 662"/>
            <p:cNvSpPr>
              <a:spLocks/>
            </p:cNvSpPr>
            <p:nvPr/>
          </p:nvSpPr>
          <p:spPr bwMode="auto">
            <a:xfrm>
              <a:off x="1237" y="1436"/>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68" name="Freeform 663"/>
            <p:cNvSpPr>
              <a:spLocks/>
            </p:cNvSpPr>
            <p:nvPr/>
          </p:nvSpPr>
          <p:spPr bwMode="auto">
            <a:xfrm>
              <a:off x="916" y="1422"/>
              <a:ext cx="69" cy="75"/>
            </a:xfrm>
            <a:custGeom>
              <a:avLst/>
              <a:gdLst>
                <a:gd name="T0" fmla="*/ 69 w 69"/>
                <a:gd name="T1" fmla="*/ 0 h 75"/>
                <a:gd name="T2" fmla="*/ 42 w 69"/>
                <a:gd name="T3" fmla="*/ 18 h 75"/>
                <a:gd name="T4" fmla="*/ 33 w 69"/>
                <a:gd name="T5" fmla="*/ 24 h 75"/>
                <a:gd name="T6" fmla="*/ 15 w 69"/>
                <a:gd name="T7" fmla="*/ 60 h 75"/>
                <a:gd name="T8" fmla="*/ 0 w 69"/>
                <a:gd name="T9" fmla="*/ 75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75">
                  <a:moveTo>
                    <a:pt x="69" y="0"/>
                  </a:moveTo>
                  <a:cubicBezTo>
                    <a:pt x="60" y="6"/>
                    <a:pt x="51" y="12"/>
                    <a:pt x="42" y="18"/>
                  </a:cubicBezTo>
                  <a:cubicBezTo>
                    <a:pt x="39" y="20"/>
                    <a:pt x="33" y="24"/>
                    <a:pt x="33" y="24"/>
                  </a:cubicBezTo>
                  <a:cubicBezTo>
                    <a:pt x="25" y="35"/>
                    <a:pt x="21" y="48"/>
                    <a:pt x="15" y="60"/>
                  </a:cubicBezTo>
                  <a:cubicBezTo>
                    <a:pt x="12" y="66"/>
                    <a:pt x="0" y="75"/>
                    <a:pt x="0" y="7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69" name="Freeform 664"/>
            <p:cNvSpPr>
              <a:spLocks/>
            </p:cNvSpPr>
            <p:nvPr/>
          </p:nvSpPr>
          <p:spPr bwMode="auto">
            <a:xfrm>
              <a:off x="1287" y="1440"/>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70" name="Freeform 665"/>
            <p:cNvSpPr>
              <a:spLocks/>
            </p:cNvSpPr>
            <p:nvPr/>
          </p:nvSpPr>
          <p:spPr bwMode="auto">
            <a:xfrm>
              <a:off x="1339" y="1449"/>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71" name="Freeform 666"/>
            <p:cNvSpPr>
              <a:spLocks/>
            </p:cNvSpPr>
            <p:nvPr/>
          </p:nvSpPr>
          <p:spPr bwMode="auto">
            <a:xfrm>
              <a:off x="1419" y="1445"/>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72" name="Freeform 667"/>
            <p:cNvSpPr>
              <a:spLocks/>
            </p:cNvSpPr>
            <p:nvPr/>
          </p:nvSpPr>
          <p:spPr bwMode="auto">
            <a:xfrm>
              <a:off x="1475" y="1449"/>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73" name="Freeform 668"/>
            <p:cNvSpPr>
              <a:spLocks/>
            </p:cNvSpPr>
            <p:nvPr/>
          </p:nvSpPr>
          <p:spPr bwMode="auto">
            <a:xfrm>
              <a:off x="1534" y="1438"/>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74" name="Freeform 669"/>
            <p:cNvSpPr>
              <a:spLocks/>
            </p:cNvSpPr>
            <p:nvPr/>
          </p:nvSpPr>
          <p:spPr bwMode="auto">
            <a:xfrm>
              <a:off x="1019" y="925"/>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75" name="Freeform 670"/>
            <p:cNvSpPr>
              <a:spLocks/>
            </p:cNvSpPr>
            <p:nvPr/>
          </p:nvSpPr>
          <p:spPr bwMode="auto">
            <a:xfrm>
              <a:off x="1092" y="910"/>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76" name="Freeform 671"/>
            <p:cNvSpPr>
              <a:spLocks/>
            </p:cNvSpPr>
            <p:nvPr/>
          </p:nvSpPr>
          <p:spPr bwMode="auto">
            <a:xfrm>
              <a:off x="1163" y="894"/>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77" name="Freeform 672"/>
            <p:cNvSpPr>
              <a:spLocks/>
            </p:cNvSpPr>
            <p:nvPr/>
          </p:nvSpPr>
          <p:spPr bwMode="auto">
            <a:xfrm>
              <a:off x="1219" y="904"/>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78" name="Freeform 673"/>
            <p:cNvSpPr>
              <a:spLocks/>
            </p:cNvSpPr>
            <p:nvPr/>
          </p:nvSpPr>
          <p:spPr bwMode="auto">
            <a:xfrm>
              <a:off x="1278" y="902"/>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79" name="Freeform 674"/>
            <p:cNvSpPr>
              <a:spLocks/>
            </p:cNvSpPr>
            <p:nvPr/>
          </p:nvSpPr>
          <p:spPr bwMode="auto">
            <a:xfrm>
              <a:off x="1343" y="909"/>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80" name="Freeform 675"/>
            <p:cNvSpPr>
              <a:spLocks/>
            </p:cNvSpPr>
            <p:nvPr/>
          </p:nvSpPr>
          <p:spPr bwMode="auto">
            <a:xfrm>
              <a:off x="1386" y="906"/>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81" name="Freeform 676"/>
            <p:cNvSpPr>
              <a:spLocks/>
            </p:cNvSpPr>
            <p:nvPr/>
          </p:nvSpPr>
          <p:spPr bwMode="auto">
            <a:xfrm>
              <a:off x="1460" y="896"/>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82" name="Freeform 677"/>
            <p:cNvSpPr>
              <a:spLocks/>
            </p:cNvSpPr>
            <p:nvPr/>
          </p:nvSpPr>
          <p:spPr bwMode="auto">
            <a:xfrm>
              <a:off x="1516" y="909"/>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83" name="Freeform 678"/>
            <p:cNvSpPr>
              <a:spLocks/>
            </p:cNvSpPr>
            <p:nvPr/>
          </p:nvSpPr>
          <p:spPr bwMode="auto">
            <a:xfrm>
              <a:off x="1575" y="904"/>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84" name="Freeform 679"/>
            <p:cNvSpPr>
              <a:spLocks/>
            </p:cNvSpPr>
            <p:nvPr/>
          </p:nvSpPr>
          <p:spPr bwMode="auto">
            <a:xfrm rot="5400000">
              <a:off x="1722" y="1306"/>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85" name="Freeform 680"/>
            <p:cNvSpPr>
              <a:spLocks/>
            </p:cNvSpPr>
            <p:nvPr/>
          </p:nvSpPr>
          <p:spPr bwMode="auto">
            <a:xfrm rot="5400000">
              <a:off x="1727" y="1244"/>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86" name="Freeform 681"/>
            <p:cNvSpPr>
              <a:spLocks/>
            </p:cNvSpPr>
            <p:nvPr/>
          </p:nvSpPr>
          <p:spPr bwMode="auto">
            <a:xfrm rot="5400000">
              <a:off x="1735" y="1179"/>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87" name="Freeform 682"/>
            <p:cNvSpPr>
              <a:spLocks/>
            </p:cNvSpPr>
            <p:nvPr/>
          </p:nvSpPr>
          <p:spPr bwMode="auto">
            <a:xfrm rot="5400000">
              <a:off x="1716" y="1123"/>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88" name="Freeform 683"/>
            <p:cNvSpPr>
              <a:spLocks/>
            </p:cNvSpPr>
            <p:nvPr/>
          </p:nvSpPr>
          <p:spPr bwMode="auto">
            <a:xfrm rot="5400000">
              <a:off x="1710" y="1050"/>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89" name="Freeform 684"/>
            <p:cNvSpPr>
              <a:spLocks/>
            </p:cNvSpPr>
            <p:nvPr/>
          </p:nvSpPr>
          <p:spPr bwMode="auto">
            <a:xfrm rot="5400000">
              <a:off x="855" y="1236"/>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0" name="Freeform 685"/>
            <p:cNvSpPr>
              <a:spLocks/>
            </p:cNvSpPr>
            <p:nvPr/>
          </p:nvSpPr>
          <p:spPr bwMode="auto">
            <a:xfrm rot="5400000">
              <a:off x="836" y="1174"/>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1" name="Freeform 686"/>
            <p:cNvSpPr>
              <a:spLocks/>
            </p:cNvSpPr>
            <p:nvPr/>
          </p:nvSpPr>
          <p:spPr bwMode="auto">
            <a:xfrm rot="5400000">
              <a:off x="844" y="1109"/>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2" name="Freeform 687"/>
            <p:cNvSpPr>
              <a:spLocks/>
            </p:cNvSpPr>
            <p:nvPr/>
          </p:nvSpPr>
          <p:spPr bwMode="auto">
            <a:xfrm rot="5400000">
              <a:off x="858" y="1056"/>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3" name="Freeform 688"/>
            <p:cNvSpPr>
              <a:spLocks/>
            </p:cNvSpPr>
            <p:nvPr/>
          </p:nvSpPr>
          <p:spPr bwMode="auto">
            <a:xfrm>
              <a:off x="1629" y="940"/>
              <a:ext cx="39" cy="108"/>
            </a:xfrm>
            <a:custGeom>
              <a:avLst/>
              <a:gdLst>
                <a:gd name="T0" fmla="*/ 0 w 39"/>
                <a:gd name="T1" fmla="*/ 108 h 108"/>
                <a:gd name="T2" fmla="*/ 27 w 39"/>
                <a:gd name="T3" fmla="*/ 63 h 108"/>
                <a:gd name="T4" fmla="*/ 18 w 39"/>
                <a:gd name="T5" fmla="*/ 33 h 108"/>
                <a:gd name="T6" fmla="*/ 39 w 39"/>
                <a:gd name="T7" fmla="*/ 0 h 1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108">
                  <a:moveTo>
                    <a:pt x="0" y="108"/>
                  </a:moveTo>
                  <a:cubicBezTo>
                    <a:pt x="4" y="81"/>
                    <a:pt x="9" y="81"/>
                    <a:pt x="27" y="63"/>
                  </a:cubicBezTo>
                  <a:cubicBezTo>
                    <a:pt x="24" y="53"/>
                    <a:pt x="18" y="33"/>
                    <a:pt x="18" y="33"/>
                  </a:cubicBezTo>
                  <a:cubicBezTo>
                    <a:pt x="19" y="25"/>
                    <a:pt x="27" y="0"/>
                    <a:pt x="3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4" name="Freeform 689"/>
            <p:cNvSpPr>
              <a:spLocks/>
            </p:cNvSpPr>
            <p:nvPr/>
          </p:nvSpPr>
          <p:spPr bwMode="auto">
            <a:xfrm>
              <a:off x="1659" y="1012"/>
              <a:ext cx="99" cy="60"/>
            </a:xfrm>
            <a:custGeom>
              <a:avLst/>
              <a:gdLst>
                <a:gd name="T0" fmla="*/ 0 w 99"/>
                <a:gd name="T1" fmla="*/ 60 h 60"/>
                <a:gd name="T2" fmla="*/ 42 w 99"/>
                <a:gd name="T3" fmla="*/ 33 h 60"/>
                <a:gd name="T4" fmla="*/ 72 w 99"/>
                <a:gd name="T5" fmla="*/ 24 h 60"/>
                <a:gd name="T6" fmla="*/ 99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0" y="60"/>
                  </a:moveTo>
                  <a:cubicBezTo>
                    <a:pt x="9" y="46"/>
                    <a:pt x="26" y="37"/>
                    <a:pt x="42" y="33"/>
                  </a:cubicBezTo>
                  <a:cubicBezTo>
                    <a:pt x="52" y="30"/>
                    <a:pt x="72" y="24"/>
                    <a:pt x="72" y="24"/>
                  </a:cubicBezTo>
                  <a:cubicBezTo>
                    <a:pt x="77" y="16"/>
                    <a:pt x="90" y="0"/>
                    <a:pt x="9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5" name="Freeform 690"/>
            <p:cNvSpPr>
              <a:spLocks/>
            </p:cNvSpPr>
            <p:nvPr/>
          </p:nvSpPr>
          <p:spPr bwMode="auto">
            <a:xfrm>
              <a:off x="1638" y="1411"/>
              <a:ext cx="93" cy="72"/>
            </a:xfrm>
            <a:custGeom>
              <a:avLst/>
              <a:gdLst>
                <a:gd name="T0" fmla="*/ 0 w 93"/>
                <a:gd name="T1" fmla="*/ 0 h 72"/>
                <a:gd name="T2" fmla="*/ 57 w 93"/>
                <a:gd name="T3" fmla="*/ 9 h 72"/>
                <a:gd name="T4" fmla="*/ 93 w 93"/>
                <a:gd name="T5" fmla="*/ 72 h 72"/>
                <a:gd name="T6" fmla="*/ 0 60000 65536"/>
                <a:gd name="T7" fmla="*/ 0 60000 65536"/>
                <a:gd name="T8" fmla="*/ 0 60000 65536"/>
              </a:gdLst>
              <a:ahLst/>
              <a:cxnLst>
                <a:cxn ang="T6">
                  <a:pos x="T0" y="T1"/>
                </a:cxn>
                <a:cxn ang="T7">
                  <a:pos x="T2" y="T3"/>
                </a:cxn>
                <a:cxn ang="T8">
                  <a:pos x="T4" y="T5"/>
                </a:cxn>
              </a:cxnLst>
              <a:rect l="0" t="0" r="r" b="b"/>
              <a:pathLst>
                <a:path w="93" h="72">
                  <a:moveTo>
                    <a:pt x="0" y="0"/>
                  </a:moveTo>
                  <a:cubicBezTo>
                    <a:pt x="30" y="10"/>
                    <a:pt x="12" y="6"/>
                    <a:pt x="57" y="9"/>
                  </a:cubicBezTo>
                  <a:cubicBezTo>
                    <a:pt x="79" y="24"/>
                    <a:pt x="75" y="54"/>
                    <a:pt x="93" y="72"/>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6" name="Freeform 691"/>
            <p:cNvSpPr>
              <a:spLocks/>
            </p:cNvSpPr>
            <p:nvPr/>
          </p:nvSpPr>
          <p:spPr bwMode="auto">
            <a:xfrm>
              <a:off x="1608" y="1438"/>
              <a:ext cx="42" cy="108"/>
            </a:xfrm>
            <a:custGeom>
              <a:avLst/>
              <a:gdLst>
                <a:gd name="T0" fmla="*/ 0 w 42"/>
                <a:gd name="T1" fmla="*/ 0 h 108"/>
                <a:gd name="T2" fmla="*/ 15 w 42"/>
                <a:gd name="T3" fmla="*/ 15 h 108"/>
                <a:gd name="T4" fmla="*/ 21 w 42"/>
                <a:gd name="T5" fmla="*/ 33 h 108"/>
                <a:gd name="T6" fmla="*/ 30 w 42"/>
                <a:gd name="T7" fmla="*/ 102 h 108"/>
                <a:gd name="T8" fmla="*/ 42 w 42"/>
                <a:gd name="T9" fmla="*/ 108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08">
                  <a:moveTo>
                    <a:pt x="0" y="0"/>
                  </a:moveTo>
                  <a:cubicBezTo>
                    <a:pt x="4" y="6"/>
                    <a:pt x="11" y="9"/>
                    <a:pt x="15" y="15"/>
                  </a:cubicBezTo>
                  <a:cubicBezTo>
                    <a:pt x="18" y="20"/>
                    <a:pt x="21" y="33"/>
                    <a:pt x="21" y="33"/>
                  </a:cubicBezTo>
                  <a:cubicBezTo>
                    <a:pt x="23" y="48"/>
                    <a:pt x="26" y="91"/>
                    <a:pt x="30" y="102"/>
                  </a:cubicBezTo>
                  <a:cubicBezTo>
                    <a:pt x="31" y="106"/>
                    <a:pt x="39" y="105"/>
                    <a:pt x="42"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7" name="Freeform 692"/>
            <p:cNvSpPr>
              <a:spLocks/>
            </p:cNvSpPr>
            <p:nvPr/>
          </p:nvSpPr>
          <p:spPr bwMode="auto">
            <a:xfrm>
              <a:off x="858" y="1384"/>
              <a:ext cx="93" cy="78"/>
            </a:xfrm>
            <a:custGeom>
              <a:avLst/>
              <a:gdLst>
                <a:gd name="T0" fmla="*/ 93 w 93"/>
                <a:gd name="T1" fmla="*/ 0 h 78"/>
                <a:gd name="T2" fmla="*/ 54 w 93"/>
                <a:gd name="T3" fmla="*/ 15 h 78"/>
                <a:gd name="T4" fmla="*/ 15 w 93"/>
                <a:gd name="T5" fmla="*/ 54 h 78"/>
                <a:gd name="T6" fmla="*/ 0 w 93"/>
                <a:gd name="T7" fmla="*/ 78 h 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3" h="78">
                  <a:moveTo>
                    <a:pt x="93" y="0"/>
                  </a:moveTo>
                  <a:cubicBezTo>
                    <a:pt x="79" y="4"/>
                    <a:pt x="66" y="7"/>
                    <a:pt x="54" y="15"/>
                  </a:cubicBezTo>
                  <a:cubicBezTo>
                    <a:pt x="43" y="31"/>
                    <a:pt x="34" y="48"/>
                    <a:pt x="15" y="54"/>
                  </a:cubicBezTo>
                  <a:cubicBezTo>
                    <a:pt x="2" y="74"/>
                    <a:pt x="6" y="66"/>
                    <a:pt x="0" y="7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8" name="Freeform 693"/>
            <p:cNvSpPr>
              <a:spLocks/>
            </p:cNvSpPr>
            <p:nvPr/>
          </p:nvSpPr>
          <p:spPr bwMode="auto">
            <a:xfrm>
              <a:off x="813" y="1348"/>
              <a:ext cx="120" cy="39"/>
            </a:xfrm>
            <a:custGeom>
              <a:avLst/>
              <a:gdLst>
                <a:gd name="T0" fmla="*/ 120 w 120"/>
                <a:gd name="T1" fmla="*/ 0 h 39"/>
                <a:gd name="T2" fmla="*/ 48 w 120"/>
                <a:gd name="T3" fmla="*/ 9 h 39"/>
                <a:gd name="T4" fmla="*/ 30 w 120"/>
                <a:gd name="T5" fmla="*/ 15 h 39"/>
                <a:gd name="T6" fmla="*/ 12 w 120"/>
                <a:gd name="T7" fmla="*/ 27 h 39"/>
                <a:gd name="T8" fmla="*/ 0 w 120"/>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39">
                  <a:moveTo>
                    <a:pt x="120" y="0"/>
                  </a:moveTo>
                  <a:cubicBezTo>
                    <a:pt x="80" y="10"/>
                    <a:pt x="104" y="5"/>
                    <a:pt x="48" y="9"/>
                  </a:cubicBezTo>
                  <a:cubicBezTo>
                    <a:pt x="42" y="11"/>
                    <a:pt x="35" y="11"/>
                    <a:pt x="30" y="15"/>
                  </a:cubicBezTo>
                  <a:cubicBezTo>
                    <a:pt x="24" y="19"/>
                    <a:pt x="12" y="27"/>
                    <a:pt x="12" y="27"/>
                  </a:cubicBezTo>
                  <a:cubicBezTo>
                    <a:pt x="5" y="38"/>
                    <a:pt x="9" y="34"/>
                    <a:pt x="0" y="39"/>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9" name="Freeform 694"/>
            <p:cNvSpPr>
              <a:spLocks/>
            </p:cNvSpPr>
            <p:nvPr/>
          </p:nvSpPr>
          <p:spPr bwMode="auto">
            <a:xfrm>
              <a:off x="852" y="1015"/>
              <a:ext cx="99" cy="60"/>
            </a:xfrm>
            <a:custGeom>
              <a:avLst/>
              <a:gdLst>
                <a:gd name="T0" fmla="*/ 99 w 99"/>
                <a:gd name="T1" fmla="*/ 60 h 60"/>
                <a:gd name="T2" fmla="*/ 69 w 99"/>
                <a:gd name="T3" fmla="*/ 18 h 60"/>
                <a:gd name="T4" fmla="*/ 21 w 99"/>
                <a:gd name="T5" fmla="*/ 15 h 60"/>
                <a:gd name="T6" fmla="*/ 0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99" y="60"/>
                  </a:moveTo>
                  <a:cubicBezTo>
                    <a:pt x="78" y="53"/>
                    <a:pt x="78" y="20"/>
                    <a:pt x="69" y="18"/>
                  </a:cubicBezTo>
                  <a:cubicBezTo>
                    <a:pt x="53" y="15"/>
                    <a:pt x="37" y="16"/>
                    <a:pt x="21" y="15"/>
                  </a:cubicBezTo>
                  <a:cubicBezTo>
                    <a:pt x="10" y="11"/>
                    <a:pt x="10" y="5"/>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00" name="Freeform 695"/>
            <p:cNvSpPr>
              <a:spLocks/>
            </p:cNvSpPr>
            <p:nvPr/>
          </p:nvSpPr>
          <p:spPr bwMode="auto">
            <a:xfrm>
              <a:off x="951" y="937"/>
              <a:ext cx="33" cy="105"/>
            </a:xfrm>
            <a:custGeom>
              <a:avLst/>
              <a:gdLst>
                <a:gd name="T0" fmla="*/ 33 w 33"/>
                <a:gd name="T1" fmla="*/ 105 h 105"/>
                <a:gd name="T2" fmla="*/ 21 w 33"/>
                <a:gd name="T3" fmla="*/ 69 h 105"/>
                <a:gd name="T4" fmla="*/ 12 w 33"/>
                <a:gd name="T5" fmla="*/ 42 h 105"/>
                <a:gd name="T6" fmla="*/ 0 w 33"/>
                <a:gd name="T7" fmla="*/ 0 h 1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105">
                  <a:moveTo>
                    <a:pt x="33" y="105"/>
                  </a:moveTo>
                  <a:cubicBezTo>
                    <a:pt x="30" y="91"/>
                    <a:pt x="26" y="82"/>
                    <a:pt x="21" y="69"/>
                  </a:cubicBezTo>
                  <a:cubicBezTo>
                    <a:pt x="17" y="60"/>
                    <a:pt x="12" y="42"/>
                    <a:pt x="12" y="42"/>
                  </a:cubicBezTo>
                  <a:cubicBezTo>
                    <a:pt x="10" y="20"/>
                    <a:pt x="13" y="13"/>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01" name="Oval 696"/>
            <p:cNvSpPr>
              <a:spLocks noChangeArrowheads="1"/>
            </p:cNvSpPr>
            <p:nvPr/>
          </p:nvSpPr>
          <p:spPr bwMode="auto">
            <a:xfrm>
              <a:off x="1056" y="1203"/>
              <a:ext cx="227" cy="122"/>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02" name="AutoShape 697"/>
            <p:cNvSpPr>
              <a:spLocks noChangeArrowheads="1"/>
            </p:cNvSpPr>
            <p:nvPr/>
          </p:nvSpPr>
          <p:spPr bwMode="auto">
            <a:xfrm flipH="1">
              <a:off x="3026" y="1429"/>
              <a:ext cx="317" cy="304"/>
            </a:xfrm>
            <a:prstGeom prst="lightningBol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03" name="Rectangle 698"/>
            <p:cNvSpPr>
              <a:spLocks noChangeArrowheads="1"/>
            </p:cNvSpPr>
            <p:nvPr/>
          </p:nvSpPr>
          <p:spPr bwMode="auto">
            <a:xfrm flipH="1">
              <a:off x="2688" y="2293"/>
              <a:ext cx="44" cy="91"/>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04" name="Rectangle 699"/>
            <p:cNvSpPr>
              <a:spLocks noChangeArrowheads="1"/>
            </p:cNvSpPr>
            <p:nvPr/>
          </p:nvSpPr>
          <p:spPr bwMode="auto">
            <a:xfrm flipH="1">
              <a:off x="2990" y="2290"/>
              <a:ext cx="44" cy="91"/>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05" name="Rectangle 700"/>
            <p:cNvSpPr>
              <a:spLocks noChangeArrowheads="1"/>
            </p:cNvSpPr>
            <p:nvPr/>
          </p:nvSpPr>
          <p:spPr bwMode="auto">
            <a:xfrm flipH="1">
              <a:off x="2600" y="1875"/>
              <a:ext cx="44" cy="91"/>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06" name="Rectangle 701"/>
            <p:cNvSpPr>
              <a:spLocks noChangeArrowheads="1"/>
            </p:cNvSpPr>
            <p:nvPr/>
          </p:nvSpPr>
          <p:spPr bwMode="auto">
            <a:xfrm flipH="1">
              <a:off x="2967" y="1894"/>
              <a:ext cx="44" cy="91"/>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07" name="Rectangle 702"/>
            <p:cNvSpPr>
              <a:spLocks noChangeArrowheads="1"/>
            </p:cNvSpPr>
            <p:nvPr/>
          </p:nvSpPr>
          <p:spPr bwMode="auto">
            <a:xfrm flipH="1">
              <a:off x="3142" y="2018"/>
              <a:ext cx="106" cy="4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08" name="Rectangle 703"/>
            <p:cNvSpPr>
              <a:spLocks noChangeArrowheads="1"/>
            </p:cNvSpPr>
            <p:nvPr/>
          </p:nvSpPr>
          <p:spPr bwMode="auto">
            <a:xfrm flipH="1">
              <a:off x="3161" y="2218"/>
              <a:ext cx="91" cy="4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09" name="Rectangle 704"/>
            <p:cNvSpPr>
              <a:spLocks noChangeArrowheads="1"/>
            </p:cNvSpPr>
            <p:nvPr/>
          </p:nvSpPr>
          <p:spPr bwMode="auto">
            <a:xfrm flipH="1">
              <a:off x="2430" y="2086"/>
              <a:ext cx="91" cy="4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10" name="Oval 705"/>
            <p:cNvSpPr>
              <a:spLocks noChangeArrowheads="1"/>
            </p:cNvSpPr>
            <p:nvPr/>
          </p:nvSpPr>
          <p:spPr bwMode="auto">
            <a:xfrm>
              <a:off x="1746" y="2704"/>
              <a:ext cx="246" cy="227"/>
            </a:xfrm>
            <a:prstGeom prst="ellipse">
              <a:avLst/>
            </a:prstGeom>
            <a:noFill/>
            <a:ln w="285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11" name="Oval 706"/>
            <p:cNvSpPr>
              <a:spLocks noChangeArrowheads="1"/>
            </p:cNvSpPr>
            <p:nvPr/>
          </p:nvSpPr>
          <p:spPr bwMode="auto">
            <a:xfrm>
              <a:off x="1429" y="2251"/>
              <a:ext cx="246" cy="227"/>
            </a:xfrm>
            <a:prstGeom prst="ellipse">
              <a:avLst/>
            </a:prstGeom>
            <a:noFill/>
            <a:ln w="285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12" name="Oval 707"/>
            <p:cNvSpPr>
              <a:spLocks noChangeArrowheads="1"/>
            </p:cNvSpPr>
            <p:nvPr/>
          </p:nvSpPr>
          <p:spPr bwMode="auto">
            <a:xfrm>
              <a:off x="1474" y="3158"/>
              <a:ext cx="246" cy="227"/>
            </a:xfrm>
            <a:prstGeom prst="ellipse">
              <a:avLst/>
            </a:prstGeom>
            <a:noFill/>
            <a:ln w="285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13" name="Oval 708"/>
            <p:cNvSpPr>
              <a:spLocks noChangeArrowheads="1"/>
            </p:cNvSpPr>
            <p:nvPr/>
          </p:nvSpPr>
          <p:spPr bwMode="auto">
            <a:xfrm>
              <a:off x="703" y="3113"/>
              <a:ext cx="246" cy="227"/>
            </a:xfrm>
            <a:prstGeom prst="ellipse">
              <a:avLst/>
            </a:prstGeom>
            <a:noFill/>
            <a:ln w="285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14" name="Oval 709"/>
            <p:cNvSpPr>
              <a:spLocks noChangeArrowheads="1"/>
            </p:cNvSpPr>
            <p:nvPr/>
          </p:nvSpPr>
          <p:spPr bwMode="auto">
            <a:xfrm>
              <a:off x="1066" y="3067"/>
              <a:ext cx="246" cy="227"/>
            </a:xfrm>
            <a:prstGeom prst="ellipse">
              <a:avLst/>
            </a:prstGeom>
            <a:noFill/>
            <a:ln w="285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15" name="AutoShape 710"/>
            <p:cNvSpPr>
              <a:spLocks noChangeArrowheads="1"/>
            </p:cNvSpPr>
            <p:nvPr/>
          </p:nvSpPr>
          <p:spPr bwMode="auto">
            <a:xfrm>
              <a:off x="839" y="2614"/>
              <a:ext cx="771" cy="409"/>
            </a:xfrm>
            <a:prstGeom prst="flowChartTerminator">
              <a:avLst/>
            </a:prstGeom>
            <a:solidFill>
              <a:srgbClr val="CC99FF"/>
            </a:solidFill>
            <a:ln w="381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16" name="Freeform 711"/>
            <p:cNvSpPr>
              <a:spLocks/>
            </p:cNvSpPr>
            <p:nvPr/>
          </p:nvSpPr>
          <p:spPr bwMode="auto">
            <a:xfrm>
              <a:off x="909" y="3025"/>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17" name="Freeform 712"/>
            <p:cNvSpPr>
              <a:spLocks/>
            </p:cNvSpPr>
            <p:nvPr/>
          </p:nvSpPr>
          <p:spPr bwMode="auto">
            <a:xfrm>
              <a:off x="961" y="3034"/>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18" name="Freeform 713"/>
            <p:cNvSpPr>
              <a:spLocks/>
            </p:cNvSpPr>
            <p:nvPr/>
          </p:nvSpPr>
          <p:spPr bwMode="auto">
            <a:xfrm>
              <a:off x="1041" y="3030"/>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19" name="Freeform 714"/>
            <p:cNvSpPr>
              <a:spLocks/>
            </p:cNvSpPr>
            <p:nvPr/>
          </p:nvSpPr>
          <p:spPr bwMode="auto">
            <a:xfrm>
              <a:off x="1097" y="3034"/>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20" name="Freeform 715"/>
            <p:cNvSpPr>
              <a:spLocks/>
            </p:cNvSpPr>
            <p:nvPr/>
          </p:nvSpPr>
          <p:spPr bwMode="auto">
            <a:xfrm>
              <a:off x="1156" y="3023"/>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21" name="Freeform 716"/>
            <p:cNvSpPr>
              <a:spLocks/>
            </p:cNvSpPr>
            <p:nvPr/>
          </p:nvSpPr>
          <p:spPr bwMode="auto">
            <a:xfrm>
              <a:off x="835" y="3009"/>
              <a:ext cx="69" cy="75"/>
            </a:xfrm>
            <a:custGeom>
              <a:avLst/>
              <a:gdLst>
                <a:gd name="T0" fmla="*/ 69 w 69"/>
                <a:gd name="T1" fmla="*/ 0 h 75"/>
                <a:gd name="T2" fmla="*/ 42 w 69"/>
                <a:gd name="T3" fmla="*/ 18 h 75"/>
                <a:gd name="T4" fmla="*/ 33 w 69"/>
                <a:gd name="T5" fmla="*/ 24 h 75"/>
                <a:gd name="T6" fmla="*/ 15 w 69"/>
                <a:gd name="T7" fmla="*/ 60 h 75"/>
                <a:gd name="T8" fmla="*/ 0 w 69"/>
                <a:gd name="T9" fmla="*/ 75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75">
                  <a:moveTo>
                    <a:pt x="69" y="0"/>
                  </a:moveTo>
                  <a:cubicBezTo>
                    <a:pt x="60" y="6"/>
                    <a:pt x="51" y="12"/>
                    <a:pt x="42" y="18"/>
                  </a:cubicBezTo>
                  <a:cubicBezTo>
                    <a:pt x="39" y="20"/>
                    <a:pt x="33" y="24"/>
                    <a:pt x="33" y="24"/>
                  </a:cubicBezTo>
                  <a:cubicBezTo>
                    <a:pt x="25" y="35"/>
                    <a:pt x="21" y="48"/>
                    <a:pt x="15" y="60"/>
                  </a:cubicBezTo>
                  <a:cubicBezTo>
                    <a:pt x="12" y="66"/>
                    <a:pt x="0" y="75"/>
                    <a:pt x="0" y="7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22" name="Freeform 717"/>
            <p:cNvSpPr>
              <a:spLocks/>
            </p:cNvSpPr>
            <p:nvPr/>
          </p:nvSpPr>
          <p:spPr bwMode="auto">
            <a:xfrm>
              <a:off x="1206" y="3027"/>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23" name="Freeform 718"/>
            <p:cNvSpPr>
              <a:spLocks/>
            </p:cNvSpPr>
            <p:nvPr/>
          </p:nvSpPr>
          <p:spPr bwMode="auto">
            <a:xfrm>
              <a:off x="1258" y="3036"/>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24" name="Freeform 719"/>
            <p:cNvSpPr>
              <a:spLocks/>
            </p:cNvSpPr>
            <p:nvPr/>
          </p:nvSpPr>
          <p:spPr bwMode="auto">
            <a:xfrm>
              <a:off x="1338" y="3032"/>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25" name="Freeform 720"/>
            <p:cNvSpPr>
              <a:spLocks/>
            </p:cNvSpPr>
            <p:nvPr/>
          </p:nvSpPr>
          <p:spPr bwMode="auto">
            <a:xfrm>
              <a:off x="1394" y="3036"/>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26" name="Freeform 721"/>
            <p:cNvSpPr>
              <a:spLocks/>
            </p:cNvSpPr>
            <p:nvPr/>
          </p:nvSpPr>
          <p:spPr bwMode="auto">
            <a:xfrm>
              <a:off x="1453" y="3025"/>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27" name="Freeform 722"/>
            <p:cNvSpPr>
              <a:spLocks/>
            </p:cNvSpPr>
            <p:nvPr/>
          </p:nvSpPr>
          <p:spPr bwMode="auto">
            <a:xfrm>
              <a:off x="938" y="2512"/>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28" name="Freeform 723"/>
            <p:cNvSpPr>
              <a:spLocks/>
            </p:cNvSpPr>
            <p:nvPr/>
          </p:nvSpPr>
          <p:spPr bwMode="auto">
            <a:xfrm>
              <a:off x="1011" y="2497"/>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29" name="Freeform 724"/>
            <p:cNvSpPr>
              <a:spLocks/>
            </p:cNvSpPr>
            <p:nvPr/>
          </p:nvSpPr>
          <p:spPr bwMode="auto">
            <a:xfrm>
              <a:off x="1082" y="2481"/>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30" name="Freeform 725"/>
            <p:cNvSpPr>
              <a:spLocks/>
            </p:cNvSpPr>
            <p:nvPr/>
          </p:nvSpPr>
          <p:spPr bwMode="auto">
            <a:xfrm>
              <a:off x="1138" y="2491"/>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31" name="Freeform 726"/>
            <p:cNvSpPr>
              <a:spLocks/>
            </p:cNvSpPr>
            <p:nvPr/>
          </p:nvSpPr>
          <p:spPr bwMode="auto">
            <a:xfrm>
              <a:off x="1197" y="2489"/>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32" name="Freeform 727"/>
            <p:cNvSpPr>
              <a:spLocks/>
            </p:cNvSpPr>
            <p:nvPr/>
          </p:nvSpPr>
          <p:spPr bwMode="auto">
            <a:xfrm>
              <a:off x="1262" y="2496"/>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33" name="Freeform 728"/>
            <p:cNvSpPr>
              <a:spLocks/>
            </p:cNvSpPr>
            <p:nvPr/>
          </p:nvSpPr>
          <p:spPr bwMode="auto">
            <a:xfrm>
              <a:off x="1305" y="2493"/>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34" name="Freeform 729"/>
            <p:cNvSpPr>
              <a:spLocks/>
            </p:cNvSpPr>
            <p:nvPr/>
          </p:nvSpPr>
          <p:spPr bwMode="auto">
            <a:xfrm>
              <a:off x="1379" y="2483"/>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35" name="Freeform 730"/>
            <p:cNvSpPr>
              <a:spLocks/>
            </p:cNvSpPr>
            <p:nvPr/>
          </p:nvSpPr>
          <p:spPr bwMode="auto">
            <a:xfrm>
              <a:off x="1435" y="2496"/>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36" name="Freeform 731"/>
            <p:cNvSpPr>
              <a:spLocks/>
            </p:cNvSpPr>
            <p:nvPr/>
          </p:nvSpPr>
          <p:spPr bwMode="auto">
            <a:xfrm>
              <a:off x="1494" y="2491"/>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37" name="Freeform 732"/>
            <p:cNvSpPr>
              <a:spLocks/>
            </p:cNvSpPr>
            <p:nvPr/>
          </p:nvSpPr>
          <p:spPr bwMode="auto">
            <a:xfrm rot="5400000">
              <a:off x="1641" y="2893"/>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38" name="Freeform 733"/>
            <p:cNvSpPr>
              <a:spLocks/>
            </p:cNvSpPr>
            <p:nvPr/>
          </p:nvSpPr>
          <p:spPr bwMode="auto">
            <a:xfrm rot="5400000">
              <a:off x="1646" y="2831"/>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39" name="Freeform 734"/>
            <p:cNvSpPr>
              <a:spLocks/>
            </p:cNvSpPr>
            <p:nvPr/>
          </p:nvSpPr>
          <p:spPr bwMode="auto">
            <a:xfrm rot="5400000">
              <a:off x="1654" y="2766"/>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40" name="Freeform 735"/>
            <p:cNvSpPr>
              <a:spLocks/>
            </p:cNvSpPr>
            <p:nvPr/>
          </p:nvSpPr>
          <p:spPr bwMode="auto">
            <a:xfrm rot="5400000">
              <a:off x="1635" y="2710"/>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41" name="Freeform 736"/>
            <p:cNvSpPr>
              <a:spLocks/>
            </p:cNvSpPr>
            <p:nvPr/>
          </p:nvSpPr>
          <p:spPr bwMode="auto">
            <a:xfrm rot="5400000">
              <a:off x="1629" y="2637"/>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42" name="Freeform 737"/>
            <p:cNvSpPr>
              <a:spLocks/>
            </p:cNvSpPr>
            <p:nvPr/>
          </p:nvSpPr>
          <p:spPr bwMode="auto">
            <a:xfrm rot="5400000">
              <a:off x="774" y="2823"/>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43" name="Freeform 738"/>
            <p:cNvSpPr>
              <a:spLocks/>
            </p:cNvSpPr>
            <p:nvPr/>
          </p:nvSpPr>
          <p:spPr bwMode="auto">
            <a:xfrm rot="5400000">
              <a:off x="755" y="2761"/>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44" name="Freeform 739"/>
            <p:cNvSpPr>
              <a:spLocks/>
            </p:cNvSpPr>
            <p:nvPr/>
          </p:nvSpPr>
          <p:spPr bwMode="auto">
            <a:xfrm rot="5400000">
              <a:off x="763" y="2696"/>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45" name="Freeform 740"/>
            <p:cNvSpPr>
              <a:spLocks/>
            </p:cNvSpPr>
            <p:nvPr/>
          </p:nvSpPr>
          <p:spPr bwMode="auto">
            <a:xfrm rot="5400000">
              <a:off x="777" y="2643"/>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46" name="Freeform 741"/>
            <p:cNvSpPr>
              <a:spLocks/>
            </p:cNvSpPr>
            <p:nvPr/>
          </p:nvSpPr>
          <p:spPr bwMode="auto">
            <a:xfrm>
              <a:off x="1548" y="2527"/>
              <a:ext cx="39" cy="108"/>
            </a:xfrm>
            <a:custGeom>
              <a:avLst/>
              <a:gdLst>
                <a:gd name="T0" fmla="*/ 0 w 39"/>
                <a:gd name="T1" fmla="*/ 108 h 108"/>
                <a:gd name="T2" fmla="*/ 27 w 39"/>
                <a:gd name="T3" fmla="*/ 63 h 108"/>
                <a:gd name="T4" fmla="*/ 18 w 39"/>
                <a:gd name="T5" fmla="*/ 33 h 108"/>
                <a:gd name="T6" fmla="*/ 39 w 39"/>
                <a:gd name="T7" fmla="*/ 0 h 1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108">
                  <a:moveTo>
                    <a:pt x="0" y="108"/>
                  </a:moveTo>
                  <a:cubicBezTo>
                    <a:pt x="4" y="81"/>
                    <a:pt x="9" y="81"/>
                    <a:pt x="27" y="63"/>
                  </a:cubicBezTo>
                  <a:cubicBezTo>
                    <a:pt x="24" y="53"/>
                    <a:pt x="18" y="33"/>
                    <a:pt x="18" y="33"/>
                  </a:cubicBezTo>
                  <a:cubicBezTo>
                    <a:pt x="19" y="25"/>
                    <a:pt x="27" y="0"/>
                    <a:pt x="3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47" name="Freeform 742"/>
            <p:cNvSpPr>
              <a:spLocks/>
            </p:cNvSpPr>
            <p:nvPr/>
          </p:nvSpPr>
          <p:spPr bwMode="auto">
            <a:xfrm>
              <a:off x="1578" y="2599"/>
              <a:ext cx="99" cy="60"/>
            </a:xfrm>
            <a:custGeom>
              <a:avLst/>
              <a:gdLst>
                <a:gd name="T0" fmla="*/ 0 w 99"/>
                <a:gd name="T1" fmla="*/ 60 h 60"/>
                <a:gd name="T2" fmla="*/ 42 w 99"/>
                <a:gd name="T3" fmla="*/ 33 h 60"/>
                <a:gd name="T4" fmla="*/ 72 w 99"/>
                <a:gd name="T5" fmla="*/ 24 h 60"/>
                <a:gd name="T6" fmla="*/ 99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0" y="60"/>
                  </a:moveTo>
                  <a:cubicBezTo>
                    <a:pt x="9" y="46"/>
                    <a:pt x="26" y="37"/>
                    <a:pt x="42" y="33"/>
                  </a:cubicBezTo>
                  <a:cubicBezTo>
                    <a:pt x="52" y="30"/>
                    <a:pt x="72" y="24"/>
                    <a:pt x="72" y="24"/>
                  </a:cubicBezTo>
                  <a:cubicBezTo>
                    <a:pt x="77" y="16"/>
                    <a:pt x="90" y="0"/>
                    <a:pt x="9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48" name="Freeform 743"/>
            <p:cNvSpPr>
              <a:spLocks/>
            </p:cNvSpPr>
            <p:nvPr/>
          </p:nvSpPr>
          <p:spPr bwMode="auto">
            <a:xfrm>
              <a:off x="1557" y="2998"/>
              <a:ext cx="93" cy="72"/>
            </a:xfrm>
            <a:custGeom>
              <a:avLst/>
              <a:gdLst>
                <a:gd name="T0" fmla="*/ 0 w 93"/>
                <a:gd name="T1" fmla="*/ 0 h 72"/>
                <a:gd name="T2" fmla="*/ 57 w 93"/>
                <a:gd name="T3" fmla="*/ 9 h 72"/>
                <a:gd name="T4" fmla="*/ 93 w 93"/>
                <a:gd name="T5" fmla="*/ 72 h 72"/>
                <a:gd name="T6" fmla="*/ 0 60000 65536"/>
                <a:gd name="T7" fmla="*/ 0 60000 65536"/>
                <a:gd name="T8" fmla="*/ 0 60000 65536"/>
              </a:gdLst>
              <a:ahLst/>
              <a:cxnLst>
                <a:cxn ang="T6">
                  <a:pos x="T0" y="T1"/>
                </a:cxn>
                <a:cxn ang="T7">
                  <a:pos x="T2" y="T3"/>
                </a:cxn>
                <a:cxn ang="T8">
                  <a:pos x="T4" y="T5"/>
                </a:cxn>
              </a:cxnLst>
              <a:rect l="0" t="0" r="r" b="b"/>
              <a:pathLst>
                <a:path w="93" h="72">
                  <a:moveTo>
                    <a:pt x="0" y="0"/>
                  </a:moveTo>
                  <a:cubicBezTo>
                    <a:pt x="30" y="10"/>
                    <a:pt x="12" y="6"/>
                    <a:pt x="57" y="9"/>
                  </a:cubicBezTo>
                  <a:cubicBezTo>
                    <a:pt x="79" y="24"/>
                    <a:pt x="75" y="54"/>
                    <a:pt x="93" y="72"/>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49" name="Freeform 744"/>
            <p:cNvSpPr>
              <a:spLocks/>
            </p:cNvSpPr>
            <p:nvPr/>
          </p:nvSpPr>
          <p:spPr bwMode="auto">
            <a:xfrm>
              <a:off x="1527" y="3025"/>
              <a:ext cx="42" cy="108"/>
            </a:xfrm>
            <a:custGeom>
              <a:avLst/>
              <a:gdLst>
                <a:gd name="T0" fmla="*/ 0 w 42"/>
                <a:gd name="T1" fmla="*/ 0 h 108"/>
                <a:gd name="T2" fmla="*/ 15 w 42"/>
                <a:gd name="T3" fmla="*/ 15 h 108"/>
                <a:gd name="T4" fmla="*/ 21 w 42"/>
                <a:gd name="T5" fmla="*/ 33 h 108"/>
                <a:gd name="T6" fmla="*/ 30 w 42"/>
                <a:gd name="T7" fmla="*/ 102 h 108"/>
                <a:gd name="T8" fmla="*/ 42 w 42"/>
                <a:gd name="T9" fmla="*/ 108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08">
                  <a:moveTo>
                    <a:pt x="0" y="0"/>
                  </a:moveTo>
                  <a:cubicBezTo>
                    <a:pt x="4" y="6"/>
                    <a:pt x="11" y="9"/>
                    <a:pt x="15" y="15"/>
                  </a:cubicBezTo>
                  <a:cubicBezTo>
                    <a:pt x="18" y="20"/>
                    <a:pt x="21" y="33"/>
                    <a:pt x="21" y="33"/>
                  </a:cubicBezTo>
                  <a:cubicBezTo>
                    <a:pt x="23" y="48"/>
                    <a:pt x="26" y="91"/>
                    <a:pt x="30" y="102"/>
                  </a:cubicBezTo>
                  <a:cubicBezTo>
                    <a:pt x="31" y="106"/>
                    <a:pt x="39" y="105"/>
                    <a:pt x="42"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50" name="Freeform 745"/>
            <p:cNvSpPr>
              <a:spLocks/>
            </p:cNvSpPr>
            <p:nvPr/>
          </p:nvSpPr>
          <p:spPr bwMode="auto">
            <a:xfrm>
              <a:off x="777" y="2971"/>
              <a:ext cx="93" cy="78"/>
            </a:xfrm>
            <a:custGeom>
              <a:avLst/>
              <a:gdLst>
                <a:gd name="T0" fmla="*/ 93 w 93"/>
                <a:gd name="T1" fmla="*/ 0 h 78"/>
                <a:gd name="T2" fmla="*/ 54 w 93"/>
                <a:gd name="T3" fmla="*/ 15 h 78"/>
                <a:gd name="T4" fmla="*/ 15 w 93"/>
                <a:gd name="T5" fmla="*/ 54 h 78"/>
                <a:gd name="T6" fmla="*/ 0 w 93"/>
                <a:gd name="T7" fmla="*/ 78 h 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3" h="78">
                  <a:moveTo>
                    <a:pt x="93" y="0"/>
                  </a:moveTo>
                  <a:cubicBezTo>
                    <a:pt x="79" y="4"/>
                    <a:pt x="66" y="7"/>
                    <a:pt x="54" y="15"/>
                  </a:cubicBezTo>
                  <a:cubicBezTo>
                    <a:pt x="43" y="31"/>
                    <a:pt x="34" y="48"/>
                    <a:pt x="15" y="54"/>
                  </a:cubicBezTo>
                  <a:cubicBezTo>
                    <a:pt x="2" y="74"/>
                    <a:pt x="6" y="66"/>
                    <a:pt x="0" y="7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51" name="Freeform 746"/>
            <p:cNvSpPr>
              <a:spLocks/>
            </p:cNvSpPr>
            <p:nvPr/>
          </p:nvSpPr>
          <p:spPr bwMode="auto">
            <a:xfrm>
              <a:off x="732" y="2935"/>
              <a:ext cx="120" cy="39"/>
            </a:xfrm>
            <a:custGeom>
              <a:avLst/>
              <a:gdLst>
                <a:gd name="T0" fmla="*/ 120 w 120"/>
                <a:gd name="T1" fmla="*/ 0 h 39"/>
                <a:gd name="T2" fmla="*/ 48 w 120"/>
                <a:gd name="T3" fmla="*/ 9 h 39"/>
                <a:gd name="T4" fmla="*/ 30 w 120"/>
                <a:gd name="T5" fmla="*/ 15 h 39"/>
                <a:gd name="T6" fmla="*/ 12 w 120"/>
                <a:gd name="T7" fmla="*/ 27 h 39"/>
                <a:gd name="T8" fmla="*/ 0 w 120"/>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39">
                  <a:moveTo>
                    <a:pt x="120" y="0"/>
                  </a:moveTo>
                  <a:cubicBezTo>
                    <a:pt x="80" y="10"/>
                    <a:pt x="104" y="5"/>
                    <a:pt x="48" y="9"/>
                  </a:cubicBezTo>
                  <a:cubicBezTo>
                    <a:pt x="42" y="11"/>
                    <a:pt x="35" y="11"/>
                    <a:pt x="30" y="15"/>
                  </a:cubicBezTo>
                  <a:cubicBezTo>
                    <a:pt x="24" y="19"/>
                    <a:pt x="12" y="27"/>
                    <a:pt x="12" y="27"/>
                  </a:cubicBezTo>
                  <a:cubicBezTo>
                    <a:pt x="5" y="38"/>
                    <a:pt x="9" y="34"/>
                    <a:pt x="0" y="39"/>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52" name="Freeform 747"/>
            <p:cNvSpPr>
              <a:spLocks/>
            </p:cNvSpPr>
            <p:nvPr/>
          </p:nvSpPr>
          <p:spPr bwMode="auto">
            <a:xfrm>
              <a:off x="771" y="2602"/>
              <a:ext cx="99" cy="60"/>
            </a:xfrm>
            <a:custGeom>
              <a:avLst/>
              <a:gdLst>
                <a:gd name="T0" fmla="*/ 99 w 99"/>
                <a:gd name="T1" fmla="*/ 60 h 60"/>
                <a:gd name="T2" fmla="*/ 69 w 99"/>
                <a:gd name="T3" fmla="*/ 18 h 60"/>
                <a:gd name="T4" fmla="*/ 21 w 99"/>
                <a:gd name="T5" fmla="*/ 15 h 60"/>
                <a:gd name="T6" fmla="*/ 0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99" y="60"/>
                  </a:moveTo>
                  <a:cubicBezTo>
                    <a:pt x="78" y="53"/>
                    <a:pt x="78" y="20"/>
                    <a:pt x="69" y="18"/>
                  </a:cubicBezTo>
                  <a:cubicBezTo>
                    <a:pt x="53" y="15"/>
                    <a:pt x="37" y="16"/>
                    <a:pt x="21" y="15"/>
                  </a:cubicBezTo>
                  <a:cubicBezTo>
                    <a:pt x="10" y="11"/>
                    <a:pt x="10" y="5"/>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53" name="Freeform 748"/>
            <p:cNvSpPr>
              <a:spLocks/>
            </p:cNvSpPr>
            <p:nvPr/>
          </p:nvSpPr>
          <p:spPr bwMode="auto">
            <a:xfrm>
              <a:off x="870" y="2524"/>
              <a:ext cx="33" cy="105"/>
            </a:xfrm>
            <a:custGeom>
              <a:avLst/>
              <a:gdLst>
                <a:gd name="T0" fmla="*/ 33 w 33"/>
                <a:gd name="T1" fmla="*/ 105 h 105"/>
                <a:gd name="T2" fmla="*/ 21 w 33"/>
                <a:gd name="T3" fmla="*/ 69 h 105"/>
                <a:gd name="T4" fmla="*/ 12 w 33"/>
                <a:gd name="T5" fmla="*/ 42 h 105"/>
                <a:gd name="T6" fmla="*/ 0 w 33"/>
                <a:gd name="T7" fmla="*/ 0 h 1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105">
                  <a:moveTo>
                    <a:pt x="33" y="105"/>
                  </a:moveTo>
                  <a:cubicBezTo>
                    <a:pt x="30" y="91"/>
                    <a:pt x="26" y="82"/>
                    <a:pt x="21" y="69"/>
                  </a:cubicBezTo>
                  <a:cubicBezTo>
                    <a:pt x="17" y="60"/>
                    <a:pt x="12" y="42"/>
                    <a:pt x="12" y="42"/>
                  </a:cubicBezTo>
                  <a:cubicBezTo>
                    <a:pt x="10" y="20"/>
                    <a:pt x="13" y="13"/>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54" name="Oval 749"/>
            <p:cNvSpPr>
              <a:spLocks noChangeArrowheads="1"/>
            </p:cNvSpPr>
            <p:nvPr/>
          </p:nvSpPr>
          <p:spPr bwMode="auto">
            <a:xfrm>
              <a:off x="975" y="2790"/>
              <a:ext cx="227" cy="122"/>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55" name="Rectangle 750"/>
            <p:cNvSpPr>
              <a:spLocks noChangeArrowheads="1"/>
            </p:cNvSpPr>
            <p:nvPr/>
          </p:nvSpPr>
          <p:spPr bwMode="auto">
            <a:xfrm flipH="1">
              <a:off x="1055" y="2974"/>
              <a:ext cx="44" cy="91"/>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56" name="Rectangle 751"/>
            <p:cNvSpPr>
              <a:spLocks noChangeArrowheads="1"/>
            </p:cNvSpPr>
            <p:nvPr/>
          </p:nvSpPr>
          <p:spPr bwMode="auto">
            <a:xfrm flipH="1">
              <a:off x="1357" y="2971"/>
              <a:ext cx="44" cy="91"/>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57" name="Rectangle 752"/>
            <p:cNvSpPr>
              <a:spLocks noChangeArrowheads="1"/>
            </p:cNvSpPr>
            <p:nvPr/>
          </p:nvSpPr>
          <p:spPr bwMode="auto">
            <a:xfrm flipH="1">
              <a:off x="967" y="2556"/>
              <a:ext cx="44" cy="91"/>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58" name="Rectangle 753"/>
            <p:cNvSpPr>
              <a:spLocks noChangeArrowheads="1"/>
            </p:cNvSpPr>
            <p:nvPr/>
          </p:nvSpPr>
          <p:spPr bwMode="auto">
            <a:xfrm flipH="1">
              <a:off x="1334" y="2575"/>
              <a:ext cx="44" cy="91"/>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59" name="Rectangle 754"/>
            <p:cNvSpPr>
              <a:spLocks noChangeArrowheads="1"/>
            </p:cNvSpPr>
            <p:nvPr/>
          </p:nvSpPr>
          <p:spPr bwMode="auto">
            <a:xfrm flipH="1">
              <a:off x="1509" y="2699"/>
              <a:ext cx="106" cy="4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60" name="Rectangle 755"/>
            <p:cNvSpPr>
              <a:spLocks noChangeArrowheads="1"/>
            </p:cNvSpPr>
            <p:nvPr/>
          </p:nvSpPr>
          <p:spPr bwMode="auto">
            <a:xfrm flipH="1">
              <a:off x="1528" y="2899"/>
              <a:ext cx="91" cy="4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61" name="Rectangle 756"/>
            <p:cNvSpPr>
              <a:spLocks noChangeArrowheads="1"/>
            </p:cNvSpPr>
            <p:nvPr/>
          </p:nvSpPr>
          <p:spPr bwMode="auto">
            <a:xfrm flipH="1">
              <a:off x="797" y="2767"/>
              <a:ext cx="91" cy="4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62" name="Oval 757"/>
            <p:cNvSpPr>
              <a:spLocks noChangeArrowheads="1"/>
            </p:cNvSpPr>
            <p:nvPr/>
          </p:nvSpPr>
          <p:spPr bwMode="auto">
            <a:xfrm>
              <a:off x="839" y="2341"/>
              <a:ext cx="246" cy="227"/>
            </a:xfrm>
            <a:prstGeom prst="ellipse">
              <a:avLst/>
            </a:prstGeom>
            <a:noFill/>
            <a:ln w="285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63" name="AutoShape 758"/>
            <p:cNvSpPr>
              <a:spLocks noChangeArrowheads="1"/>
            </p:cNvSpPr>
            <p:nvPr/>
          </p:nvSpPr>
          <p:spPr bwMode="auto">
            <a:xfrm>
              <a:off x="2472" y="3475"/>
              <a:ext cx="771" cy="409"/>
            </a:xfrm>
            <a:prstGeom prst="flowChartTerminator">
              <a:avLst/>
            </a:prstGeom>
            <a:solidFill>
              <a:srgbClr val="CC99FF"/>
            </a:solidFill>
            <a:ln w="381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64" name="Freeform 759"/>
            <p:cNvSpPr>
              <a:spLocks/>
            </p:cNvSpPr>
            <p:nvPr/>
          </p:nvSpPr>
          <p:spPr bwMode="auto">
            <a:xfrm>
              <a:off x="2542" y="3886"/>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65" name="Freeform 760"/>
            <p:cNvSpPr>
              <a:spLocks/>
            </p:cNvSpPr>
            <p:nvPr/>
          </p:nvSpPr>
          <p:spPr bwMode="auto">
            <a:xfrm>
              <a:off x="2594" y="3895"/>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66" name="Freeform 761"/>
            <p:cNvSpPr>
              <a:spLocks/>
            </p:cNvSpPr>
            <p:nvPr/>
          </p:nvSpPr>
          <p:spPr bwMode="auto">
            <a:xfrm>
              <a:off x="2674" y="3891"/>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67" name="Freeform 762"/>
            <p:cNvSpPr>
              <a:spLocks/>
            </p:cNvSpPr>
            <p:nvPr/>
          </p:nvSpPr>
          <p:spPr bwMode="auto">
            <a:xfrm>
              <a:off x="2730" y="3895"/>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68" name="Freeform 763"/>
            <p:cNvSpPr>
              <a:spLocks/>
            </p:cNvSpPr>
            <p:nvPr/>
          </p:nvSpPr>
          <p:spPr bwMode="auto">
            <a:xfrm>
              <a:off x="2789" y="3884"/>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69" name="Freeform 764"/>
            <p:cNvSpPr>
              <a:spLocks/>
            </p:cNvSpPr>
            <p:nvPr/>
          </p:nvSpPr>
          <p:spPr bwMode="auto">
            <a:xfrm>
              <a:off x="2468" y="3870"/>
              <a:ext cx="69" cy="75"/>
            </a:xfrm>
            <a:custGeom>
              <a:avLst/>
              <a:gdLst>
                <a:gd name="T0" fmla="*/ 69 w 69"/>
                <a:gd name="T1" fmla="*/ 0 h 75"/>
                <a:gd name="T2" fmla="*/ 42 w 69"/>
                <a:gd name="T3" fmla="*/ 18 h 75"/>
                <a:gd name="T4" fmla="*/ 33 w 69"/>
                <a:gd name="T5" fmla="*/ 24 h 75"/>
                <a:gd name="T6" fmla="*/ 15 w 69"/>
                <a:gd name="T7" fmla="*/ 60 h 75"/>
                <a:gd name="T8" fmla="*/ 0 w 69"/>
                <a:gd name="T9" fmla="*/ 75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75">
                  <a:moveTo>
                    <a:pt x="69" y="0"/>
                  </a:moveTo>
                  <a:cubicBezTo>
                    <a:pt x="60" y="6"/>
                    <a:pt x="51" y="12"/>
                    <a:pt x="42" y="18"/>
                  </a:cubicBezTo>
                  <a:cubicBezTo>
                    <a:pt x="39" y="20"/>
                    <a:pt x="33" y="24"/>
                    <a:pt x="33" y="24"/>
                  </a:cubicBezTo>
                  <a:cubicBezTo>
                    <a:pt x="25" y="35"/>
                    <a:pt x="21" y="48"/>
                    <a:pt x="15" y="60"/>
                  </a:cubicBezTo>
                  <a:cubicBezTo>
                    <a:pt x="12" y="66"/>
                    <a:pt x="0" y="75"/>
                    <a:pt x="0" y="7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70" name="Freeform 765"/>
            <p:cNvSpPr>
              <a:spLocks/>
            </p:cNvSpPr>
            <p:nvPr/>
          </p:nvSpPr>
          <p:spPr bwMode="auto">
            <a:xfrm>
              <a:off x="2839" y="3888"/>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71" name="Freeform 766"/>
            <p:cNvSpPr>
              <a:spLocks/>
            </p:cNvSpPr>
            <p:nvPr/>
          </p:nvSpPr>
          <p:spPr bwMode="auto">
            <a:xfrm>
              <a:off x="2891" y="3897"/>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72" name="Freeform 767"/>
            <p:cNvSpPr>
              <a:spLocks/>
            </p:cNvSpPr>
            <p:nvPr/>
          </p:nvSpPr>
          <p:spPr bwMode="auto">
            <a:xfrm>
              <a:off x="2971" y="3893"/>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73" name="Freeform 768"/>
            <p:cNvSpPr>
              <a:spLocks/>
            </p:cNvSpPr>
            <p:nvPr/>
          </p:nvSpPr>
          <p:spPr bwMode="auto">
            <a:xfrm>
              <a:off x="3027" y="3897"/>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74" name="Freeform 769"/>
            <p:cNvSpPr>
              <a:spLocks/>
            </p:cNvSpPr>
            <p:nvPr/>
          </p:nvSpPr>
          <p:spPr bwMode="auto">
            <a:xfrm>
              <a:off x="3086" y="3886"/>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75" name="Freeform 770"/>
            <p:cNvSpPr>
              <a:spLocks/>
            </p:cNvSpPr>
            <p:nvPr/>
          </p:nvSpPr>
          <p:spPr bwMode="auto">
            <a:xfrm>
              <a:off x="2571" y="3373"/>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76" name="Freeform 771"/>
            <p:cNvSpPr>
              <a:spLocks/>
            </p:cNvSpPr>
            <p:nvPr/>
          </p:nvSpPr>
          <p:spPr bwMode="auto">
            <a:xfrm>
              <a:off x="2644" y="3358"/>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77" name="Freeform 772"/>
            <p:cNvSpPr>
              <a:spLocks/>
            </p:cNvSpPr>
            <p:nvPr/>
          </p:nvSpPr>
          <p:spPr bwMode="auto">
            <a:xfrm>
              <a:off x="2715" y="3342"/>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78" name="Freeform 773"/>
            <p:cNvSpPr>
              <a:spLocks/>
            </p:cNvSpPr>
            <p:nvPr/>
          </p:nvSpPr>
          <p:spPr bwMode="auto">
            <a:xfrm>
              <a:off x="2771" y="3352"/>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79" name="Freeform 774"/>
            <p:cNvSpPr>
              <a:spLocks/>
            </p:cNvSpPr>
            <p:nvPr/>
          </p:nvSpPr>
          <p:spPr bwMode="auto">
            <a:xfrm>
              <a:off x="2830" y="3350"/>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80" name="Freeform 775"/>
            <p:cNvSpPr>
              <a:spLocks/>
            </p:cNvSpPr>
            <p:nvPr/>
          </p:nvSpPr>
          <p:spPr bwMode="auto">
            <a:xfrm>
              <a:off x="2895" y="3357"/>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81" name="Freeform 776"/>
            <p:cNvSpPr>
              <a:spLocks/>
            </p:cNvSpPr>
            <p:nvPr/>
          </p:nvSpPr>
          <p:spPr bwMode="auto">
            <a:xfrm>
              <a:off x="2938" y="3354"/>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82" name="Freeform 777"/>
            <p:cNvSpPr>
              <a:spLocks/>
            </p:cNvSpPr>
            <p:nvPr/>
          </p:nvSpPr>
          <p:spPr bwMode="auto">
            <a:xfrm>
              <a:off x="3012" y="3344"/>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83" name="Freeform 778"/>
            <p:cNvSpPr>
              <a:spLocks/>
            </p:cNvSpPr>
            <p:nvPr/>
          </p:nvSpPr>
          <p:spPr bwMode="auto">
            <a:xfrm>
              <a:off x="3068" y="3357"/>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84" name="Freeform 779"/>
            <p:cNvSpPr>
              <a:spLocks/>
            </p:cNvSpPr>
            <p:nvPr/>
          </p:nvSpPr>
          <p:spPr bwMode="auto">
            <a:xfrm>
              <a:off x="3127" y="3352"/>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85" name="Freeform 780"/>
            <p:cNvSpPr>
              <a:spLocks/>
            </p:cNvSpPr>
            <p:nvPr/>
          </p:nvSpPr>
          <p:spPr bwMode="auto">
            <a:xfrm rot="5400000">
              <a:off x="3274" y="3754"/>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86" name="Freeform 781"/>
            <p:cNvSpPr>
              <a:spLocks/>
            </p:cNvSpPr>
            <p:nvPr/>
          </p:nvSpPr>
          <p:spPr bwMode="auto">
            <a:xfrm rot="5400000">
              <a:off x="3279" y="3692"/>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87" name="Freeform 782"/>
            <p:cNvSpPr>
              <a:spLocks/>
            </p:cNvSpPr>
            <p:nvPr/>
          </p:nvSpPr>
          <p:spPr bwMode="auto">
            <a:xfrm rot="5400000">
              <a:off x="3287" y="3627"/>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88" name="Freeform 783"/>
            <p:cNvSpPr>
              <a:spLocks/>
            </p:cNvSpPr>
            <p:nvPr/>
          </p:nvSpPr>
          <p:spPr bwMode="auto">
            <a:xfrm rot="5400000">
              <a:off x="3268" y="3571"/>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89" name="Freeform 784"/>
            <p:cNvSpPr>
              <a:spLocks/>
            </p:cNvSpPr>
            <p:nvPr/>
          </p:nvSpPr>
          <p:spPr bwMode="auto">
            <a:xfrm rot="5400000">
              <a:off x="3262" y="3498"/>
              <a:ext cx="42" cy="111"/>
            </a:xfrm>
            <a:custGeom>
              <a:avLst/>
              <a:gdLst>
                <a:gd name="T0" fmla="*/ 29 w 42"/>
                <a:gd name="T1" fmla="*/ 0 h 111"/>
                <a:gd name="T2" fmla="*/ 17 w 42"/>
                <a:gd name="T3" fmla="*/ 51 h 111"/>
                <a:gd name="T4" fmla="*/ 26 w 42"/>
                <a:gd name="T5" fmla="*/ 111 h 111"/>
                <a:gd name="T6" fmla="*/ 0 60000 65536"/>
                <a:gd name="T7" fmla="*/ 0 60000 65536"/>
                <a:gd name="T8" fmla="*/ 0 60000 65536"/>
              </a:gdLst>
              <a:ahLst/>
              <a:cxnLst>
                <a:cxn ang="T6">
                  <a:pos x="T0" y="T1"/>
                </a:cxn>
                <a:cxn ang="T7">
                  <a:pos x="T2" y="T3"/>
                </a:cxn>
                <a:cxn ang="T8">
                  <a:pos x="T4" y="T5"/>
                </a:cxn>
              </a:cxnLst>
              <a:rect l="0" t="0" r="r" b="b"/>
              <a:pathLst>
                <a:path w="42" h="111">
                  <a:moveTo>
                    <a:pt x="29" y="0"/>
                  </a:moveTo>
                  <a:cubicBezTo>
                    <a:pt x="32" y="20"/>
                    <a:pt x="42" y="43"/>
                    <a:pt x="17" y="51"/>
                  </a:cubicBezTo>
                  <a:cubicBezTo>
                    <a:pt x="0" y="77"/>
                    <a:pt x="26" y="88"/>
                    <a:pt x="26" y="11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90" name="Freeform 785"/>
            <p:cNvSpPr>
              <a:spLocks/>
            </p:cNvSpPr>
            <p:nvPr/>
          </p:nvSpPr>
          <p:spPr bwMode="auto">
            <a:xfrm rot="5400000">
              <a:off x="2407" y="3684"/>
              <a:ext cx="15" cy="121"/>
            </a:xfrm>
            <a:custGeom>
              <a:avLst/>
              <a:gdLst>
                <a:gd name="T0" fmla="*/ 9 w 15"/>
                <a:gd name="T1" fmla="*/ 4 h 121"/>
                <a:gd name="T2" fmla="*/ 9 w 15"/>
                <a:gd name="T3" fmla="*/ 37 h 121"/>
                <a:gd name="T4" fmla="*/ 0 w 15"/>
                <a:gd name="T5" fmla="*/ 67 h 121"/>
                <a:gd name="T6" fmla="*/ 9 w 15"/>
                <a:gd name="T7" fmla="*/ 103 h 121"/>
                <a:gd name="T8" fmla="*/ 15 w 15"/>
                <a:gd name="T9" fmla="*/ 121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1">
                  <a:moveTo>
                    <a:pt x="9" y="4"/>
                  </a:moveTo>
                  <a:cubicBezTo>
                    <a:pt x="2" y="25"/>
                    <a:pt x="9" y="0"/>
                    <a:pt x="9" y="37"/>
                  </a:cubicBezTo>
                  <a:cubicBezTo>
                    <a:pt x="9" y="47"/>
                    <a:pt x="0" y="67"/>
                    <a:pt x="0" y="67"/>
                  </a:cubicBezTo>
                  <a:cubicBezTo>
                    <a:pt x="4" y="91"/>
                    <a:pt x="1" y="79"/>
                    <a:pt x="9" y="103"/>
                  </a:cubicBezTo>
                  <a:cubicBezTo>
                    <a:pt x="11" y="109"/>
                    <a:pt x="15" y="121"/>
                    <a:pt x="15" y="12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91" name="Freeform 786"/>
            <p:cNvSpPr>
              <a:spLocks/>
            </p:cNvSpPr>
            <p:nvPr/>
          </p:nvSpPr>
          <p:spPr bwMode="auto">
            <a:xfrm rot="5400000">
              <a:off x="2388" y="3622"/>
              <a:ext cx="28" cy="113"/>
            </a:xfrm>
            <a:custGeom>
              <a:avLst/>
              <a:gdLst>
                <a:gd name="T0" fmla="*/ 13 w 28"/>
                <a:gd name="T1" fmla="*/ 0 h 113"/>
                <a:gd name="T2" fmla="*/ 28 w 28"/>
                <a:gd name="T3" fmla="*/ 30 h 113"/>
                <a:gd name="T4" fmla="*/ 10 w 28"/>
                <a:gd name="T5" fmla="*/ 51 h 113"/>
                <a:gd name="T6" fmla="*/ 7 w 28"/>
                <a:gd name="T7" fmla="*/ 84 h 113"/>
                <a:gd name="T8" fmla="*/ 19 w 28"/>
                <a:gd name="T9" fmla="*/ 10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3">
                  <a:moveTo>
                    <a:pt x="13" y="0"/>
                  </a:moveTo>
                  <a:cubicBezTo>
                    <a:pt x="16" y="11"/>
                    <a:pt x="28" y="30"/>
                    <a:pt x="28" y="30"/>
                  </a:cubicBezTo>
                  <a:cubicBezTo>
                    <a:pt x="24" y="42"/>
                    <a:pt x="22" y="47"/>
                    <a:pt x="10" y="51"/>
                  </a:cubicBezTo>
                  <a:cubicBezTo>
                    <a:pt x="5" y="65"/>
                    <a:pt x="0" y="70"/>
                    <a:pt x="7" y="84"/>
                  </a:cubicBezTo>
                  <a:cubicBezTo>
                    <a:pt x="20" y="113"/>
                    <a:pt x="19" y="92"/>
                    <a:pt x="19"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92" name="Freeform 787"/>
            <p:cNvSpPr>
              <a:spLocks/>
            </p:cNvSpPr>
            <p:nvPr/>
          </p:nvSpPr>
          <p:spPr bwMode="auto">
            <a:xfrm rot="5400000">
              <a:off x="2396" y="3557"/>
              <a:ext cx="21" cy="120"/>
            </a:xfrm>
            <a:custGeom>
              <a:avLst/>
              <a:gdLst>
                <a:gd name="T0" fmla="*/ 18 w 21"/>
                <a:gd name="T1" fmla="*/ 0 h 120"/>
                <a:gd name="T2" fmla="*/ 0 w 21"/>
                <a:gd name="T3" fmla="*/ 24 h 120"/>
                <a:gd name="T4" fmla="*/ 12 w 21"/>
                <a:gd name="T5" fmla="*/ 51 h 120"/>
                <a:gd name="T6" fmla="*/ 12 w 21"/>
                <a:gd name="T7" fmla="*/ 102 h 120"/>
                <a:gd name="T8" fmla="*/ 21 w 21"/>
                <a:gd name="T9" fmla="*/ 12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0">
                  <a:moveTo>
                    <a:pt x="18" y="0"/>
                  </a:moveTo>
                  <a:cubicBezTo>
                    <a:pt x="8" y="7"/>
                    <a:pt x="4" y="12"/>
                    <a:pt x="0" y="24"/>
                  </a:cubicBezTo>
                  <a:cubicBezTo>
                    <a:pt x="3" y="34"/>
                    <a:pt x="9" y="41"/>
                    <a:pt x="12" y="51"/>
                  </a:cubicBezTo>
                  <a:cubicBezTo>
                    <a:pt x="9" y="79"/>
                    <a:pt x="7" y="75"/>
                    <a:pt x="12" y="102"/>
                  </a:cubicBezTo>
                  <a:cubicBezTo>
                    <a:pt x="13" y="109"/>
                    <a:pt x="21" y="120"/>
                    <a:pt x="21" y="12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93" name="Freeform 788"/>
            <p:cNvSpPr>
              <a:spLocks/>
            </p:cNvSpPr>
            <p:nvPr/>
          </p:nvSpPr>
          <p:spPr bwMode="auto">
            <a:xfrm rot="5400000">
              <a:off x="2410" y="3504"/>
              <a:ext cx="33" cy="105"/>
            </a:xfrm>
            <a:custGeom>
              <a:avLst/>
              <a:gdLst>
                <a:gd name="T0" fmla="*/ 33 w 33"/>
                <a:gd name="T1" fmla="*/ 0 h 105"/>
                <a:gd name="T2" fmla="*/ 12 w 33"/>
                <a:gd name="T3" fmla="*/ 21 h 105"/>
                <a:gd name="T4" fmla="*/ 15 w 33"/>
                <a:gd name="T5" fmla="*/ 42 h 105"/>
                <a:gd name="T6" fmla="*/ 21 w 33"/>
                <a:gd name="T7" fmla="*/ 60 h 105"/>
                <a:gd name="T8" fmla="*/ 6 w 33"/>
                <a:gd name="T9" fmla="*/ 93 h 105"/>
                <a:gd name="T10" fmla="*/ 0 w 33"/>
                <a:gd name="T11" fmla="*/ 10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33" y="0"/>
                  </a:moveTo>
                  <a:cubicBezTo>
                    <a:pt x="22" y="7"/>
                    <a:pt x="23" y="14"/>
                    <a:pt x="12" y="21"/>
                  </a:cubicBezTo>
                  <a:cubicBezTo>
                    <a:pt x="13" y="28"/>
                    <a:pt x="13" y="35"/>
                    <a:pt x="15" y="42"/>
                  </a:cubicBezTo>
                  <a:cubicBezTo>
                    <a:pt x="16" y="48"/>
                    <a:pt x="21" y="60"/>
                    <a:pt x="21" y="60"/>
                  </a:cubicBezTo>
                  <a:cubicBezTo>
                    <a:pt x="18" y="77"/>
                    <a:pt x="20" y="84"/>
                    <a:pt x="6" y="93"/>
                  </a:cubicBezTo>
                  <a:cubicBezTo>
                    <a:pt x="3" y="103"/>
                    <a:pt x="5" y="100"/>
                    <a:pt x="0" y="1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94" name="Freeform 789"/>
            <p:cNvSpPr>
              <a:spLocks/>
            </p:cNvSpPr>
            <p:nvPr/>
          </p:nvSpPr>
          <p:spPr bwMode="auto">
            <a:xfrm>
              <a:off x="3181" y="3388"/>
              <a:ext cx="39" cy="108"/>
            </a:xfrm>
            <a:custGeom>
              <a:avLst/>
              <a:gdLst>
                <a:gd name="T0" fmla="*/ 0 w 39"/>
                <a:gd name="T1" fmla="*/ 108 h 108"/>
                <a:gd name="T2" fmla="*/ 27 w 39"/>
                <a:gd name="T3" fmla="*/ 63 h 108"/>
                <a:gd name="T4" fmla="*/ 18 w 39"/>
                <a:gd name="T5" fmla="*/ 33 h 108"/>
                <a:gd name="T6" fmla="*/ 39 w 39"/>
                <a:gd name="T7" fmla="*/ 0 h 1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108">
                  <a:moveTo>
                    <a:pt x="0" y="108"/>
                  </a:moveTo>
                  <a:cubicBezTo>
                    <a:pt x="4" y="81"/>
                    <a:pt x="9" y="81"/>
                    <a:pt x="27" y="63"/>
                  </a:cubicBezTo>
                  <a:cubicBezTo>
                    <a:pt x="24" y="53"/>
                    <a:pt x="18" y="33"/>
                    <a:pt x="18" y="33"/>
                  </a:cubicBezTo>
                  <a:cubicBezTo>
                    <a:pt x="19" y="25"/>
                    <a:pt x="27" y="0"/>
                    <a:pt x="3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95" name="Freeform 790"/>
            <p:cNvSpPr>
              <a:spLocks/>
            </p:cNvSpPr>
            <p:nvPr/>
          </p:nvSpPr>
          <p:spPr bwMode="auto">
            <a:xfrm>
              <a:off x="3211" y="3460"/>
              <a:ext cx="99" cy="60"/>
            </a:xfrm>
            <a:custGeom>
              <a:avLst/>
              <a:gdLst>
                <a:gd name="T0" fmla="*/ 0 w 99"/>
                <a:gd name="T1" fmla="*/ 60 h 60"/>
                <a:gd name="T2" fmla="*/ 42 w 99"/>
                <a:gd name="T3" fmla="*/ 33 h 60"/>
                <a:gd name="T4" fmla="*/ 72 w 99"/>
                <a:gd name="T5" fmla="*/ 24 h 60"/>
                <a:gd name="T6" fmla="*/ 99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0" y="60"/>
                  </a:moveTo>
                  <a:cubicBezTo>
                    <a:pt x="9" y="46"/>
                    <a:pt x="26" y="37"/>
                    <a:pt x="42" y="33"/>
                  </a:cubicBezTo>
                  <a:cubicBezTo>
                    <a:pt x="52" y="30"/>
                    <a:pt x="72" y="24"/>
                    <a:pt x="72" y="24"/>
                  </a:cubicBezTo>
                  <a:cubicBezTo>
                    <a:pt x="77" y="16"/>
                    <a:pt x="90" y="0"/>
                    <a:pt x="99"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96" name="Freeform 791"/>
            <p:cNvSpPr>
              <a:spLocks/>
            </p:cNvSpPr>
            <p:nvPr/>
          </p:nvSpPr>
          <p:spPr bwMode="auto">
            <a:xfrm>
              <a:off x="3190" y="3859"/>
              <a:ext cx="93" cy="72"/>
            </a:xfrm>
            <a:custGeom>
              <a:avLst/>
              <a:gdLst>
                <a:gd name="T0" fmla="*/ 0 w 93"/>
                <a:gd name="T1" fmla="*/ 0 h 72"/>
                <a:gd name="T2" fmla="*/ 57 w 93"/>
                <a:gd name="T3" fmla="*/ 9 h 72"/>
                <a:gd name="T4" fmla="*/ 93 w 93"/>
                <a:gd name="T5" fmla="*/ 72 h 72"/>
                <a:gd name="T6" fmla="*/ 0 60000 65536"/>
                <a:gd name="T7" fmla="*/ 0 60000 65536"/>
                <a:gd name="T8" fmla="*/ 0 60000 65536"/>
              </a:gdLst>
              <a:ahLst/>
              <a:cxnLst>
                <a:cxn ang="T6">
                  <a:pos x="T0" y="T1"/>
                </a:cxn>
                <a:cxn ang="T7">
                  <a:pos x="T2" y="T3"/>
                </a:cxn>
                <a:cxn ang="T8">
                  <a:pos x="T4" y="T5"/>
                </a:cxn>
              </a:cxnLst>
              <a:rect l="0" t="0" r="r" b="b"/>
              <a:pathLst>
                <a:path w="93" h="72">
                  <a:moveTo>
                    <a:pt x="0" y="0"/>
                  </a:moveTo>
                  <a:cubicBezTo>
                    <a:pt x="30" y="10"/>
                    <a:pt x="12" y="6"/>
                    <a:pt x="57" y="9"/>
                  </a:cubicBezTo>
                  <a:cubicBezTo>
                    <a:pt x="79" y="24"/>
                    <a:pt x="75" y="54"/>
                    <a:pt x="93" y="72"/>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97" name="Freeform 792"/>
            <p:cNvSpPr>
              <a:spLocks/>
            </p:cNvSpPr>
            <p:nvPr/>
          </p:nvSpPr>
          <p:spPr bwMode="auto">
            <a:xfrm>
              <a:off x="3160" y="3886"/>
              <a:ext cx="42" cy="108"/>
            </a:xfrm>
            <a:custGeom>
              <a:avLst/>
              <a:gdLst>
                <a:gd name="T0" fmla="*/ 0 w 42"/>
                <a:gd name="T1" fmla="*/ 0 h 108"/>
                <a:gd name="T2" fmla="*/ 15 w 42"/>
                <a:gd name="T3" fmla="*/ 15 h 108"/>
                <a:gd name="T4" fmla="*/ 21 w 42"/>
                <a:gd name="T5" fmla="*/ 33 h 108"/>
                <a:gd name="T6" fmla="*/ 30 w 42"/>
                <a:gd name="T7" fmla="*/ 102 h 108"/>
                <a:gd name="T8" fmla="*/ 42 w 42"/>
                <a:gd name="T9" fmla="*/ 108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08">
                  <a:moveTo>
                    <a:pt x="0" y="0"/>
                  </a:moveTo>
                  <a:cubicBezTo>
                    <a:pt x="4" y="6"/>
                    <a:pt x="11" y="9"/>
                    <a:pt x="15" y="15"/>
                  </a:cubicBezTo>
                  <a:cubicBezTo>
                    <a:pt x="18" y="20"/>
                    <a:pt x="21" y="33"/>
                    <a:pt x="21" y="33"/>
                  </a:cubicBezTo>
                  <a:cubicBezTo>
                    <a:pt x="23" y="48"/>
                    <a:pt x="26" y="91"/>
                    <a:pt x="30" y="102"/>
                  </a:cubicBezTo>
                  <a:cubicBezTo>
                    <a:pt x="31" y="106"/>
                    <a:pt x="39" y="105"/>
                    <a:pt x="42" y="10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98" name="Freeform 793"/>
            <p:cNvSpPr>
              <a:spLocks/>
            </p:cNvSpPr>
            <p:nvPr/>
          </p:nvSpPr>
          <p:spPr bwMode="auto">
            <a:xfrm>
              <a:off x="2410" y="3832"/>
              <a:ext cx="93" cy="78"/>
            </a:xfrm>
            <a:custGeom>
              <a:avLst/>
              <a:gdLst>
                <a:gd name="T0" fmla="*/ 93 w 93"/>
                <a:gd name="T1" fmla="*/ 0 h 78"/>
                <a:gd name="T2" fmla="*/ 54 w 93"/>
                <a:gd name="T3" fmla="*/ 15 h 78"/>
                <a:gd name="T4" fmla="*/ 15 w 93"/>
                <a:gd name="T5" fmla="*/ 54 h 78"/>
                <a:gd name="T6" fmla="*/ 0 w 93"/>
                <a:gd name="T7" fmla="*/ 78 h 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3" h="78">
                  <a:moveTo>
                    <a:pt x="93" y="0"/>
                  </a:moveTo>
                  <a:cubicBezTo>
                    <a:pt x="79" y="4"/>
                    <a:pt x="66" y="7"/>
                    <a:pt x="54" y="15"/>
                  </a:cubicBezTo>
                  <a:cubicBezTo>
                    <a:pt x="43" y="31"/>
                    <a:pt x="34" y="48"/>
                    <a:pt x="15" y="54"/>
                  </a:cubicBezTo>
                  <a:cubicBezTo>
                    <a:pt x="2" y="74"/>
                    <a:pt x="6" y="66"/>
                    <a:pt x="0" y="7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99" name="Freeform 794"/>
            <p:cNvSpPr>
              <a:spLocks/>
            </p:cNvSpPr>
            <p:nvPr/>
          </p:nvSpPr>
          <p:spPr bwMode="auto">
            <a:xfrm>
              <a:off x="2365" y="3796"/>
              <a:ext cx="120" cy="39"/>
            </a:xfrm>
            <a:custGeom>
              <a:avLst/>
              <a:gdLst>
                <a:gd name="T0" fmla="*/ 120 w 120"/>
                <a:gd name="T1" fmla="*/ 0 h 39"/>
                <a:gd name="T2" fmla="*/ 48 w 120"/>
                <a:gd name="T3" fmla="*/ 9 h 39"/>
                <a:gd name="T4" fmla="*/ 30 w 120"/>
                <a:gd name="T5" fmla="*/ 15 h 39"/>
                <a:gd name="T6" fmla="*/ 12 w 120"/>
                <a:gd name="T7" fmla="*/ 27 h 39"/>
                <a:gd name="T8" fmla="*/ 0 w 120"/>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39">
                  <a:moveTo>
                    <a:pt x="120" y="0"/>
                  </a:moveTo>
                  <a:cubicBezTo>
                    <a:pt x="80" y="10"/>
                    <a:pt x="104" y="5"/>
                    <a:pt x="48" y="9"/>
                  </a:cubicBezTo>
                  <a:cubicBezTo>
                    <a:pt x="42" y="11"/>
                    <a:pt x="35" y="11"/>
                    <a:pt x="30" y="15"/>
                  </a:cubicBezTo>
                  <a:cubicBezTo>
                    <a:pt x="24" y="19"/>
                    <a:pt x="12" y="27"/>
                    <a:pt x="12" y="27"/>
                  </a:cubicBezTo>
                  <a:cubicBezTo>
                    <a:pt x="5" y="38"/>
                    <a:pt x="9" y="34"/>
                    <a:pt x="0" y="39"/>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00" name="Freeform 795"/>
            <p:cNvSpPr>
              <a:spLocks/>
            </p:cNvSpPr>
            <p:nvPr/>
          </p:nvSpPr>
          <p:spPr bwMode="auto">
            <a:xfrm>
              <a:off x="2404" y="3463"/>
              <a:ext cx="99" cy="60"/>
            </a:xfrm>
            <a:custGeom>
              <a:avLst/>
              <a:gdLst>
                <a:gd name="T0" fmla="*/ 99 w 99"/>
                <a:gd name="T1" fmla="*/ 60 h 60"/>
                <a:gd name="T2" fmla="*/ 69 w 99"/>
                <a:gd name="T3" fmla="*/ 18 h 60"/>
                <a:gd name="T4" fmla="*/ 21 w 99"/>
                <a:gd name="T5" fmla="*/ 15 h 60"/>
                <a:gd name="T6" fmla="*/ 0 w 99"/>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0">
                  <a:moveTo>
                    <a:pt x="99" y="60"/>
                  </a:moveTo>
                  <a:cubicBezTo>
                    <a:pt x="78" y="53"/>
                    <a:pt x="78" y="20"/>
                    <a:pt x="69" y="18"/>
                  </a:cubicBezTo>
                  <a:cubicBezTo>
                    <a:pt x="53" y="15"/>
                    <a:pt x="37" y="16"/>
                    <a:pt x="21" y="15"/>
                  </a:cubicBezTo>
                  <a:cubicBezTo>
                    <a:pt x="10" y="11"/>
                    <a:pt x="10" y="5"/>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01" name="Freeform 796"/>
            <p:cNvSpPr>
              <a:spLocks/>
            </p:cNvSpPr>
            <p:nvPr/>
          </p:nvSpPr>
          <p:spPr bwMode="auto">
            <a:xfrm>
              <a:off x="2503" y="3385"/>
              <a:ext cx="33" cy="105"/>
            </a:xfrm>
            <a:custGeom>
              <a:avLst/>
              <a:gdLst>
                <a:gd name="T0" fmla="*/ 33 w 33"/>
                <a:gd name="T1" fmla="*/ 105 h 105"/>
                <a:gd name="T2" fmla="*/ 21 w 33"/>
                <a:gd name="T3" fmla="*/ 69 h 105"/>
                <a:gd name="T4" fmla="*/ 12 w 33"/>
                <a:gd name="T5" fmla="*/ 42 h 105"/>
                <a:gd name="T6" fmla="*/ 0 w 33"/>
                <a:gd name="T7" fmla="*/ 0 h 1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105">
                  <a:moveTo>
                    <a:pt x="33" y="105"/>
                  </a:moveTo>
                  <a:cubicBezTo>
                    <a:pt x="30" y="91"/>
                    <a:pt x="26" y="82"/>
                    <a:pt x="21" y="69"/>
                  </a:cubicBezTo>
                  <a:cubicBezTo>
                    <a:pt x="17" y="60"/>
                    <a:pt x="12" y="42"/>
                    <a:pt x="12" y="42"/>
                  </a:cubicBezTo>
                  <a:cubicBezTo>
                    <a:pt x="10" y="20"/>
                    <a:pt x="13" y="13"/>
                    <a:pt x="0"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02" name="Oval 797"/>
            <p:cNvSpPr>
              <a:spLocks noChangeArrowheads="1"/>
            </p:cNvSpPr>
            <p:nvPr/>
          </p:nvSpPr>
          <p:spPr bwMode="auto">
            <a:xfrm>
              <a:off x="2608" y="3651"/>
              <a:ext cx="227" cy="122"/>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803" name="Oval 798"/>
            <p:cNvSpPr>
              <a:spLocks noChangeArrowheads="1"/>
            </p:cNvSpPr>
            <p:nvPr/>
          </p:nvSpPr>
          <p:spPr bwMode="auto">
            <a:xfrm>
              <a:off x="2889" y="3561"/>
              <a:ext cx="246" cy="227"/>
            </a:xfrm>
            <a:prstGeom prst="ellipse">
              <a:avLst/>
            </a:prstGeom>
            <a:noFill/>
            <a:ln w="285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grpSp>
      <p:pic>
        <p:nvPicPr>
          <p:cNvPr id="804" name="Picture 56" descr="plate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3714" y="5364914"/>
            <a:ext cx="1304175" cy="130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D01707A-0D87-82F5-51CC-1754BA032EEC}"/>
              </a:ext>
            </a:extLst>
          </p:cNvPr>
          <p:cNvSpPr txBox="1"/>
          <p:nvPr/>
        </p:nvSpPr>
        <p:spPr>
          <a:xfrm>
            <a:off x="1419293" y="241936"/>
            <a:ext cx="5917517" cy="707886"/>
          </a:xfrm>
          <a:prstGeom prst="rect">
            <a:avLst/>
          </a:prstGeom>
          <a:noFill/>
        </p:spPr>
        <p:txBody>
          <a:bodyPr wrap="none" rtlCol="0">
            <a:spAutoFit/>
          </a:bodyPr>
          <a:lstStyle/>
          <a:p>
            <a:r>
              <a:rPr lang="en-GB" sz="4000" dirty="0">
                <a:solidFill>
                  <a:schemeClr val="bg1"/>
                </a:solidFill>
                <a:latin typeface="+mj-lt"/>
              </a:rPr>
              <a:t>Horizontal Gene Transfer</a:t>
            </a:r>
          </a:p>
        </p:txBody>
      </p:sp>
      <p:grpSp>
        <p:nvGrpSpPr>
          <p:cNvPr id="4" name="Group 3">
            <a:extLst>
              <a:ext uri="{FF2B5EF4-FFF2-40B4-BE49-F238E27FC236}">
                <a16:creationId xmlns:a16="http://schemas.microsoft.com/office/drawing/2014/main" id="{A4CD283C-C7B1-54B9-1741-410C2C4E14BE}"/>
              </a:ext>
            </a:extLst>
          </p:cNvPr>
          <p:cNvGrpSpPr/>
          <p:nvPr/>
        </p:nvGrpSpPr>
        <p:grpSpPr>
          <a:xfrm>
            <a:off x="1535968" y="976600"/>
            <a:ext cx="5760000" cy="94217"/>
            <a:chOff x="1253158" y="1050894"/>
            <a:chExt cx="4853893" cy="73850"/>
          </a:xfrm>
        </p:grpSpPr>
        <p:cxnSp>
          <p:nvCxnSpPr>
            <p:cNvPr id="5" name="Straight Connector 4">
              <a:extLst>
                <a:ext uri="{FF2B5EF4-FFF2-40B4-BE49-F238E27FC236}">
                  <a16:creationId xmlns:a16="http://schemas.microsoft.com/office/drawing/2014/main" id="{6EADD765-CF08-F9FF-AD0B-D326C3287444}"/>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E59AAF6-B988-83D5-1786-FBB28FADF332}"/>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805" name="Picture 804" descr="A black and white sign with white text&#10;&#10;AI-generated content may be incorrect.">
            <a:extLst>
              <a:ext uri="{FF2B5EF4-FFF2-40B4-BE49-F238E27FC236}">
                <a16:creationId xmlns:a16="http://schemas.microsoft.com/office/drawing/2014/main" id="{C2493B62-E515-8B61-4959-1959E5B335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247410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1A39A2-75B4-FBC3-AC7E-7D12A02C16CE}"/>
              </a:ext>
            </a:extLst>
          </p:cNvPr>
          <p:cNvSpPr txBox="1"/>
          <p:nvPr/>
        </p:nvSpPr>
        <p:spPr>
          <a:xfrm>
            <a:off x="0" y="1110077"/>
            <a:ext cx="12192000" cy="5760000"/>
          </a:xfrm>
          <a:prstGeom prst="rect">
            <a:avLst/>
          </a:prstGeom>
          <a:solidFill>
            <a:schemeClr val="bg1"/>
          </a:solidFill>
        </p:spPr>
        <p:txBody>
          <a:bodyPr wrap="square" rtlCol="0">
            <a:spAutoFit/>
          </a:bodyPr>
          <a:lstStyle/>
          <a:p>
            <a:endParaRPr lang="en-GB" dirty="0"/>
          </a:p>
        </p:txBody>
      </p:sp>
      <p:sp>
        <p:nvSpPr>
          <p:cNvPr id="11" name="TextBox 10"/>
          <p:cNvSpPr txBox="1"/>
          <p:nvPr/>
        </p:nvSpPr>
        <p:spPr>
          <a:xfrm>
            <a:off x="1631505" y="188641"/>
            <a:ext cx="6354625" cy="830997"/>
          </a:xfrm>
          <a:prstGeom prst="rect">
            <a:avLst/>
          </a:prstGeom>
          <a:noFill/>
        </p:spPr>
        <p:txBody>
          <a:bodyPr wrap="none" rtlCol="0">
            <a:spAutoFit/>
          </a:bodyPr>
          <a:lstStyle/>
          <a:p>
            <a:r>
              <a:rPr lang="en-GB" sz="4800" dirty="0">
                <a:solidFill>
                  <a:schemeClr val="bg1"/>
                </a:solidFill>
              </a:rPr>
              <a:t>Lab 6a: transformation</a:t>
            </a:r>
          </a:p>
        </p:txBody>
      </p:sp>
      <p:pic>
        <p:nvPicPr>
          <p:cNvPr id="9" name="Picture 4" descr="bacteria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5051" y="1117600"/>
            <a:ext cx="7580313"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bacteria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5900" y="1619250"/>
            <a:ext cx="15748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12"/>
          <p:cNvSpPr>
            <a:spLocks noChangeArrowheads="1"/>
          </p:cNvSpPr>
          <p:nvPr/>
        </p:nvSpPr>
        <p:spPr bwMode="auto">
          <a:xfrm>
            <a:off x="2063750" y="1412875"/>
            <a:ext cx="8034338" cy="5054600"/>
          </a:xfrm>
          <a:prstGeom prst="roundRect">
            <a:avLst>
              <a:gd name="adj" fmla="val 2356"/>
            </a:avLst>
          </a:prstGeom>
          <a:solidFill>
            <a:srgbClr val="00FF00">
              <a:alpha val="45097"/>
            </a:srgbClr>
          </a:solidFill>
          <a:ln w="12700">
            <a:solidFill>
              <a:schemeClr val="bg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ea typeface="ＭＳ Ｐゴシック" pitchFamily="34" charset="-128"/>
            </a:endParaRPr>
          </a:p>
        </p:txBody>
      </p:sp>
      <p:pic>
        <p:nvPicPr>
          <p:cNvPr id="13" name="Picture 39" descr="p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0100" y="6194426"/>
            <a:ext cx="649288"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AutoShape 10"/>
          <p:cNvSpPr>
            <a:spLocks noChangeArrowheads="1"/>
          </p:cNvSpPr>
          <p:nvPr/>
        </p:nvSpPr>
        <p:spPr bwMode="auto">
          <a:xfrm>
            <a:off x="2063750" y="1412875"/>
            <a:ext cx="8034338" cy="5054600"/>
          </a:xfrm>
          <a:prstGeom prst="roundRect">
            <a:avLst>
              <a:gd name="adj" fmla="val 2356"/>
            </a:avLst>
          </a:prstGeom>
          <a:solidFill>
            <a:srgbClr val="333399">
              <a:alpha val="50195"/>
            </a:srgbClr>
          </a:solidFill>
          <a:ln w="12700">
            <a:solidFill>
              <a:schemeClr val="bg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ea typeface="ＭＳ Ｐゴシック" pitchFamily="34" charset="-128"/>
            </a:endParaRPr>
          </a:p>
        </p:txBody>
      </p:sp>
      <p:sp>
        <p:nvSpPr>
          <p:cNvPr id="15" name="Text Box 31"/>
          <p:cNvSpPr txBox="1">
            <a:spLocks noChangeArrowheads="1"/>
          </p:cNvSpPr>
          <p:nvPr/>
        </p:nvSpPr>
        <p:spPr bwMode="auto">
          <a:xfrm>
            <a:off x="2619376" y="4632325"/>
            <a:ext cx="22590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600">
                <a:solidFill>
                  <a:schemeClr val="bg1"/>
                </a:solidFill>
                <a:ea typeface="ＭＳ Ｐゴシック" pitchFamily="34" charset="-128"/>
              </a:rPr>
              <a:t>Recombinant Plasmids</a:t>
            </a:r>
          </a:p>
        </p:txBody>
      </p:sp>
      <p:grpSp>
        <p:nvGrpSpPr>
          <p:cNvPr id="16" name="Group 36"/>
          <p:cNvGrpSpPr>
            <a:grpSpLocks/>
          </p:cNvGrpSpPr>
          <p:nvPr/>
        </p:nvGrpSpPr>
        <p:grpSpPr bwMode="auto">
          <a:xfrm>
            <a:off x="6477001" y="3235326"/>
            <a:ext cx="2201863" cy="777875"/>
            <a:chOff x="3136" y="1950"/>
            <a:chExt cx="1387" cy="490"/>
          </a:xfrm>
        </p:grpSpPr>
        <p:sp>
          <p:nvSpPr>
            <p:cNvPr id="17" name="Text Box 32"/>
            <p:cNvSpPr txBox="1">
              <a:spLocks noChangeArrowheads="1"/>
            </p:cNvSpPr>
            <p:nvPr/>
          </p:nvSpPr>
          <p:spPr bwMode="auto">
            <a:xfrm>
              <a:off x="3462" y="1950"/>
              <a:ext cx="106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600">
                  <a:solidFill>
                    <a:schemeClr val="bg1"/>
                  </a:solidFill>
                  <a:ea typeface="ＭＳ Ｐゴシック" pitchFamily="34" charset="-128"/>
                </a:rPr>
                <a:t>Competent Cells</a:t>
              </a:r>
            </a:p>
          </p:txBody>
        </p:sp>
        <p:sp>
          <p:nvSpPr>
            <p:cNvPr id="18" name="Line 33"/>
            <p:cNvSpPr>
              <a:spLocks noChangeShapeType="1"/>
            </p:cNvSpPr>
            <p:nvPr/>
          </p:nvSpPr>
          <p:spPr bwMode="auto">
            <a:xfrm flipH="1">
              <a:off x="3136" y="2128"/>
              <a:ext cx="376" cy="312"/>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grpSp>
        <p:nvGrpSpPr>
          <p:cNvPr id="19" name="Group 42"/>
          <p:cNvGrpSpPr>
            <a:grpSpLocks/>
          </p:cNvGrpSpPr>
          <p:nvPr/>
        </p:nvGrpSpPr>
        <p:grpSpPr bwMode="auto">
          <a:xfrm>
            <a:off x="3073400" y="3295651"/>
            <a:ext cx="1289050" cy="1317625"/>
            <a:chOff x="976" y="2076"/>
            <a:chExt cx="812" cy="830"/>
          </a:xfrm>
        </p:grpSpPr>
        <p:sp>
          <p:nvSpPr>
            <p:cNvPr id="20" name="Text Box 24"/>
            <p:cNvSpPr txBox="1">
              <a:spLocks noChangeArrowheads="1"/>
            </p:cNvSpPr>
            <p:nvPr/>
          </p:nvSpPr>
          <p:spPr bwMode="auto">
            <a:xfrm>
              <a:off x="1050" y="2365"/>
              <a:ext cx="674"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900">
                  <a:solidFill>
                    <a:schemeClr val="bg1"/>
                  </a:solidFill>
                  <a:ea typeface="ＭＳ Ｐゴシック" pitchFamily="34" charset="-128"/>
                </a:rPr>
                <a:t>pARA-R</a:t>
              </a:r>
            </a:p>
          </p:txBody>
        </p:sp>
        <p:pic>
          <p:nvPicPr>
            <p:cNvPr id="21" name="Picture 37" descr="p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6" y="2076"/>
              <a:ext cx="812" cy="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 name="Picture 2" descr="testtube01_gr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61026" y="2173289"/>
            <a:ext cx="868363" cy="357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 descr="testtube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61026" y="2179639"/>
            <a:ext cx="868363"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4F3898DF-7702-60BB-F1CA-4C04D5009441}"/>
              </a:ext>
            </a:extLst>
          </p:cNvPr>
          <p:cNvGrpSpPr/>
          <p:nvPr/>
        </p:nvGrpSpPr>
        <p:grpSpPr>
          <a:xfrm>
            <a:off x="1714744" y="937195"/>
            <a:ext cx="6480000" cy="94217"/>
            <a:chOff x="1253158" y="1050894"/>
            <a:chExt cx="4853893" cy="73850"/>
          </a:xfrm>
        </p:grpSpPr>
        <p:cxnSp>
          <p:nvCxnSpPr>
            <p:cNvPr id="24" name="Straight Connector 23">
              <a:extLst>
                <a:ext uri="{FF2B5EF4-FFF2-40B4-BE49-F238E27FC236}">
                  <a16:creationId xmlns:a16="http://schemas.microsoft.com/office/drawing/2014/main" id="{35F9E7B2-8C19-86F7-5484-12B17F32F585}"/>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BB48BE8-BE8F-1EE8-AA3D-B33A8DA3345E}"/>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26" name="Picture 25" descr="A black and white sign with white text&#10;&#10;AI-generated content may be incorrect.">
            <a:extLst>
              <a:ext uri="{FF2B5EF4-FFF2-40B4-BE49-F238E27FC236}">
                <a16:creationId xmlns:a16="http://schemas.microsoft.com/office/drawing/2014/main" id="{3B7E5B60-89AE-16BC-2D87-C26D0BD85C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383130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23"/>
                                        </p:tgtEl>
                                        <p:attrNameLst>
                                          <p:attrName>style.opacity</p:attrName>
                                        </p:attrNameLst>
                                      </p:cBhvr>
                                      <p:to>
                                        <p:strVal val="0.5"/>
                                      </p:to>
                                    </p:set>
                                    <p:animEffect filter="image" prLst="opacity: 0.5">
                                      <p:cBhvr rctx="IE">
                                        <p:cTn id="7" dur="indefinite"/>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2.77778E-6 -1.48148E-6 C 0.01597 -0.06157 0.03194 -0.12315 0.05416 -0.16666 C 0.07639 -0.21018 0.10555 -0.24097 0.13333 -0.26111 C 0.16111 -0.28125 0.19982 -0.29097 0.22083 -0.28704 C 0.24184 -0.2831 0.25295 -0.28518 0.25972 -0.23704 C 0.26649 -0.18889 0.26371 -0.09352 0.26111 0.00185 " pathEditMode="relative" ptsTypes="aaaaaA">
                                      <p:cBhvr>
                                        <p:cTn id="11" dur="2000" fill="hold"/>
                                        <p:tgtEl>
                                          <p:spTgt spid="19"/>
                                        </p:tgtEl>
                                        <p:attrNameLst>
                                          <p:attrName>ppt_x</p:attrName>
                                          <p:attrName>ppt_y</p:attrName>
                                        </p:attrNameLst>
                                      </p:cBhvr>
                                    </p:animMotion>
                                  </p:childTnLst>
                                </p:cTn>
                              </p:par>
                              <p:par>
                                <p:cTn id="12" presetID="6" presetClass="emph" presetSubtype="0" fill="hold" nodeType="withEffect">
                                  <p:stCondLst>
                                    <p:cond delay="0"/>
                                  </p:stCondLst>
                                  <p:childTnLst>
                                    <p:animScale>
                                      <p:cBhvr>
                                        <p:cTn id="13" dur="2000" fill="hold"/>
                                        <p:tgtEl>
                                          <p:spTgt spid="19"/>
                                        </p:tgtEl>
                                      </p:cBhvr>
                                      <p:by x="1000" y="1000"/>
                                    </p:animScale>
                                  </p:childTnLst>
                                </p:cTn>
                              </p:par>
                              <p:par>
                                <p:cTn id="14" presetID="1" presetClass="exit"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hidden"/>
                                      </p:to>
                                    </p:set>
                                  </p:childTnLst>
                                </p:cTn>
                              </p:par>
                            </p:childTnLst>
                          </p:cTn>
                        </p:par>
                        <p:par>
                          <p:cTn id="16" fill="hold">
                            <p:stCondLst>
                              <p:cond delay="2000"/>
                            </p:stCondLst>
                            <p:childTnLst>
                              <p:par>
                                <p:cTn id="17" presetID="1" presetClass="exit" presetSubtype="0" fill="hold" nodeType="after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par>
                          <p:cTn id="19" fill="hold">
                            <p:stCondLst>
                              <p:cond delay="2000"/>
                            </p:stCondLst>
                            <p:childTnLst>
                              <p:par>
                                <p:cTn id="20" presetID="6" presetClass="emph" presetSubtype="0" fill="hold" nodeType="afterEffect">
                                  <p:stCondLst>
                                    <p:cond delay="0"/>
                                  </p:stCondLst>
                                  <p:childTnLst>
                                    <p:animScale>
                                      <p:cBhvr>
                                        <p:cTn id="21" dur="2000" fill="hold"/>
                                        <p:tgtEl>
                                          <p:spTgt spid="23"/>
                                        </p:tgtEl>
                                      </p:cBhvr>
                                      <p:by x="1500000" y="1500000"/>
                                    </p:animScale>
                                  </p:childTnLst>
                                </p:cTn>
                              </p:par>
                              <p:par>
                                <p:cTn id="22" presetID="1" presetClass="exit" presetSubtype="0" fill="hold" nodeType="withEffect">
                                  <p:stCondLst>
                                    <p:cond delay="0"/>
                                  </p:stCondLst>
                                  <p:childTnLst>
                                    <p:set>
                                      <p:cBhvr>
                                        <p:cTn id="23" dur="1" fill="hold">
                                          <p:stCondLst>
                                            <p:cond delay="0"/>
                                          </p:stCondLst>
                                        </p:cTn>
                                        <p:tgtEl>
                                          <p:spTgt spid="22"/>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2000"/>
                                        <p:tgtEl>
                                          <p:spTgt spid="23"/>
                                        </p:tgtEl>
                                      </p:cBhvr>
                                    </p:animEffect>
                                    <p:set>
                                      <p:cBhvr>
                                        <p:cTn id="26" dur="1" fill="hold">
                                          <p:stCondLst>
                                            <p:cond delay="1999"/>
                                          </p:stCondLst>
                                        </p:cTn>
                                        <p:tgtEl>
                                          <p:spTgt spid="23"/>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000"/>
                                        <p:tgtEl>
                                          <p:spTgt spid="12"/>
                                        </p:tgtEl>
                                      </p:cBhvr>
                                    </p:animEffect>
                                  </p:childTnLst>
                                </p:cTn>
                              </p:par>
                            </p:childTnLst>
                          </p:cTn>
                        </p:par>
                        <p:par>
                          <p:cTn id="30" fill="hold">
                            <p:stCondLst>
                              <p:cond delay="4000"/>
                            </p:stCondLst>
                            <p:childTnLst>
                              <p:par>
                                <p:cTn id="31" presetID="53"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2000" fill="hold"/>
                                        <p:tgtEl>
                                          <p:spTgt spid="9"/>
                                        </p:tgtEl>
                                        <p:attrNameLst>
                                          <p:attrName>ppt_w</p:attrName>
                                        </p:attrNameLst>
                                      </p:cBhvr>
                                      <p:tavLst>
                                        <p:tav tm="0">
                                          <p:val>
                                            <p:fltVal val="0"/>
                                          </p:val>
                                        </p:tav>
                                        <p:tav tm="100000">
                                          <p:val>
                                            <p:strVal val="#ppt_w"/>
                                          </p:val>
                                        </p:tav>
                                      </p:tavLst>
                                    </p:anim>
                                    <p:anim calcmode="lin" valueType="num">
                                      <p:cBhvr>
                                        <p:cTn id="34" dur="2000" fill="hold"/>
                                        <p:tgtEl>
                                          <p:spTgt spid="9"/>
                                        </p:tgtEl>
                                        <p:attrNameLst>
                                          <p:attrName>ppt_h</p:attrName>
                                        </p:attrNameLst>
                                      </p:cBhvr>
                                      <p:tavLst>
                                        <p:tav tm="0">
                                          <p:val>
                                            <p:fltVal val="0"/>
                                          </p:val>
                                        </p:tav>
                                        <p:tav tm="100000">
                                          <p:val>
                                            <p:strVal val="#ppt_h"/>
                                          </p:val>
                                        </p:tav>
                                      </p:tavLst>
                                    </p:anim>
                                    <p:animEffect transition="in" filter="fade">
                                      <p:cBhvr>
                                        <p:cTn id="35" dur="2000"/>
                                        <p:tgtEl>
                                          <p:spTgt spid="9"/>
                                        </p:tgtEl>
                                      </p:cBhvr>
                                    </p:animEffect>
                                  </p:childTnLst>
                                </p:cTn>
                              </p:par>
                            </p:childTnLst>
                          </p:cTn>
                        </p:par>
                        <p:par>
                          <p:cTn id="36" fill="hold">
                            <p:stCondLst>
                              <p:cond delay="6000"/>
                            </p:stCondLst>
                            <p:childTnLst>
                              <p:par>
                                <p:cTn id="37" presetID="10" presetClass="exit" presetSubtype="0" fill="hold" nodeType="afterEffect">
                                  <p:stCondLst>
                                    <p:cond delay="0"/>
                                  </p:stCondLst>
                                  <p:childTnLst>
                                    <p:animEffect transition="out" filter="fade">
                                      <p:cBhvr>
                                        <p:cTn id="38" dur="1000"/>
                                        <p:tgtEl>
                                          <p:spTgt spid="9"/>
                                        </p:tgtEl>
                                      </p:cBhvr>
                                    </p:animEffect>
                                    <p:set>
                                      <p:cBhvr>
                                        <p:cTn id="39" dur="1" fill="hold">
                                          <p:stCondLst>
                                            <p:cond delay="999"/>
                                          </p:stCondLst>
                                        </p:cTn>
                                        <p:tgtEl>
                                          <p:spTgt spid="9"/>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par>
                          <p:cTn id="42" fill="hold">
                            <p:stCondLst>
                              <p:cond delay="7000"/>
                            </p:stCondLst>
                            <p:childTnLst>
                              <p:par>
                                <p:cTn id="43" presetID="42" presetClass="path" presetSubtype="0" accel="50000" decel="50000" fill="hold" nodeType="afterEffect">
                                  <p:stCondLst>
                                    <p:cond delay="0"/>
                                  </p:stCondLst>
                                  <p:childTnLst>
                                    <p:animMotion origin="layout" path="M -1.11111E-6 -1.48148E-6 L -1.11111E-6 0.19815 " pathEditMode="relative" rAng="0" ptsTypes="AA">
                                      <p:cBhvr>
                                        <p:cTn id="44" dur="2000" fill="hold"/>
                                        <p:tgtEl>
                                          <p:spTgt spid="10"/>
                                        </p:tgtEl>
                                        <p:attrNameLst>
                                          <p:attrName>ppt_x</p:attrName>
                                          <p:attrName>ppt_y</p:attrName>
                                        </p:attrNameLst>
                                      </p:cBhvr>
                                      <p:rCtr x="0" y="9907"/>
                                    </p:animMotion>
                                  </p:childTnLst>
                                </p:cTn>
                              </p:par>
                              <p:par>
                                <p:cTn id="45" presetID="6" presetClass="emph" presetSubtype="0" fill="hold" nodeType="withEffect">
                                  <p:stCondLst>
                                    <p:cond delay="0"/>
                                  </p:stCondLst>
                                  <p:childTnLst>
                                    <p:animScale>
                                      <p:cBhvr>
                                        <p:cTn id="46" dur="2000" fill="hold"/>
                                        <p:tgtEl>
                                          <p:spTgt spid="10"/>
                                        </p:tgtEl>
                                      </p:cBhvr>
                                      <p:by x="150000" y="150000"/>
                                    </p:animScale>
                                  </p:childTnLst>
                                </p:cTn>
                              </p:par>
                            </p:childTnLst>
                          </p:cTn>
                        </p:par>
                        <p:par>
                          <p:cTn id="47" fill="hold">
                            <p:stCondLst>
                              <p:cond delay="9000"/>
                            </p:stCondLst>
                            <p:childTnLst>
                              <p:par>
                                <p:cTn id="48" presetID="1" presetClass="entr" presetSubtype="0" fill="hold" nodeType="after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par>
                                <p:cTn id="50" presetID="0" presetClass="path" presetSubtype="0" accel="50000" decel="50000" fill="hold" nodeType="withEffect">
                                  <p:stCondLst>
                                    <p:cond delay="0"/>
                                  </p:stCondLst>
                                  <p:childTnLst>
                                    <p:animMotion origin="layout" path="M -4.44444E-6 -3.7037E-7 C -0.03645 -0.08819 -0.07274 -0.17639 -0.09166 -0.25463 C -0.11059 -0.3331 -0.11232 -0.40185 -0.11388 -0.47037 " pathEditMode="relative" rAng="0" ptsTypes="aaA">
                                      <p:cBhvr>
                                        <p:cTn id="51" dur="2000" fill="hold"/>
                                        <p:tgtEl>
                                          <p:spTgt spid="13"/>
                                        </p:tgtEl>
                                        <p:attrNameLst>
                                          <p:attrName>ppt_x</p:attrName>
                                          <p:attrName>ppt_y</p:attrName>
                                        </p:attrNameLst>
                                      </p:cBhvr>
                                      <p:rCtr x="-5694" y="-23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748FE4-A67C-0CE7-1897-4F9E2CA89867}"/>
              </a:ext>
            </a:extLst>
          </p:cNvPr>
          <p:cNvSpPr txBox="1"/>
          <p:nvPr/>
        </p:nvSpPr>
        <p:spPr>
          <a:xfrm>
            <a:off x="0" y="1110077"/>
            <a:ext cx="12192000" cy="5760000"/>
          </a:xfrm>
          <a:prstGeom prst="rect">
            <a:avLst/>
          </a:prstGeom>
          <a:solidFill>
            <a:schemeClr val="bg1"/>
          </a:solidFill>
        </p:spPr>
        <p:txBody>
          <a:bodyPr wrap="square" rtlCol="0">
            <a:spAutoFit/>
          </a:bodyPr>
          <a:lstStyle/>
          <a:p>
            <a:endParaRPr lang="en-GB" dirty="0"/>
          </a:p>
        </p:txBody>
      </p:sp>
      <p:pic>
        <p:nvPicPr>
          <p:cNvPr id="9" name="Picture 19" descr="testtube01_g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1026" y="2173289"/>
            <a:ext cx="868363" cy="357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testtube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1026" y="2179639"/>
            <a:ext cx="868363"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3" descr="bacteria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5051" y="1117600"/>
            <a:ext cx="7580313"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18"/>
          <p:cNvSpPr>
            <a:spLocks noChangeArrowheads="1"/>
          </p:cNvSpPr>
          <p:nvPr/>
        </p:nvSpPr>
        <p:spPr bwMode="auto">
          <a:xfrm>
            <a:off x="2078039" y="1435100"/>
            <a:ext cx="8034337" cy="5054600"/>
          </a:xfrm>
          <a:prstGeom prst="roundRect">
            <a:avLst>
              <a:gd name="adj" fmla="val 2356"/>
            </a:avLst>
          </a:prstGeom>
          <a:solidFill>
            <a:schemeClr val="accent1">
              <a:alpha val="25098"/>
            </a:schemeClr>
          </a:solidFill>
          <a:ln w="12700">
            <a:solidFill>
              <a:schemeClr val="bg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ea typeface="ＭＳ Ｐゴシック" pitchFamily="34" charset="-128"/>
            </a:endParaRPr>
          </a:p>
        </p:txBody>
      </p:sp>
      <p:pic>
        <p:nvPicPr>
          <p:cNvPr id="14" name="Picture 34" descr="bacteria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5900" y="1619250"/>
            <a:ext cx="15748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2"/>
          <p:cNvSpPr>
            <a:spLocks noChangeArrowheads="1"/>
          </p:cNvSpPr>
          <p:nvPr/>
        </p:nvSpPr>
        <p:spPr bwMode="auto">
          <a:xfrm>
            <a:off x="2078039" y="1435100"/>
            <a:ext cx="8034337" cy="5054600"/>
          </a:xfrm>
          <a:prstGeom prst="roundRect">
            <a:avLst>
              <a:gd name="adj" fmla="val 2356"/>
            </a:avLst>
          </a:prstGeom>
          <a:solidFill>
            <a:srgbClr val="00FF00">
              <a:alpha val="45097"/>
            </a:srgbClr>
          </a:solidFill>
          <a:ln w="12700">
            <a:solidFill>
              <a:schemeClr val="bg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ea typeface="ＭＳ Ｐゴシック" pitchFamily="34" charset="-128"/>
            </a:endParaRPr>
          </a:p>
        </p:txBody>
      </p:sp>
      <p:sp>
        <p:nvSpPr>
          <p:cNvPr id="16" name="Text Box 37"/>
          <p:cNvSpPr txBox="1">
            <a:spLocks noChangeArrowheads="1"/>
          </p:cNvSpPr>
          <p:nvPr/>
        </p:nvSpPr>
        <p:spPr bwMode="auto">
          <a:xfrm>
            <a:off x="8902700" y="3502025"/>
            <a:ext cx="1066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300">
                <a:solidFill>
                  <a:schemeClr val="bg1"/>
                </a:solidFill>
                <a:ea typeface="ＭＳ Ｐゴシック" pitchFamily="34" charset="-128"/>
              </a:rPr>
              <a:t>Lipid bilayer</a:t>
            </a:r>
          </a:p>
          <a:p>
            <a:pPr eaLnBrk="1" hangingPunct="1"/>
            <a:r>
              <a:rPr lang="en-US" altLang="en-US" sz="1300">
                <a:solidFill>
                  <a:schemeClr val="bg1"/>
                </a:solidFill>
                <a:ea typeface="ＭＳ Ｐゴシック" pitchFamily="34" charset="-128"/>
              </a:rPr>
              <a:t>(inner)</a:t>
            </a:r>
          </a:p>
        </p:txBody>
      </p:sp>
      <p:sp>
        <p:nvSpPr>
          <p:cNvPr id="17" name="Text Box 38"/>
          <p:cNvSpPr txBox="1">
            <a:spLocks noChangeArrowheads="1"/>
          </p:cNvSpPr>
          <p:nvPr/>
        </p:nvSpPr>
        <p:spPr bwMode="auto">
          <a:xfrm>
            <a:off x="8902700" y="4657725"/>
            <a:ext cx="1066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300">
                <a:solidFill>
                  <a:schemeClr val="bg1"/>
                </a:solidFill>
                <a:ea typeface="ＭＳ Ｐゴシック" pitchFamily="34" charset="-128"/>
              </a:rPr>
              <a:t>Lipid bilayer</a:t>
            </a:r>
          </a:p>
          <a:p>
            <a:pPr eaLnBrk="1" hangingPunct="1"/>
            <a:r>
              <a:rPr lang="en-US" altLang="en-US" sz="1300">
                <a:solidFill>
                  <a:schemeClr val="bg1"/>
                </a:solidFill>
                <a:ea typeface="ＭＳ Ｐゴシック" pitchFamily="34" charset="-128"/>
              </a:rPr>
              <a:t>(outer)</a:t>
            </a:r>
          </a:p>
        </p:txBody>
      </p:sp>
      <p:sp>
        <p:nvSpPr>
          <p:cNvPr id="18" name="Text Box 39"/>
          <p:cNvSpPr txBox="1">
            <a:spLocks noChangeArrowheads="1"/>
          </p:cNvSpPr>
          <p:nvPr/>
        </p:nvSpPr>
        <p:spPr bwMode="auto">
          <a:xfrm>
            <a:off x="8902701" y="4124325"/>
            <a:ext cx="12223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300">
                <a:solidFill>
                  <a:schemeClr val="bg1"/>
                </a:solidFill>
                <a:ea typeface="ＭＳ Ｐゴシック" pitchFamily="34" charset="-128"/>
              </a:rPr>
              <a:t>Peptidoglycan</a:t>
            </a:r>
          </a:p>
          <a:p>
            <a:pPr eaLnBrk="1" hangingPunct="1"/>
            <a:r>
              <a:rPr lang="en-US" altLang="en-US" sz="1300">
                <a:solidFill>
                  <a:schemeClr val="bg1"/>
                </a:solidFill>
                <a:ea typeface="ＭＳ Ｐゴシック" pitchFamily="34" charset="-128"/>
              </a:rPr>
              <a:t>layer</a:t>
            </a:r>
          </a:p>
        </p:txBody>
      </p:sp>
      <p:pic>
        <p:nvPicPr>
          <p:cNvPr id="19" name="Picture 40" descr="bacteria0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2650" y="1143001"/>
            <a:ext cx="7880350" cy="556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42"/>
          <p:cNvSpPr txBox="1">
            <a:spLocks noChangeArrowheads="1"/>
          </p:cNvSpPr>
          <p:nvPr/>
        </p:nvSpPr>
        <p:spPr bwMode="auto">
          <a:xfrm>
            <a:off x="4343400" y="4162426"/>
            <a:ext cx="1277938"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300">
                <a:solidFill>
                  <a:schemeClr val="bg1"/>
                </a:solidFill>
                <a:ea typeface="ＭＳ Ｐゴシック" pitchFamily="34" charset="-128"/>
              </a:rPr>
              <a:t>Adhesion zone</a:t>
            </a:r>
          </a:p>
        </p:txBody>
      </p:sp>
      <p:grpSp>
        <p:nvGrpSpPr>
          <p:cNvPr id="21" name="Group 46"/>
          <p:cNvGrpSpPr>
            <a:grpSpLocks/>
          </p:cNvGrpSpPr>
          <p:nvPr/>
        </p:nvGrpSpPr>
        <p:grpSpPr bwMode="auto">
          <a:xfrm>
            <a:off x="2235200" y="5499100"/>
            <a:ext cx="1130300" cy="541338"/>
            <a:chOff x="448" y="3464"/>
            <a:chExt cx="712" cy="341"/>
          </a:xfrm>
        </p:grpSpPr>
        <p:sp>
          <p:nvSpPr>
            <p:cNvPr id="22" name="Text Box 41"/>
            <p:cNvSpPr txBox="1">
              <a:spLocks noChangeArrowheads="1"/>
            </p:cNvSpPr>
            <p:nvPr/>
          </p:nvSpPr>
          <p:spPr bwMode="auto">
            <a:xfrm>
              <a:off x="448" y="3622"/>
              <a:ext cx="712"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300">
                  <a:solidFill>
                    <a:schemeClr val="bg1"/>
                  </a:solidFill>
                  <a:ea typeface="ＭＳ Ｐゴシック" pitchFamily="34" charset="-128"/>
                </a:rPr>
                <a:t>Calcium ions</a:t>
              </a:r>
            </a:p>
          </p:txBody>
        </p:sp>
        <p:sp>
          <p:nvSpPr>
            <p:cNvPr id="23" name="Line 44"/>
            <p:cNvSpPr>
              <a:spLocks noChangeShapeType="1"/>
            </p:cNvSpPr>
            <p:nvPr/>
          </p:nvSpPr>
          <p:spPr bwMode="auto">
            <a:xfrm flipV="1">
              <a:off x="608" y="3504"/>
              <a:ext cx="120" cy="16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4" name="Line 45"/>
            <p:cNvSpPr>
              <a:spLocks noChangeShapeType="1"/>
            </p:cNvSpPr>
            <p:nvPr/>
          </p:nvSpPr>
          <p:spPr bwMode="auto">
            <a:xfrm flipV="1">
              <a:off x="608" y="3464"/>
              <a:ext cx="456" cy="2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sp>
        <p:nvSpPr>
          <p:cNvPr id="25" name="TextBox 24"/>
          <p:cNvSpPr txBox="1"/>
          <p:nvPr/>
        </p:nvSpPr>
        <p:spPr>
          <a:xfrm>
            <a:off x="1631505" y="188641"/>
            <a:ext cx="6354625" cy="830997"/>
          </a:xfrm>
          <a:prstGeom prst="rect">
            <a:avLst/>
          </a:prstGeom>
          <a:noFill/>
        </p:spPr>
        <p:txBody>
          <a:bodyPr wrap="none" rtlCol="0">
            <a:spAutoFit/>
          </a:bodyPr>
          <a:lstStyle/>
          <a:p>
            <a:r>
              <a:rPr lang="en-GB" sz="4800" dirty="0">
                <a:solidFill>
                  <a:schemeClr val="bg1"/>
                </a:solidFill>
              </a:rPr>
              <a:t>Lab 6a: transformation</a:t>
            </a:r>
          </a:p>
        </p:txBody>
      </p:sp>
      <p:grpSp>
        <p:nvGrpSpPr>
          <p:cNvPr id="4" name="Group 3">
            <a:extLst>
              <a:ext uri="{FF2B5EF4-FFF2-40B4-BE49-F238E27FC236}">
                <a16:creationId xmlns:a16="http://schemas.microsoft.com/office/drawing/2014/main" id="{24E1DA55-AA94-BBFC-F042-F103E1D503BC}"/>
              </a:ext>
            </a:extLst>
          </p:cNvPr>
          <p:cNvGrpSpPr/>
          <p:nvPr/>
        </p:nvGrpSpPr>
        <p:grpSpPr>
          <a:xfrm>
            <a:off x="1714744" y="937195"/>
            <a:ext cx="6480000" cy="94217"/>
            <a:chOff x="1253158" y="1050894"/>
            <a:chExt cx="4853893" cy="73850"/>
          </a:xfrm>
        </p:grpSpPr>
        <p:cxnSp>
          <p:nvCxnSpPr>
            <p:cNvPr id="5" name="Straight Connector 4">
              <a:extLst>
                <a:ext uri="{FF2B5EF4-FFF2-40B4-BE49-F238E27FC236}">
                  <a16:creationId xmlns:a16="http://schemas.microsoft.com/office/drawing/2014/main" id="{08B52260-A4A0-D1F7-A9BA-DCD3D11AB3DD}"/>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AE07F88-A6F8-D9CC-681D-6C86F73CAE69}"/>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1" name="Picture 10" descr="A black and white sign with white text&#10;&#10;AI-generated content may be incorrect.">
            <a:extLst>
              <a:ext uri="{FF2B5EF4-FFF2-40B4-BE49-F238E27FC236}">
                <a16:creationId xmlns:a16="http://schemas.microsoft.com/office/drawing/2014/main" id="{FDCC2679-A389-D31D-9762-7777BF142F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182223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10"/>
                                        </p:tgtEl>
                                        <p:attrNameLst>
                                          <p:attrName>style.opacity</p:attrName>
                                        </p:attrNameLst>
                                      </p:cBhvr>
                                      <p:to>
                                        <p:strVal val="0.5"/>
                                      </p:to>
                                    </p:set>
                                    <p:animEffect filter="image" prLst="opacity: 0.5">
                                      <p:cBhvr rctx="IE">
                                        <p:cTn id="7" dur="indefinite"/>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10"/>
                                        </p:tgtEl>
                                      </p:cBhvr>
                                      <p:by x="1500000" y="1500000"/>
                                    </p:animScale>
                                  </p:childTnLst>
                                </p:cTn>
                              </p:par>
                              <p:par>
                                <p:cTn id="12" presetID="1" presetClass="exit" presetSubtype="0" fill="hold" nodeType="withEffect">
                                  <p:stCondLst>
                                    <p:cond delay="0"/>
                                  </p:stCondLst>
                                  <p:childTnLst>
                                    <p:set>
                                      <p:cBhvr>
                                        <p:cTn id="13" dur="1" fill="hold">
                                          <p:stCondLst>
                                            <p:cond delay="0"/>
                                          </p:stCondLst>
                                        </p:cTn>
                                        <p:tgtEl>
                                          <p:spTgt spid="9"/>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2000"/>
                                        <p:tgtEl>
                                          <p:spTgt spid="10"/>
                                        </p:tgtEl>
                                      </p:cBhvr>
                                    </p:animEffect>
                                    <p:set>
                                      <p:cBhvr>
                                        <p:cTn id="16" dur="1" fill="hold">
                                          <p:stCondLst>
                                            <p:cond delay="1999"/>
                                          </p:stCondLst>
                                        </p:cTn>
                                        <p:tgtEl>
                                          <p:spTgt spid="10"/>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000"/>
                                        <p:tgtEl>
                                          <p:spTgt spid="15"/>
                                        </p:tgtEl>
                                      </p:cBhvr>
                                    </p:animEffect>
                                  </p:childTnLst>
                                </p:cTn>
                              </p:par>
                            </p:childTnLst>
                          </p:cTn>
                        </p:par>
                        <p:par>
                          <p:cTn id="20" fill="hold">
                            <p:stCondLst>
                              <p:cond delay="2000"/>
                            </p:stCondLst>
                            <p:childTnLst>
                              <p:par>
                                <p:cTn id="21" presetID="53"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2000" fill="hold"/>
                                        <p:tgtEl>
                                          <p:spTgt spid="12"/>
                                        </p:tgtEl>
                                        <p:attrNameLst>
                                          <p:attrName>ppt_w</p:attrName>
                                        </p:attrNameLst>
                                      </p:cBhvr>
                                      <p:tavLst>
                                        <p:tav tm="0">
                                          <p:val>
                                            <p:fltVal val="0"/>
                                          </p:val>
                                        </p:tav>
                                        <p:tav tm="100000">
                                          <p:val>
                                            <p:strVal val="#ppt_w"/>
                                          </p:val>
                                        </p:tav>
                                      </p:tavLst>
                                    </p:anim>
                                    <p:anim calcmode="lin" valueType="num">
                                      <p:cBhvr>
                                        <p:cTn id="24" dur="2000" fill="hold"/>
                                        <p:tgtEl>
                                          <p:spTgt spid="12"/>
                                        </p:tgtEl>
                                        <p:attrNameLst>
                                          <p:attrName>ppt_h</p:attrName>
                                        </p:attrNameLst>
                                      </p:cBhvr>
                                      <p:tavLst>
                                        <p:tav tm="0">
                                          <p:val>
                                            <p:fltVal val="0"/>
                                          </p:val>
                                        </p:tav>
                                        <p:tav tm="100000">
                                          <p:val>
                                            <p:strVal val="#ppt_h"/>
                                          </p:val>
                                        </p:tav>
                                      </p:tavLst>
                                    </p:anim>
                                    <p:animEffect transition="in" filter="fade">
                                      <p:cBhvr>
                                        <p:cTn id="25" dur="2000"/>
                                        <p:tgtEl>
                                          <p:spTgt spid="12"/>
                                        </p:tgtEl>
                                      </p:cBhvr>
                                    </p:animEffect>
                                  </p:childTnLst>
                                </p:cTn>
                              </p:par>
                            </p:childTnLst>
                          </p:cTn>
                        </p:par>
                        <p:par>
                          <p:cTn id="26" fill="hold">
                            <p:stCondLst>
                              <p:cond delay="4000"/>
                            </p:stCondLst>
                            <p:childTnLst>
                              <p:par>
                                <p:cTn id="27" presetID="10" presetClass="exit" presetSubtype="0" fill="hold" nodeType="afterEffect">
                                  <p:stCondLst>
                                    <p:cond delay="0"/>
                                  </p:stCondLst>
                                  <p:childTnLst>
                                    <p:animEffect transition="out" filter="fade">
                                      <p:cBhvr>
                                        <p:cTn id="28" dur="1000"/>
                                        <p:tgtEl>
                                          <p:spTgt spid="12"/>
                                        </p:tgtEl>
                                      </p:cBhvr>
                                    </p:animEffect>
                                    <p:set>
                                      <p:cBhvr>
                                        <p:cTn id="29" dur="1" fill="hold">
                                          <p:stCondLst>
                                            <p:cond delay="999"/>
                                          </p:stCondLst>
                                        </p:cTn>
                                        <p:tgtEl>
                                          <p:spTgt spid="12"/>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par>
                          <p:cTn id="32" fill="hold">
                            <p:stCondLst>
                              <p:cond delay="5000"/>
                            </p:stCondLst>
                            <p:childTnLst>
                              <p:par>
                                <p:cTn id="33" presetID="9" presetClass="emph" presetSubtype="0" nodeType="afterEffect">
                                  <p:stCondLst>
                                    <p:cond delay="0"/>
                                  </p:stCondLst>
                                  <p:childTnLst>
                                    <p:set>
                                      <p:cBhvr rctx="PPT">
                                        <p:cTn id="34" dur="indefinite"/>
                                        <p:tgtEl>
                                          <p:spTgt spid="14"/>
                                        </p:tgtEl>
                                        <p:attrNameLst>
                                          <p:attrName>style.opacity</p:attrName>
                                        </p:attrNameLst>
                                      </p:cBhvr>
                                      <p:to>
                                        <p:strVal val="0.5"/>
                                      </p:to>
                                    </p:set>
                                    <p:animEffect filter="image" prLst="opacity: 0.5">
                                      <p:cBhvr rctx="IE">
                                        <p:cTn id="35" dur="indefinite"/>
                                        <p:tgtEl>
                                          <p:spTgt spid="14"/>
                                        </p:tgtEl>
                                      </p:cBhvr>
                                    </p:animEffect>
                                  </p:childTnLst>
                                </p:cTn>
                              </p:par>
                              <p:par>
                                <p:cTn id="36" presetID="1"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childTnLst>
                          </p:cTn>
                        </p:par>
                        <p:par>
                          <p:cTn id="38" fill="hold">
                            <p:stCondLst>
                              <p:cond delay="5000"/>
                            </p:stCondLst>
                            <p:childTnLst>
                              <p:par>
                                <p:cTn id="39" presetID="1" presetClass="entr" presetSubtype="0" fill="hold" grpId="0" nodeType="afterEffect">
                                  <p:stCondLst>
                                    <p:cond delay="1000"/>
                                  </p:stCondLst>
                                  <p:childTnLst>
                                    <p:set>
                                      <p:cBhvr>
                                        <p:cTn id="40" dur="1" fill="hold">
                                          <p:stCondLst>
                                            <p:cond delay="0"/>
                                          </p:stCondLst>
                                        </p:cTn>
                                        <p:tgtEl>
                                          <p:spTgt spid="20"/>
                                        </p:tgtEl>
                                        <p:attrNameLst>
                                          <p:attrName>style.visibility</p:attrName>
                                        </p:attrNameLst>
                                      </p:cBhvr>
                                      <p:to>
                                        <p:strVal val="visible"/>
                                      </p:to>
                                    </p:set>
                                  </p:childTnLst>
                                </p:cTn>
                              </p:par>
                            </p:childTnLst>
                          </p:cTn>
                        </p:par>
                        <p:par>
                          <p:cTn id="41" fill="hold">
                            <p:stCondLst>
                              <p:cond delay="6000"/>
                            </p:stCondLst>
                            <p:childTnLst>
                              <p:par>
                                <p:cTn id="42" presetID="1" presetClass="entr" presetSubtype="0" fill="hold" grpId="0" nodeType="afterEffect">
                                  <p:stCondLst>
                                    <p:cond delay="500"/>
                                  </p:stCondLst>
                                  <p:childTnLst>
                                    <p:set>
                                      <p:cBhvr>
                                        <p:cTn id="43" dur="1" fill="hold">
                                          <p:stCondLst>
                                            <p:cond delay="0"/>
                                          </p:stCondLst>
                                        </p:cTn>
                                        <p:tgtEl>
                                          <p:spTgt spid="16"/>
                                        </p:tgtEl>
                                        <p:attrNameLst>
                                          <p:attrName>style.visibility</p:attrName>
                                        </p:attrNameLst>
                                      </p:cBhvr>
                                      <p:to>
                                        <p:strVal val="visible"/>
                                      </p:to>
                                    </p:set>
                                  </p:childTnLst>
                                </p:cTn>
                              </p:par>
                            </p:childTnLst>
                          </p:cTn>
                        </p:par>
                        <p:par>
                          <p:cTn id="44" fill="hold">
                            <p:stCondLst>
                              <p:cond delay="6500"/>
                            </p:stCondLst>
                            <p:childTnLst>
                              <p:par>
                                <p:cTn id="45" presetID="1" presetClass="entr" presetSubtype="0" fill="hold" grpId="0" nodeType="afterEffect">
                                  <p:stCondLst>
                                    <p:cond delay="500"/>
                                  </p:stCondLst>
                                  <p:childTnLst>
                                    <p:set>
                                      <p:cBhvr>
                                        <p:cTn id="46" dur="1" fill="hold">
                                          <p:stCondLst>
                                            <p:cond delay="0"/>
                                          </p:stCondLst>
                                        </p:cTn>
                                        <p:tgtEl>
                                          <p:spTgt spid="18"/>
                                        </p:tgtEl>
                                        <p:attrNameLst>
                                          <p:attrName>style.visibility</p:attrName>
                                        </p:attrNameLst>
                                      </p:cBhvr>
                                      <p:to>
                                        <p:strVal val="visible"/>
                                      </p:to>
                                    </p:set>
                                  </p:childTnLst>
                                </p:cTn>
                              </p:par>
                            </p:childTnLst>
                          </p:cTn>
                        </p:par>
                        <p:par>
                          <p:cTn id="47" fill="hold">
                            <p:stCondLst>
                              <p:cond delay="7000"/>
                            </p:stCondLst>
                            <p:childTnLst>
                              <p:par>
                                <p:cTn id="48" presetID="1" presetClass="entr" presetSubtype="0" fill="hold" grpId="0" nodeType="afterEffect">
                                  <p:stCondLst>
                                    <p:cond delay="500"/>
                                  </p:stCondLst>
                                  <p:childTnLst>
                                    <p:set>
                                      <p:cBhvr>
                                        <p:cTn id="49" dur="1" fill="hold">
                                          <p:stCondLst>
                                            <p:cond delay="0"/>
                                          </p:stCondLst>
                                        </p:cTn>
                                        <p:tgtEl>
                                          <p:spTgt spid="17"/>
                                        </p:tgtEl>
                                        <p:attrNameLst>
                                          <p:attrName>style.visibility</p:attrName>
                                        </p:attrNameLst>
                                      </p:cBhvr>
                                      <p:to>
                                        <p:strVal val="visible"/>
                                      </p:to>
                                    </p:set>
                                  </p:childTnLst>
                                </p:cTn>
                              </p:par>
                            </p:childTnLst>
                          </p:cTn>
                        </p:par>
                        <p:par>
                          <p:cTn id="50" fill="hold">
                            <p:stCondLst>
                              <p:cond delay="7500"/>
                            </p:stCondLst>
                            <p:childTnLst>
                              <p:par>
                                <p:cTn id="51" presetID="1" presetClass="entr" presetSubtype="0" fill="hold" nodeType="afterEffect">
                                  <p:stCondLst>
                                    <p:cond delay="50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P spid="18" grpId="0"/>
      <p:bldP spid="2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16C62D91-0F11-E755-9476-5D4C30E86C4F}"/>
              </a:ext>
            </a:extLst>
          </p:cNvPr>
          <p:cNvSpPr txBox="1"/>
          <p:nvPr/>
        </p:nvSpPr>
        <p:spPr>
          <a:xfrm>
            <a:off x="0" y="1110077"/>
            <a:ext cx="12192000" cy="5760000"/>
          </a:xfrm>
          <a:prstGeom prst="rect">
            <a:avLst/>
          </a:prstGeom>
          <a:solidFill>
            <a:schemeClr val="bg1"/>
          </a:solidFill>
        </p:spPr>
        <p:txBody>
          <a:bodyPr wrap="square" rtlCol="0">
            <a:spAutoFit/>
          </a:bodyPr>
          <a:lstStyle/>
          <a:p>
            <a:endParaRPr lang="en-GB" dirty="0"/>
          </a:p>
        </p:txBody>
      </p:sp>
      <p:sp>
        <p:nvSpPr>
          <p:cNvPr id="9" name="AutoShape 91"/>
          <p:cNvSpPr>
            <a:spLocks noChangeArrowheads="1"/>
          </p:cNvSpPr>
          <p:nvPr/>
        </p:nvSpPr>
        <p:spPr bwMode="auto">
          <a:xfrm>
            <a:off x="2078039" y="1435100"/>
            <a:ext cx="8034337" cy="5054600"/>
          </a:xfrm>
          <a:prstGeom prst="roundRect">
            <a:avLst>
              <a:gd name="adj" fmla="val 2356"/>
            </a:avLst>
          </a:prstGeom>
          <a:solidFill>
            <a:schemeClr val="accent1">
              <a:alpha val="25098"/>
            </a:schemeClr>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pic>
        <p:nvPicPr>
          <p:cNvPr id="10" name="Picture 72" descr="bacteria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900" y="1619250"/>
            <a:ext cx="15748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71"/>
          <p:cNvSpPr>
            <a:spLocks noChangeArrowheads="1"/>
          </p:cNvSpPr>
          <p:nvPr/>
        </p:nvSpPr>
        <p:spPr bwMode="auto">
          <a:xfrm>
            <a:off x="2090739" y="1435100"/>
            <a:ext cx="8034337" cy="5054600"/>
          </a:xfrm>
          <a:prstGeom prst="roundRect">
            <a:avLst>
              <a:gd name="adj" fmla="val 2356"/>
            </a:avLst>
          </a:prstGeom>
          <a:solidFill>
            <a:srgbClr val="00FF00">
              <a:alpha val="45097"/>
            </a:srgbClr>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pic>
        <p:nvPicPr>
          <p:cNvPr id="13" name="Picture 76" descr="bacteria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2650" y="1143001"/>
            <a:ext cx="7880350" cy="556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78"/>
          <p:cNvGrpSpPr>
            <a:grpSpLocks/>
          </p:cNvGrpSpPr>
          <p:nvPr/>
        </p:nvGrpSpPr>
        <p:grpSpPr bwMode="auto">
          <a:xfrm>
            <a:off x="2235200" y="5499100"/>
            <a:ext cx="1130300" cy="541338"/>
            <a:chOff x="448" y="3464"/>
            <a:chExt cx="712" cy="341"/>
          </a:xfrm>
        </p:grpSpPr>
        <p:sp>
          <p:nvSpPr>
            <p:cNvPr id="15" name="Text Box 79"/>
            <p:cNvSpPr txBox="1">
              <a:spLocks noChangeArrowheads="1"/>
            </p:cNvSpPr>
            <p:nvPr/>
          </p:nvSpPr>
          <p:spPr bwMode="auto">
            <a:xfrm>
              <a:off x="448" y="3622"/>
              <a:ext cx="712"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300">
                  <a:solidFill>
                    <a:schemeClr val="bg1"/>
                  </a:solidFill>
                </a:rPr>
                <a:t>Calcium ions</a:t>
              </a:r>
            </a:p>
          </p:txBody>
        </p:sp>
        <p:sp>
          <p:nvSpPr>
            <p:cNvPr id="16" name="Line 80"/>
            <p:cNvSpPr>
              <a:spLocks noChangeShapeType="1"/>
            </p:cNvSpPr>
            <p:nvPr/>
          </p:nvSpPr>
          <p:spPr bwMode="auto">
            <a:xfrm flipV="1">
              <a:off x="608" y="3504"/>
              <a:ext cx="120" cy="16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7" name="Line 81"/>
            <p:cNvSpPr>
              <a:spLocks noChangeShapeType="1"/>
            </p:cNvSpPr>
            <p:nvPr/>
          </p:nvSpPr>
          <p:spPr bwMode="auto">
            <a:xfrm flipV="1">
              <a:off x="608" y="3464"/>
              <a:ext cx="456" cy="2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pic>
        <p:nvPicPr>
          <p:cNvPr id="18" name="Picture 82" descr="3drpara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9751" y="4908551"/>
            <a:ext cx="2157413" cy="491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85"/>
          <p:cNvGrpSpPr>
            <a:grpSpLocks/>
          </p:cNvGrpSpPr>
          <p:nvPr/>
        </p:nvGrpSpPr>
        <p:grpSpPr bwMode="auto">
          <a:xfrm>
            <a:off x="5308600" y="6080126"/>
            <a:ext cx="1589088" cy="290513"/>
            <a:chOff x="2384" y="3830"/>
            <a:chExt cx="1001" cy="183"/>
          </a:xfrm>
        </p:grpSpPr>
        <p:sp>
          <p:nvSpPr>
            <p:cNvPr id="20" name="Text Box 83"/>
            <p:cNvSpPr txBox="1">
              <a:spLocks noChangeArrowheads="1"/>
            </p:cNvSpPr>
            <p:nvPr/>
          </p:nvSpPr>
          <p:spPr bwMode="auto">
            <a:xfrm>
              <a:off x="2888" y="3830"/>
              <a:ext cx="49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300">
                  <a:solidFill>
                    <a:schemeClr val="bg1"/>
                  </a:solidFill>
                </a:rPr>
                <a:t>pARA-R</a:t>
              </a:r>
            </a:p>
          </p:txBody>
        </p:sp>
        <p:sp>
          <p:nvSpPr>
            <p:cNvPr id="21" name="Line 84"/>
            <p:cNvSpPr>
              <a:spLocks noChangeShapeType="1"/>
            </p:cNvSpPr>
            <p:nvPr/>
          </p:nvSpPr>
          <p:spPr bwMode="auto">
            <a:xfrm flipH="1" flipV="1">
              <a:off x="2384" y="3920"/>
              <a:ext cx="528" cy="16"/>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sp>
        <p:nvSpPr>
          <p:cNvPr id="22" name="AutoShape 92"/>
          <p:cNvSpPr>
            <a:spLocks noChangeArrowheads="1"/>
          </p:cNvSpPr>
          <p:nvPr/>
        </p:nvSpPr>
        <p:spPr bwMode="auto">
          <a:xfrm>
            <a:off x="2078039" y="1435100"/>
            <a:ext cx="8034337" cy="5054600"/>
          </a:xfrm>
          <a:prstGeom prst="roundRect">
            <a:avLst>
              <a:gd name="adj" fmla="val 2356"/>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23" name="Text Box 93"/>
          <p:cNvSpPr txBox="1">
            <a:spLocks noChangeArrowheads="1"/>
          </p:cNvSpPr>
          <p:nvPr/>
        </p:nvSpPr>
        <p:spPr bwMode="auto">
          <a:xfrm>
            <a:off x="4368800" y="4149726"/>
            <a:ext cx="1277938"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300">
                <a:solidFill>
                  <a:schemeClr val="bg1"/>
                </a:solidFill>
              </a:rPr>
              <a:t>Adhesion zone</a:t>
            </a:r>
          </a:p>
        </p:txBody>
      </p:sp>
      <p:sp>
        <p:nvSpPr>
          <p:cNvPr id="24" name="Text Box 94"/>
          <p:cNvSpPr txBox="1">
            <a:spLocks noChangeArrowheads="1"/>
          </p:cNvSpPr>
          <p:nvPr/>
        </p:nvSpPr>
        <p:spPr bwMode="auto">
          <a:xfrm>
            <a:off x="8902700" y="3502025"/>
            <a:ext cx="1066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300">
                <a:solidFill>
                  <a:schemeClr val="bg1"/>
                </a:solidFill>
              </a:rPr>
              <a:t>Lipid bilayer</a:t>
            </a:r>
          </a:p>
          <a:p>
            <a:pPr eaLnBrk="1" hangingPunct="1"/>
            <a:r>
              <a:rPr lang="en-US" altLang="en-US" sz="1300">
                <a:solidFill>
                  <a:schemeClr val="bg1"/>
                </a:solidFill>
              </a:rPr>
              <a:t>(inner)</a:t>
            </a:r>
          </a:p>
        </p:txBody>
      </p:sp>
      <p:sp>
        <p:nvSpPr>
          <p:cNvPr id="25" name="Text Box 95"/>
          <p:cNvSpPr txBox="1">
            <a:spLocks noChangeArrowheads="1"/>
          </p:cNvSpPr>
          <p:nvPr/>
        </p:nvSpPr>
        <p:spPr bwMode="auto">
          <a:xfrm>
            <a:off x="8902700" y="4657725"/>
            <a:ext cx="1066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300">
                <a:solidFill>
                  <a:schemeClr val="bg1"/>
                </a:solidFill>
              </a:rPr>
              <a:t>Lipid bilayer</a:t>
            </a:r>
          </a:p>
          <a:p>
            <a:pPr eaLnBrk="1" hangingPunct="1"/>
            <a:r>
              <a:rPr lang="en-US" altLang="en-US" sz="1300">
                <a:solidFill>
                  <a:schemeClr val="bg1"/>
                </a:solidFill>
              </a:rPr>
              <a:t>(outer)</a:t>
            </a:r>
          </a:p>
        </p:txBody>
      </p:sp>
      <p:sp>
        <p:nvSpPr>
          <p:cNvPr id="26" name="Text Box 96"/>
          <p:cNvSpPr txBox="1">
            <a:spLocks noChangeArrowheads="1"/>
          </p:cNvSpPr>
          <p:nvPr/>
        </p:nvSpPr>
        <p:spPr bwMode="auto">
          <a:xfrm>
            <a:off x="8902701" y="4124325"/>
            <a:ext cx="12223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300">
                <a:solidFill>
                  <a:schemeClr val="bg1"/>
                </a:solidFill>
              </a:rPr>
              <a:t>Peptidoglycan</a:t>
            </a:r>
          </a:p>
          <a:p>
            <a:pPr eaLnBrk="1" hangingPunct="1"/>
            <a:r>
              <a:rPr lang="en-US" altLang="en-US" sz="1300">
                <a:solidFill>
                  <a:schemeClr val="bg1"/>
                </a:solidFill>
              </a:rPr>
              <a:t>layer</a:t>
            </a:r>
          </a:p>
        </p:txBody>
      </p:sp>
      <p:sp>
        <p:nvSpPr>
          <p:cNvPr id="30" name="TextBox 29">
            <a:extLst>
              <a:ext uri="{FF2B5EF4-FFF2-40B4-BE49-F238E27FC236}">
                <a16:creationId xmlns:a16="http://schemas.microsoft.com/office/drawing/2014/main" id="{C6F1557B-5B04-EDB6-3028-18BBEE3F81D4}"/>
              </a:ext>
            </a:extLst>
          </p:cNvPr>
          <p:cNvSpPr txBox="1"/>
          <p:nvPr/>
        </p:nvSpPr>
        <p:spPr>
          <a:xfrm>
            <a:off x="1631505" y="188641"/>
            <a:ext cx="6354625" cy="830997"/>
          </a:xfrm>
          <a:prstGeom prst="rect">
            <a:avLst/>
          </a:prstGeom>
          <a:noFill/>
        </p:spPr>
        <p:txBody>
          <a:bodyPr wrap="none" rtlCol="0">
            <a:spAutoFit/>
          </a:bodyPr>
          <a:lstStyle/>
          <a:p>
            <a:r>
              <a:rPr lang="en-GB" sz="4800" dirty="0">
                <a:solidFill>
                  <a:schemeClr val="bg1"/>
                </a:solidFill>
              </a:rPr>
              <a:t>Lab 6a: transformation</a:t>
            </a:r>
          </a:p>
        </p:txBody>
      </p:sp>
      <p:grpSp>
        <p:nvGrpSpPr>
          <p:cNvPr id="31" name="Group 30">
            <a:extLst>
              <a:ext uri="{FF2B5EF4-FFF2-40B4-BE49-F238E27FC236}">
                <a16:creationId xmlns:a16="http://schemas.microsoft.com/office/drawing/2014/main" id="{81EE53A8-E753-0CC0-C400-F18A8C6F6B14}"/>
              </a:ext>
            </a:extLst>
          </p:cNvPr>
          <p:cNvGrpSpPr/>
          <p:nvPr/>
        </p:nvGrpSpPr>
        <p:grpSpPr>
          <a:xfrm>
            <a:off x="1714744" y="937195"/>
            <a:ext cx="6480000" cy="94217"/>
            <a:chOff x="1253158" y="1050894"/>
            <a:chExt cx="4853893" cy="73850"/>
          </a:xfrm>
        </p:grpSpPr>
        <p:cxnSp>
          <p:nvCxnSpPr>
            <p:cNvPr id="32" name="Straight Connector 31">
              <a:extLst>
                <a:ext uri="{FF2B5EF4-FFF2-40B4-BE49-F238E27FC236}">
                  <a16:creationId xmlns:a16="http://schemas.microsoft.com/office/drawing/2014/main" id="{41F43312-A43A-E16D-76E5-A87E80DA877E}"/>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FA07CCD-6B84-9E76-6986-D70D37CD14C7}"/>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34" name="Picture 33" descr="A black and white sign with white text&#10;&#10;AI-generated content may be incorrect.">
            <a:extLst>
              <a:ext uri="{FF2B5EF4-FFF2-40B4-BE49-F238E27FC236}">
                <a16:creationId xmlns:a16="http://schemas.microsoft.com/office/drawing/2014/main" id="{97997837-F36B-47C1-20A1-E87BF1F090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87168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10"/>
                                        </p:tgtEl>
                                        <p:attrNameLst>
                                          <p:attrName>style.opacity</p:attrName>
                                        </p:attrNameLst>
                                      </p:cBhvr>
                                      <p:to>
                                        <p:strVal val="0.5"/>
                                      </p:to>
                                    </p:set>
                                    <p:animEffect filter="image" prLst="opacity: 0.5">
                                      <p:cBhvr rctx="IE">
                                        <p:cTn id="7" dur="indefinite"/>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2.77778E-7 4.44444E-6 L -0.09861 -0.83519 " pathEditMode="relative" rAng="0" ptsTypes="AA">
                                      <p:cBhvr>
                                        <p:cTn id="11" dur="5000" fill="hold"/>
                                        <p:tgtEl>
                                          <p:spTgt spid="18"/>
                                        </p:tgtEl>
                                        <p:attrNameLst>
                                          <p:attrName>ppt_x</p:attrName>
                                          <p:attrName>ppt_y</p:attrName>
                                        </p:attrNameLst>
                                      </p:cBhvr>
                                      <p:rCtr x="-4931" y="-41759"/>
                                    </p:animMotion>
                                  </p:childTnLst>
                                </p:cTn>
                              </p:par>
                              <p:par>
                                <p:cTn id="12" presetID="1" presetClass="exit" presetSubtype="0" fill="hold" nodeType="withEffect">
                                  <p:stCondLst>
                                    <p:cond delay="0"/>
                                  </p:stCondLst>
                                  <p:childTnLst>
                                    <p:set>
                                      <p:cBhvr>
                                        <p:cTn id="13" dur="1" fill="hold">
                                          <p:stCondLst>
                                            <p:cond delay="0"/>
                                          </p:stCondLst>
                                        </p:cTn>
                                        <p:tgtEl>
                                          <p:spTgt spid="19"/>
                                        </p:tgtEl>
                                        <p:attrNameLst>
                                          <p:attrName>style.visibility</p:attrName>
                                        </p:attrNameLst>
                                      </p:cBhvr>
                                      <p:to>
                                        <p:strVal val="hidden"/>
                                      </p:to>
                                    </p:set>
                                  </p:childTnLst>
                                </p:cTn>
                              </p:par>
                              <p:par>
                                <p:cTn id="14" presetID="1" presetClass="exit"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8"/>
          <p:cNvSpPr txBox="1">
            <a:spLocks noChangeArrowheads="1"/>
          </p:cNvSpPr>
          <p:nvPr/>
        </p:nvSpPr>
        <p:spPr bwMode="auto">
          <a:xfrm>
            <a:off x="3648075" y="3079564"/>
            <a:ext cx="396173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800" dirty="0">
                <a:solidFill>
                  <a:schemeClr val="bg1"/>
                </a:solidFill>
                <a:latin typeface="Calibri" panose="020F0502020204030204" pitchFamily="34" charset="0"/>
                <a:hlinkClick r:id="rId3">
                  <a:extLst>
                    <a:ext uri="{A12FA001-AC4F-418D-AE19-62706E023703}">
                      <ahyp:hlinkClr xmlns:ahyp="http://schemas.microsoft.com/office/drawing/2018/hyperlinkcolor" val="tx"/>
                    </a:ext>
                  </a:extLst>
                </a:hlinkClick>
              </a:rPr>
              <a:t>Transformation Theory</a:t>
            </a:r>
            <a:endParaRPr lang="en-GB" altLang="en-US" sz="2800" dirty="0">
              <a:solidFill>
                <a:schemeClr val="bg1"/>
              </a:solidFill>
              <a:latin typeface="Calibri" panose="020F0502020204030204" pitchFamily="34" charset="0"/>
            </a:endParaRP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08" y="2929558"/>
            <a:ext cx="1584325" cy="157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631505" y="188641"/>
            <a:ext cx="6354625" cy="830997"/>
          </a:xfrm>
          <a:prstGeom prst="rect">
            <a:avLst/>
          </a:prstGeom>
          <a:noFill/>
        </p:spPr>
        <p:txBody>
          <a:bodyPr wrap="none" rtlCol="0">
            <a:spAutoFit/>
          </a:bodyPr>
          <a:lstStyle/>
          <a:p>
            <a:r>
              <a:rPr lang="en-GB" sz="4800" dirty="0">
                <a:solidFill>
                  <a:srgbClr val="0070C0"/>
                </a:solidFill>
              </a:rPr>
              <a:t>Lab 6a: transformation</a:t>
            </a:r>
          </a:p>
        </p:txBody>
      </p:sp>
      <p:sp>
        <p:nvSpPr>
          <p:cNvPr id="4" name="TextBox 3">
            <a:extLst>
              <a:ext uri="{FF2B5EF4-FFF2-40B4-BE49-F238E27FC236}">
                <a16:creationId xmlns:a16="http://schemas.microsoft.com/office/drawing/2014/main" id="{04DA8457-3EF3-1D2D-4EDA-AF0C3AC26130}"/>
              </a:ext>
            </a:extLst>
          </p:cNvPr>
          <p:cNvSpPr txBox="1"/>
          <p:nvPr/>
        </p:nvSpPr>
        <p:spPr>
          <a:xfrm>
            <a:off x="1631505" y="188641"/>
            <a:ext cx="6354625" cy="830997"/>
          </a:xfrm>
          <a:prstGeom prst="rect">
            <a:avLst/>
          </a:prstGeom>
          <a:noFill/>
        </p:spPr>
        <p:txBody>
          <a:bodyPr wrap="none" rtlCol="0">
            <a:spAutoFit/>
          </a:bodyPr>
          <a:lstStyle/>
          <a:p>
            <a:r>
              <a:rPr lang="en-GB" sz="4800" dirty="0">
                <a:solidFill>
                  <a:schemeClr val="bg1"/>
                </a:solidFill>
              </a:rPr>
              <a:t>Lab 6a: transformation</a:t>
            </a:r>
          </a:p>
        </p:txBody>
      </p:sp>
      <p:grpSp>
        <p:nvGrpSpPr>
          <p:cNvPr id="5" name="Group 4">
            <a:extLst>
              <a:ext uri="{FF2B5EF4-FFF2-40B4-BE49-F238E27FC236}">
                <a16:creationId xmlns:a16="http://schemas.microsoft.com/office/drawing/2014/main" id="{C38FB2AA-A0BB-78EB-E72B-239E4E5C6582}"/>
              </a:ext>
            </a:extLst>
          </p:cNvPr>
          <p:cNvGrpSpPr/>
          <p:nvPr/>
        </p:nvGrpSpPr>
        <p:grpSpPr>
          <a:xfrm>
            <a:off x="1714744" y="937195"/>
            <a:ext cx="6480000" cy="94217"/>
            <a:chOff x="1253158" y="1050894"/>
            <a:chExt cx="4853893" cy="73850"/>
          </a:xfrm>
        </p:grpSpPr>
        <p:cxnSp>
          <p:nvCxnSpPr>
            <p:cNvPr id="6" name="Straight Connector 5">
              <a:extLst>
                <a:ext uri="{FF2B5EF4-FFF2-40B4-BE49-F238E27FC236}">
                  <a16:creationId xmlns:a16="http://schemas.microsoft.com/office/drawing/2014/main" id="{C6193564-8FFA-C2C6-CA44-7B9EA3BE8B92}"/>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79BEDEE-669F-2BCE-AA61-812EDFAA9230}"/>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3" name="Picture 12" descr="A black and white sign with white text&#10;&#10;AI-generated content may be incorrect.">
            <a:extLst>
              <a:ext uri="{FF2B5EF4-FFF2-40B4-BE49-F238E27FC236}">
                <a16:creationId xmlns:a16="http://schemas.microsoft.com/office/drawing/2014/main" id="{F77054A8-07D8-8B44-3EB6-9ACADCC1CC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36737558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E34C3C34-BAE4-94A8-CD8A-74E6D461EA37}"/>
              </a:ext>
            </a:extLst>
          </p:cNvPr>
          <p:cNvSpPr txBox="1"/>
          <p:nvPr/>
        </p:nvSpPr>
        <p:spPr>
          <a:xfrm>
            <a:off x="0" y="1110077"/>
            <a:ext cx="12192000" cy="5760000"/>
          </a:xfrm>
          <a:prstGeom prst="rect">
            <a:avLst/>
          </a:prstGeom>
          <a:solidFill>
            <a:schemeClr val="bg1"/>
          </a:solidFill>
        </p:spPr>
        <p:txBody>
          <a:bodyPr wrap="square" rtlCol="0">
            <a:spAutoFit/>
          </a:bodyPr>
          <a:lstStyle/>
          <a:p>
            <a:endParaRPr lang="en-GB" dirty="0"/>
          </a:p>
        </p:txBody>
      </p:sp>
      <p:sp>
        <p:nvSpPr>
          <p:cNvPr id="12" name="Text Box 7"/>
          <p:cNvSpPr txBox="1">
            <a:spLocks noChangeArrowheads="1"/>
          </p:cNvSpPr>
          <p:nvPr/>
        </p:nvSpPr>
        <p:spPr bwMode="auto">
          <a:xfrm>
            <a:off x="2259013" y="25130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grpSp>
        <p:nvGrpSpPr>
          <p:cNvPr id="13" name="Group 14"/>
          <p:cNvGrpSpPr>
            <a:grpSpLocks/>
          </p:cNvGrpSpPr>
          <p:nvPr/>
        </p:nvGrpSpPr>
        <p:grpSpPr bwMode="auto">
          <a:xfrm>
            <a:off x="1871663" y="3849686"/>
            <a:ext cx="2519249" cy="2738439"/>
            <a:chOff x="68" y="2251"/>
            <a:chExt cx="1747" cy="1899"/>
          </a:xfrm>
        </p:grpSpPr>
        <p:pic>
          <p:nvPicPr>
            <p:cNvPr id="14" name="Picture 11" descr="Thumbnail">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 y="2251"/>
              <a:ext cx="1558" cy="1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2"/>
            <p:cNvSpPr txBox="1">
              <a:spLocks noChangeArrowheads="1"/>
            </p:cNvSpPr>
            <p:nvPr/>
          </p:nvSpPr>
          <p:spPr bwMode="auto">
            <a:xfrm>
              <a:off x="68" y="2251"/>
              <a:ext cx="1747"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3000" b="1">
                  <a:solidFill>
                    <a:srgbClr val="FF0000"/>
                  </a:solidFill>
                  <a:latin typeface="Calibri" pitchFamily="34" charset="0"/>
                </a:rPr>
                <a:t>Keep cells cold</a:t>
              </a:r>
            </a:p>
          </p:txBody>
        </p:sp>
      </p:grpSp>
      <p:grpSp>
        <p:nvGrpSpPr>
          <p:cNvPr id="2" name="Group 1"/>
          <p:cNvGrpSpPr/>
          <p:nvPr/>
        </p:nvGrpSpPr>
        <p:grpSpPr>
          <a:xfrm>
            <a:off x="4509431" y="1734172"/>
            <a:ext cx="2275544" cy="3476442"/>
            <a:chOff x="2555875" y="1196975"/>
            <a:chExt cx="2705100" cy="4132692"/>
          </a:xfrm>
        </p:grpSpPr>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b="14795"/>
            <a:stretch>
              <a:fillRect/>
            </a:stretch>
          </p:blipFill>
          <p:spPr bwMode="auto">
            <a:xfrm>
              <a:off x="2555875" y="1196975"/>
              <a:ext cx="2705100" cy="294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9"/>
            <p:cNvSpPr txBox="1">
              <a:spLocks noChangeArrowheads="1"/>
            </p:cNvSpPr>
            <p:nvPr/>
          </p:nvSpPr>
          <p:spPr bwMode="auto">
            <a:xfrm>
              <a:off x="2598739" y="3573463"/>
              <a:ext cx="2376487" cy="175620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tLang="en-US" sz="3000" b="1">
                  <a:solidFill>
                    <a:srgbClr val="FF0000"/>
                  </a:solidFill>
                  <a:latin typeface="Calibri" pitchFamily="34" charset="0"/>
                </a:rPr>
                <a:t>Heat shock at exactly 42</a:t>
              </a:r>
              <a:r>
                <a:rPr lang="en-GB" altLang="en-US" sz="3000" b="1">
                  <a:solidFill>
                    <a:srgbClr val="FF0000"/>
                  </a:solidFill>
                  <a:latin typeface="Calibri" pitchFamily="34" charset="0"/>
                  <a:sym typeface="Symbol" pitchFamily="18" charset="2"/>
                </a:rPr>
                <a:t>C</a:t>
              </a:r>
            </a:p>
          </p:txBody>
        </p:sp>
      </p:grpSp>
      <p:sp>
        <p:nvSpPr>
          <p:cNvPr id="18" name="Rectangle 15"/>
          <p:cNvSpPr>
            <a:spLocks noChangeArrowheads="1"/>
          </p:cNvSpPr>
          <p:nvPr/>
        </p:nvSpPr>
        <p:spPr bwMode="auto">
          <a:xfrm>
            <a:off x="1524001" y="1471097"/>
            <a:ext cx="184731" cy="369332"/>
          </a:xfrm>
          <a:prstGeom prst="rect">
            <a:avLst/>
          </a:prstGeom>
          <a:solidFill>
            <a:srgbClr val="E0E0E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grpSp>
        <p:nvGrpSpPr>
          <p:cNvPr id="3" name="Group 2"/>
          <p:cNvGrpSpPr/>
          <p:nvPr/>
        </p:nvGrpSpPr>
        <p:grpSpPr>
          <a:xfrm>
            <a:off x="7046257" y="2832142"/>
            <a:ext cx="3425366" cy="3688282"/>
            <a:chOff x="4970463" y="2398275"/>
            <a:chExt cx="3956050" cy="4259700"/>
          </a:xfrm>
        </p:grpSpPr>
        <p:pic>
          <p:nvPicPr>
            <p:cNvPr id="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0463" y="3573463"/>
              <a:ext cx="3956050" cy="308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3"/>
            <p:cNvSpPr txBox="1">
              <a:spLocks noChangeArrowheads="1"/>
            </p:cNvSpPr>
            <p:nvPr/>
          </p:nvSpPr>
          <p:spPr bwMode="auto">
            <a:xfrm>
              <a:off x="5765142" y="2398275"/>
              <a:ext cx="2579897" cy="117301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3000" b="1" dirty="0">
                  <a:solidFill>
                    <a:srgbClr val="FF0000"/>
                  </a:solidFill>
                  <a:latin typeface="Calibri" pitchFamily="34" charset="0"/>
                </a:rPr>
                <a:t>Spread don’t</a:t>
              </a:r>
              <a:br>
                <a:rPr lang="en-GB" altLang="en-US" sz="3000" b="1" dirty="0">
                  <a:solidFill>
                    <a:srgbClr val="FF0000"/>
                  </a:solidFill>
                  <a:latin typeface="Calibri" pitchFamily="34" charset="0"/>
                </a:rPr>
              </a:br>
              <a:r>
                <a:rPr lang="en-GB" altLang="en-US" sz="3000" b="1" dirty="0">
                  <a:solidFill>
                    <a:srgbClr val="FF0000"/>
                  </a:solidFill>
                  <a:latin typeface="Calibri" pitchFamily="34" charset="0"/>
                </a:rPr>
                <a:t> gauge agar</a:t>
              </a:r>
            </a:p>
          </p:txBody>
        </p:sp>
      </p:grpSp>
      <p:sp>
        <p:nvSpPr>
          <p:cNvPr id="5" name="TextBox 4">
            <a:extLst>
              <a:ext uri="{FF2B5EF4-FFF2-40B4-BE49-F238E27FC236}">
                <a16:creationId xmlns:a16="http://schemas.microsoft.com/office/drawing/2014/main" id="{CE1A94F5-756A-4D7F-0062-6453FEC0786F}"/>
              </a:ext>
            </a:extLst>
          </p:cNvPr>
          <p:cNvSpPr txBox="1"/>
          <p:nvPr/>
        </p:nvSpPr>
        <p:spPr>
          <a:xfrm>
            <a:off x="1631505" y="188641"/>
            <a:ext cx="6354625" cy="830997"/>
          </a:xfrm>
          <a:prstGeom prst="rect">
            <a:avLst/>
          </a:prstGeom>
          <a:noFill/>
        </p:spPr>
        <p:txBody>
          <a:bodyPr wrap="none" rtlCol="0">
            <a:spAutoFit/>
          </a:bodyPr>
          <a:lstStyle/>
          <a:p>
            <a:r>
              <a:rPr lang="en-GB" sz="4800" dirty="0">
                <a:solidFill>
                  <a:schemeClr val="bg1"/>
                </a:solidFill>
              </a:rPr>
              <a:t>Lab 6a: transformation</a:t>
            </a:r>
          </a:p>
        </p:txBody>
      </p:sp>
      <p:grpSp>
        <p:nvGrpSpPr>
          <p:cNvPr id="6" name="Group 5">
            <a:extLst>
              <a:ext uri="{FF2B5EF4-FFF2-40B4-BE49-F238E27FC236}">
                <a16:creationId xmlns:a16="http://schemas.microsoft.com/office/drawing/2014/main" id="{BD5ACC4A-D8CC-E917-F720-95057E7FCFA1}"/>
              </a:ext>
            </a:extLst>
          </p:cNvPr>
          <p:cNvGrpSpPr/>
          <p:nvPr/>
        </p:nvGrpSpPr>
        <p:grpSpPr>
          <a:xfrm>
            <a:off x="1714744" y="937195"/>
            <a:ext cx="6480000" cy="94217"/>
            <a:chOff x="1253158" y="1050894"/>
            <a:chExt cx="4853893" cy="73850"/>
          </a:xfrm>
        </p:grpSpPr>
        <p:cxnSp>
          <p:nvCxnSpPr>
            <p:cNvPr id="11" name="Straight Connector 10">
              <a:extLst>
                <a:ext uri="{FF2B5EF4-FFF2-40B4-BE49-F238E27FC236}">
                  <a16:creationId xmlns:a16="http://schemas.microsoft.com/office/drawing/2014/main" id="{00A2C958-F130-1017-3ADA-831C5D1B0BC0}"/>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3049346-413A-1117-7350-20C5CC5855D6}"/>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21" name="Picture 20" descr="A black and white sign with white text&#10;&#10;AI-generated content may be incorrect.">
            <a:extLst>
              <a:ext uri="{FF2B5EF4-FFF2-40B4-BE49-F238E27FC236}">
                <a16:creationId xmlns:a16="http://schemas.microsoft.com/office/drawing/2014/main" id="{0D9EB565-8442-74A7-C3A8-DD84349FF5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173797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78C885-D889-9C28-1F9B-FBD0DC4C7C16}"/>
              </a:ext>
            </a:extLst>
          </p:cNvPr>
          <p:cNvSpPr txBox="1"/>
          <p:nvPr/>
        </p:nvSpPr>
        <p:spPr>
          <a:xfrm>
            <a:off x="0" y="1110077"/>
            <a:ext cx="12192000" cy="5760000"/>
          </a:xfrm>
          <a:prstGeom prst="rect">
            <a:avLst/>
          </a:prstGeom>
          <a:solidFill>
            <a:schemeClr val="bg1"/>
          </a:solidFill>
        </p:spPr>
        <p:txBody>
          <a:bodyPr wrap="square" rtlCol="0">
            <a:spAutoFit/>
          </a:bodyPr>
          <a:lstStyle/>
          <a:p>
            <a:endParaRPr lang="en-GB" dirty="0"/>
          </a:p>
        </p:txBody>
      </p:sp>
      <p:pic>
        <p:nvPicPr>
          <p:cNvPr id="6" name="Picture 5" descr="A picture containing circle, indoor, tableware&#10;&#10;Description automatically generated">
            <a:extLst>
              <a:ext uri="{FF2B5EF4-FFF2-40B4-BE49-F238E27FC236}">
                <a16:creationId xmlns:a16="http://schemas.microsoft.com/office/drawing/2014/main" id="{E5D50DF5-34E7-D31A-B192-DD1A290531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0050" b="17451"/>
          <a:stretch/>
        </p:blipFill>
        <p:spPr>
          <a:xfrm rot="10800000">
            <a:off x="1507906" y="1988840"/>
            <a:ext cx="9144000" cy="3600400"/>
          </a:xfrm>
          <a:prstGeom prst="rect">
            <a:avLst/>
          </a:prstGeom>
        </p:spPr>
      </p:pic>
      <p:pic>
        <p:nvPicPr>
          <p:cNvPr id="9" name="Picture 8" descr="Icon&#10;&#10;Description automatically generated">
            <a:extLst>
              <a:ext uri="{FF2B5EF4-FFF2-40B4-BE49-F238E27FC236}">
                <a16:creationId xmlns:a16="http://schemas.microsoft.com/office/drawing/2014/main" id="{9E3D3CF3-6158-D902-4C46-F8C3602F1E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4770" y="5577160"/>
            <a:ext cx="1366493" cy="1366493"/>
          </a:xfrm>
          <a:prstGeom prst="rect">
            <a:avLst/>
          </a:prstGeom>
        </p:spPr>
      </p:pic>
      <p:sp>
        <p:nvSpPr>
          <p:cNvPr id="10" name="TextBox 9">
            <a:extLst>
              <a:ext uri="{FF2B5EF4-FFF2-40B4-BE49-F238E27FC236}">
                <a16:creationId xmlns:a16="http://schemas.microsoft.com/office/drawing/2014/main" id="{EC9FC2F4-C40C-A627-91FF-8670B2700CF2}"/>
              </a:ext>
            </a:extLst>
          </p:cNvPr>
          <p:cNvSpPr txBox="1"/>
          <p:nvPr/>
        </p:nvSpPr>
        <p:spPr>
          <a:xfrm>
            <a:off x="3040955" y="6065456"/>
            <a:ext cx="5223814" cy="646331"/>
          </a:xfrm>
          <a:prstGeom prst="rect">
            <a:avLst/>
          </a:prstGeom>
          <a:solidFill>
            <a:srgbClr val="FFFF00"/>
          </a:solidFill>
          <a:ln>
            <a:solidFill>
              <a:schemeClr val="accent1"/>
            </a:solidFill>
          </a:ln>
        </p:spPr>
        <p:txBody>
          <a:bodyPr wrap="square" rtlCol="0">
            <a:spAutoFit/>
          </a:bodyPr>
          <a:lstStyle/>
          <a:p>
            <a:pPr>
              <a:defRPr/>
            </a:pPr>
            <a:r>
              <a:rPr lang="en-GB" dirty="0">
                <a:solidFill>
                  <a:prstClr val="black"/>
                </a:solidFill>
                <a:latin typeface="Calibri"/>
              </a:rPr>
              <a:t>Follow good aseptic technique. Gloves do not need to be worn. All tips &amp; tubes into Virkon (or equivalent)</a:t>
            </a:r>
          </a:p>
        </p:txBody>
      </p:sp>
      <p:sp>
        <p:nvSpPr>
          <p:cNvPr id="4" name="TextBox 3">
            <a:extLst>
              <a:ext uri="{FF2B5EF4-FFF2-40B4-BE49-F238E27FC236}">
                <a16:creationId xmlns:a16="http://schemas.microsoft.com/office/drawing/2014/main" id="{9F1FE809-61A1-44D5-078E-A5C1446858C8}"/>
              </a:ext>
            </a:extLst>
          </p:cNvPr>
          <p:cNvSpPr txBox="1"/>
          <p:nvPr/>
        </p:nvSpPr>
        <p:spPr>
          <a:xfrm>
            <a:off x="1631505" y="188641"/>
            <a:ext cx="6354625" cy="830997"/>
          </a:xfrm>
          <a:prstGeom prst="rect">
            <a:avLst/>
          </a:prstGeom>
          <a:noFill/>
        </p:spPr>
        <p:txBody>
          <a:bodyPr wrap="none" rtlCol="0">
            <a:spAutoFit/>
          </a:bodyPr>
          <a:lstStyle/>
          <a:p>
            <a:r>
              <a:rPr lang="en-GB" sz="4800" dirty="0">
                <a:solidFill>
                  <a:schemeClr val="bg1"/>
                </a:solidFill>
              </a:rPr>
              <a:t>Lab 6a: transformation</a:t>
            </a:r>
          </a:p>
        </p:txBody>
      </p:sp>
      <p:grpSp>
        <p:nvGrpSpPr>
          <p:cNvPr id="5" name="Group 4">
            <a:extLst>
              <a:ext uri="{FF2B5EF4-FFF2-40B4-BE49-F238E27FC236}">
                <a16:creationId xmlns:a16="http://schemas.microsoft.com/office/drawing/2014/main" id="{4FB62353-A933-E533-5043-2DC7BEE30120}"/>
              </a:ext>
            </a:extLst>
          </p:cNvPr>
          <p:cNvGrpSpPr/>
          <p:nvPr/>
        </p:nvGrpSpPr>
        <p:grpSpPr>
          <a:xfrm>
            <a:off x="1714744" y="937195"/>
            <a:ext cx="6480000" cy="94217"/>
            <a:chOff x="1253158" y="1050894"/>
            <a:chExt cx="4853893" cy="73850"/>
          </a:xfrm>
        </p:grpSpPr>
        <p:cxnSp>
          <p:nvCxnSpPr>
            <p:cNvPr id="11" name="Straight Connector 10">
              <a:extLst>
                <a:ext uri="{FF2B5EF4-FFF2-40B4-BE49-F238E27FC236}">
                  <a16:creationId xmlns:a16="http://schemas.microsoft.com/office/drawing/2014/main" id="{6117ECA9-9A76-B873-0E17-810E2A8A2F22}"/>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49FF003-F676-EC5B-26A1-787BFFCCEA96}"/>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4" name="Picture 13" descr="A black and white sign with white text&#10;&#10;AI-generated content may be incorrect.">
            <a:extLst>
              <a:ext uri="{FF2B5EF4-FFF2-40B4-BE49-F238E27FC236}">
                <a16:creationId xmlns:a16="http://schemas.microsoft.com/office/drawing/2014/main" id="{C627E424-8573-726F-B299-9C4D89FD0C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18996898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7C887-16B0-8842-20A5-4511977A1263}"/>
            </a:ext>
          </a:extLst>
        </p:cNvPr>
        <p:cNvGrpSpPr/>
        <p:nvPr/>
      </p:nvGrpSpPr>
      <p:grpSpPr>
        <a:xfrm>
          <a:off x="0" y="0"/>
          <a:ext cx="0" cy="0"/>
          <a:chOff x="0" y="0"/>
          <a:chExt cx="0" cy="0"/>
        </a:xfrm>
      </p:grpSpPr>
      <p:pic>
        <p:nvPicPr>
          <p:cNvPr id="25" name="Picture 24" descr="A black and white sign with white text&#10;&#10;AI-generated content may be incorrect.">
            <a:extLst>
              <a:ext uri="{FF2B5EF4-FFF2-40B4-BE49-F238E27FC236}">
                <a16:creationId xmlns:a16="http://schemas.microsoft.com/office/drawing/2014/main" id="{AA76B9A5-85BA-1738-3283-00C5D96EA9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0857" y="2234438"/>
            <a:ext cx="9290287" cy="2294701"/>
          </a:xfrm>
          <a:prstGeom prst="rect">
            <a:avLst/>
          </a:prstGeom>
        </p:spPr>
      </p:pic>
    </p:spTree>
    <p:extLst>
      <p:ext uri="{BB962C8B-B14F-4D97-AF65-F5344CB8AC3E}">
        <p14:creationId xmlns:p14="http://schemas.microsoft.com/office/powerpoint/2010/main" val="33159790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48B6F5-C294-2886-CE1A-440FE61950E7}"/>
              </a:ext>
            </a:extLst>
          </p:cNvPr>
          <p:cNvSpPr txBox="1"/>
          <p:nvPr/>
        </p:nvSpPr>
        <p:spPr>
          <a:xfrm>
            <a:off x="0" y="1110077"/>
            <a:ext cx="12192000" cy="5760000"/>
          </a:xfrm>
          <a:prstGeom prst="rect">
            <a:avLst/>
          </a:prstGeom>
          <a:solidFill>
            <a:schemeClr val="bg1"/>
          </a:solidFill>
        </p:spPr>
        <p:txBody>
          <a:bodyPr wrap="square" rtlCol="0">
            <a:spAutoFit/>
          </a:bodyPr>
          <a:lstStyle/>
          <a:p>
            <a:endParaRPr lang="en-GB" dirty="0"/>
          </a:p>
        </p:txBody>
      </p:sp>
      <p:sp>
        <p:nvSpPr>
          <p:cNvPr id="32" name="Rectangle 31"/>
          <p:cNvSpPr/>
          <p:nvPr/>
        </p:nvSpPr>
        <p:spPr>
          <a:xfrm>
            <a:off x="2078038" y="1537173"/>
            <a:ext cx="7762378" cy="2410693"/>
          </a:xfrm>
          <a:prstGeom prst="rect">
            <a:avLst/>
          </a:prstGeom>
          <a:solidFill>
            <a:srgbClr val="5080A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Box 36"/>
          <p:cNvSpPr txBox="1">
            <a:spLocks noChangeArrowheads="1"/>
          </p:cNvSpPr>
          <p:nvPr/>
        </p:nvSpPr>
        <p:spPr bwMode="auto">
          <a:xfrm>
            <a:off x="2128838" y="1514278"/>
            <a:ext cx="1255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000">
                <a:solidFill>
                  <a:schemeClr val="bg1"/>
                </a:solidFill>
                <a:ea typeface="ＭＳ Ｐゴシック" pitchFamily="34" charset="-128"/>
              </a:rPr>
              <a:t>P-  plates</a:t>
            </a:r>
          </a:p>
        </p:txBody>
      </p:sp>
      <p:sp>
        <p:nvSpPr>
          <p:cNvPr id="24" name="Text Box 49"/>
          <p:cNvSpPr txBox="1">
            <a:spLocks noChangeArrowheads="1"/>
          </p:cNvSpPr>
          <p:nvPr/>
        </p:nvSpPr>
        <p:spPr bwMode="auto">
          <a:xfrm>
            <a:off x="4010025" y="3581153"/>
            <a:ext cx="463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a:solidFill>
                  <a:schemeClr val="bg1"/>
                </a:solidFill>
                <a:ea typeface="ＭＳ Ｐゴシック" pitchFamily="34" charset="-128"/>
              </a:rPr>
              <a:t>LB</a:t>
            </a:r>
          </a:p>
        </p:txBody>
      </p:sp>
      <p:sp>
        <p:nvSpPr>
          <p:cNvPr id="25" name="Text Box 50"/>
          <p:cNvSpPr txBox="1">
            <a:spLocks noChangeArrowheads="1"/>
          </p:cNvSpPr>
          <p:nvPr/>
        </p:nvSpPr>
        <p:spPr bwMode="auto">
          <a:xfrm>
            <a:off x="5981700" y="3581153"/>
            <a:ext cx="971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a:solidFill>
                  <a:schemeClr val="bg1"/>
                </a:solidFill>
                <a:ea typeface="ＭＳ Ｐゴシック" pitchFamily="34" charset="-128"/>
              </a:rPr>
              <a:t>LB/amp</a:t>
            </a:r>
          </a:p>
        </p:txBody>
      </p:sp>
      <p:pic>
        <p:nvPicPr>
          <p:cNvPr id="27" name="Picture 52" descr="plate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3088" y="1674466"/>
            <a:ext cx="1820863" cy="182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5553075" y="1668215"/>
            <a:ext cx="1828800" cy="1828800"/>
            <a:chOff x="4029075" y="1668215"/>
            <a:chExt cx="1828800" cy="1828800"/>
          </a:xfrm>
        </p:grpSpPr>
        <p:pic>
          <p:nvPicPr>
            <p:cNvPr id="20" name="Picture 42" descr="plate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9075" y="1668215"/>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55"/>
            <p:cNvSpPr txBox="1">
              <a:spLocks noChangeArrowheads="1"/>
            </p:cNvSpPr>
            <p:nvPr/>
          </p:nvSpPr>
          <p:spPr bwMode="auto">
            <a:xfrm>
              <a:off x="4375150" y="2436565"/>
              <a:ext cx="11096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600" i="1" dirty="0">
                  <a:solidFill>
                    <a:schemeClr val="bg1"/>
                  </a:solidFill>
                  <a:ea typeface="ＭＳ Ｐゴシック" pitchFamily="34" charset="-128"/>
                </a:rPr>
                <a:t>No growth</a:t>
              </a:r>
            </a:p>
          </p:txBody>
        </p:sp>
      </p:grpSp>
      <p:sp>
        <p:nvSpPr>
          <p:cNvPr id="31" name="Rectangle 30"/>
          <p:cNvSpPr/>
          <p:nvPr/>
        </p:nvSpPr>
        <p:spPr>
          <a:xfrm>
            <a:off x="2078038" y="4106565"/>
            <a:ext cx="7762378" cy="2462212"/>
          </a:xfrm>
          <a:prstGeom prst="rect">
            <a:avLst/>
          </a:prstGeom>
          <a:solidFill>
            <a:srgbClr val="5080A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Box 6"/>
          <p:cNvSpPr txBox="1">
            <a:spLocks noChangeArrowheads="1"/>
          </p:cNvSpPr>
          <p:nvPr/>
        </p:nvSpPr>
        <p:spPr bwMode="auto">
          <a:xfrm>
            <a:off x="2128838" y="4106566"/>
            <a:ext cx="13192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000">
                <a:solidFill>
                  <a:schemeClr val="bg1"/>
                </a:solidFill>
                <a:ea typeface="ＭＳ Ｐゴシック" pitchFamily="34" charset="-128"/>
              </a:rPr>
              <a:t>P+  plates</a:t>
            </a:r>
          </a:p>
        </p:txBody>
      </p:sp>
      <p:sp>
        <p:nvSpPr>
          <p:cNvPr id="15" name="Line 35"/>
          <p:cNvSpPr>
            <a:spLocks noChangeShapeType="1"/>
          </p:cNvSpPr>
          <p:nvPr/>
        </p:nvSpPr>
        <p:spPr bwMode="auto">
          <a:xfrm>
            <a:off x="2078039" y="6597352"/>
            <a:ext cx="8034337" cy="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 name="Text Box 46"/>
          <p:cNvSpPr txBox="1">
            <a:spLocks noChangeArrowheads="1"/>
          </p:cNvSpPr>
          <p:nvPr/>
        </p:nvSpPr>
        <p:spPr bwMode="auto">
          <a:xfrm>
            <a:off x="3791744" y="6202065"/>
            <a:ext cx="463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dirty="0">
                <a:solidFill>
                  <a:schemeClr val="bg1"/>
                </a:solidFill>
                <a:ea typeface="ＭＳ Ｐゴシック" pitchFamily="34" charset="-128"/>
              </a:rPr>
              <a:t>LB</a:t>
            </a:r>
          </a:p>
        </p:txBody>
      </p:sp>
      <p:sp>
        <p:nvSpPr>
          <p:cNvPr id="22" name="Text Box 47"/>
          <p:cNvSpPr txBox="1">
            <a:spLocks noChangeArrowheads="1"/>
          </p:cNvSpPr>
          <p:nvPr/>
        </p:nvSpPr>
        <p:spPr bwMode="auto">
          <a:xfrm>
            <a:off x="5879976" y="6202065"/>
            <a:ext cx="971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a:solidFill>
                  <a:schemeClr val="bg1"/>
                </a:solidFill>
                <a:ea typeface="ＭＳ Ｐゴシック" pitchFamily="34" charset="-128"/>
              </a:rPr>
              <a:t>LB/amp</a:t>
            </a:r>
          </a:p>
        </p:txBody>
      </p:sp>
      <p:sp>
        <p:nvSpPr>
          <p:cNvPr id="23" name="Text Box 48"/>
          <p:cNvSpPr txBox="1">
            <a:spLocks noChangeArrowheads="1"/>
          </p:cNvSpPr>
          <p:nvPr/>
        </p:nvSpPr>
        <p:spPr bwMode="auto">
          <a:xfrm>
            <a:off x="8012113" y="6202065"/>
            <a:ext cx="1365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dirty="0">
                <a:solidFill>
                  <a:schemeClr val="bg1"/>
                </a:solidFill>
                <a:ea typeface="ＭＳ Ｐゴシック" pitchFamily="34" charset="-128"/>
              </a:rPr>
              <a:t>LB/amp/</a:t>
            </a:r>
            <a:r>
              <a:rPr lang="en-US" altLang="en-US" dirty="0" err="1">
                <a:solidFill>
                  <a:schemeClr val="bg1"/>
                </a:solidFill>
                <a:ea typeface="ＭＳ Ｐゴシック" pitchFamily="34" charset="-128"/>
              </a:rPr>
              <a:t>ara</a:t>
            </a:r>
            <a:endParaRPr lang="en-US" altLang="en-US" dirty="0">
              <a:solidFill>
                <a:schemeClr val="bg1"/>
              </a:solidFill>
              <a:ea typeface="ＭＳ Ｐゴシック" pitchFamily="34" charset="-128"/>
            </a:endParaRPr>
          </a:p>
        </p:txBody>
      </p:sp>
      <p:pic>
        <p:nvPicPr>
          <p:cNvPr id="26" name="Picture 51" descr="plate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7532" y="4271690"/>
            <a:ext cx="1820862"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3" descr="plate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0015" y="4263752"/>
            <a:ext cx="1820862" cy="182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6" descr="plate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95592" y="4263752"/>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357B205B-C400-F794-BE6D-D4136AE39FB2}"/>
              </a:ext>
            </a:extLst>
          </p:cNvPr>
          <p:cNvSpPr txBox="1"/>
          <p:nvPr/>
        </p:nvSpPr>
        <p:spPr>
          <a:xfrm>
            <a:off x="1631505" y="188641"/>
            <a:ext cx="6354625" cy="830997"/>
          </a:xfrm>
          <a:prstGeom prst="rect">
            <a:avLst/>
          </a:prstGeom>
          <a:noFill/>
        </p:spPr>
        <p:txBody>
          <a:bodyPr wrap="none" rtlCol="0">
            <a:spAutoFit/>
          </a:bodyPr>
          <a:lstStyle/>
          <a:p>
            <a:r>
              <a:rPr lang="en-GB" sz="4800" dirty="0">
                <a:solidFill>
                  <a:schemeClr val="bg1"/>
                </a:solidFill>
              </a:rPr>
              <a:t>Lab 6a: transformation</a:t>
            </a:r>
          </a:p>
        </p:txBody>
      </p:sp>
      <p:grpSp>
        <p:nvGrpSpPr>
          <p:cNvPr id="9" name="Group 8">
            <a:extLst>
              <a:ext uri="{FF2B5EF4-FFF2-40B4-BE49-F238E27FC236}">
                <a16:creationId xmlns:a16="http://schemas.microsoft.com/office/drawing/2014/main" id="{57CEEA25-0961-108E-92D0-F013C4214F2B}"/>
              </a:ext>
            </a:extLst>
          </p:cNvPr>
          <p:cNvGrpSpPr/>
          <p:nvPr/>
        </p:nvGrpSpPr>
        <p:grpSpPr>
          <a:xfrm>
            <a:off x="1714744" y="937195"/>
            <a:ext cx="6480000" cy="94217"/>
            <a:chOff x="1253158" y="1050894"/>
            <a:chExt cx="4853893" cy="73850"/>
          </a:xfrm>
        </p:grpSpPr>
        <p:cxnSp>
          <p:nvCxnSpPr>
            <p:cNvPr id="10" name="Straight Connector 9">
              <a:extLst>
                <a:ext uri="{FF2B5EF4-FFF2-40B4-BE49-F238E27FC236}">
                  <a16:creationId xmlns:a16="http://schemas.microsoft.com/office/drawing/2014/main" id="{32C30B5F-E32F-7908-F7D4-8EA995132BAD}"/>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B7E6162-D9AC-C6B6-30CD-66FDCA2DF1D2}"/>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2" name="Picture 11" descr="A black and white sign with white text&#10;&#10;AI-generated content may be incorrect.">
            <a:extLst>
              <a:ext uri="{FF2B5EF4-FFF2-40B4-BE49-F238E27FC236}">
                <a16:creationId xmlns:a16="http://schemas.microsoft.com/office/drawing/2014/main" id="{99162B67-ACF9-329E-8FB9-F6768AE44C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85609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F35C7AE-FAE0-FC1C-96CD-094EC858184C}"/>
              </a:ext>
            </a:extLst>
          </p:cNvPr>
          <p:cNvSpPr txBox="1"/>
          <p:nvPr/>
        </p:nvSpPr>
        <p:spPr>
          <a:xfrm>
            <a:off x="1007934" y="1539769"/>
            <a:ext cx="10089396" cy="4866467"/>
          </a:xfrm>
          <a:prstGeom prst="rect">
            <a:avLst/>
          </a:prstGeom>
          <a:noFill/>
        </p:spPr>
        <p:txBody>
          <a:bodyPr wrap="square" rtlCol="0">
            <a:spAutoFit/>
          </a:bodyPr>
          <a:lstStyle/>
          <a:p>
            <a:endParaRPr lang="en-GB" dirty="0"/>
          </a:p>
        </p:txBody>
      </p:sp>
      <p:graphicFrame>
        <p:nvGraphicFramePr>
          <p:cNvPr id="6" name="Table 5"/>
          <p:cNvGraphicFramePr>
            <a:graphicFrameLocks noGrp="1"/>
          </p:cNvGraphicFramePr>
          <p:nvPr>
            <p:extLst>
              <p:ext uri="{D42A27DB-BD31-4B8C-83A1-F6EECF244321}">
                <p14:modId xmlns:p14="http://schemas.microsoft.com/office/powerpoint/2010/main" val="2953489471"/>
              </p:ext>
            </p:extLst>
          </p:nvPr>
        </p:nvGraphicFramePr>
        <p:xfrm>
          <a:off x="2069432" y="1803870"/>
          <a:ext cx="7799149" cy="4343213"/>
        </p:xfrm>
        <a:graphic>
          <a:graphicData uri="http://schemas.openxmlformats.org/drawingml/2006/table">
            <a:tbl>
              <a:tblPr firstRow="1" bandRow="1">
                <a:tableStyleId>{1E171933-4619-4E11-9A3F-F7608DF75F80}</a:tableStyleId>
              </a:tblPr>
              <a:tblGrid>
                <a:gridCol w="4090737">
                  <a:extLst>
                    <a:ext uri="{9D8B030D-6E8A-4147-A177-3AD203B41FA5}">
                      <a16:colId xmlns:a16="http://schemas.microsoft.com/office/drawing/2014/main" val="20000"/>
                    </a:ext>
                  </a:extLst>
                </a:gridCol>
                <a:gridCol w="3708412">
                  <a:extLst>
                    <a:ext uri="{9D8B030D-6E8A-4147-A177-3AD203B41FA5}">
                      <a16:colId xmlns:a16="http://schemas.microsoft.com/office/drawing/2014/main" val="20001"/>
                    </a:ext>
                  </a:extLst>
                </a:gridCol>
              </a:tblGrid>
              <a:tr h="370840">
                <a:tc>
                  <a:txBody>
                    <a:bodyPr/>
                    <a:lstStyle/>
                    <a:p>
                      <a:pPr algn="ctr">
                        <a:lnSpc>
                          <a:spcPct val="140000"/>
                        </a:lnSpc>
                        <a:spcBef>
                          <a:spcPts val="1200"/>
                        </a:spcBef>
                        <a:spcAft>
                          <a:spcPts val="600"/>
                        </a:spcAft>
                      </a:pPr>
                      <a:r>
                        <a:rPr lang="en-GB" sz="2800" dirty="0">
                          <a:solidFill>
                            <a:schemeClr val="bg1"/>
                          </a:solidFill>
                        </a:rPr>
                        <a:t>Number of PCR cycles</a:t>
                      </a:r>
                    </a:p>
                  </a:txBody>
                  <a:tcPr>
                    <a:solidFill>
                      <a:schemeClr val="accent6">
                        <a:lumMod val="75000"/>
                      </a:schemeClr>
                    </a:solidFill>
                  </a:tcPr>
                </a:tc>
                <a:tc>
                  <a:txBody>
                    <a:bodyPr/>
                    <a:lstStyle/>
                    <a:p>
                      <a:pPr algn="ctr">
                        <a:lnSpc>
                          <a:spcPct val="140000"/>
                        </a:lnSpc>
                        <a:spcBef>
                          <a:spcPts val="1200"/>
                        </a:spcBef>
                        <a:spcAft>
                          <a:spcPts val="600"/>
                        </a:spcAft>
                      </a:pPr>
                      <a:r>
                        <a:rPr lang="en-GB" sz="2800" dirty="0">
                          <a:solidFill>
                            <a:schemeClr val="bg1"/>
                          </a:solidFill>
                        </a:rPr>
                        <a:t>Lengths of </a:t>
                      </a:r>
                      <a:r>
                        <a:rPr lang="en-GB" sz="2800" dirty="0" err="1">
                          <a:solidFill>
                            <a:schemeClr val="bg1"/>
                          </a:solidFill>
                        </a:rPr>
                        <a:t>dsDNA</a:t>
                      </a:r>
                      <a:endParaRPr lang="en-GB" sz="2800" dirty="0">
                        <a:solidFill>
                          <a:schemeClr val="bg1"/>
                        </a:solidFill>
                      </a:endParaRPr>
                    </a:p>
                  </a:txBody>
                  <a:tcPr>
                    <a:solidFill>
                      <a:schemeClr val="accent6">
                        <a:lumMod val="75000"/>
                      </a:schemeClr>
                    </a:solidFill>
                  </a:tcPr>
                </a:tc>
                <a:extLst>
                  <a:ext uri="{0D108BD9-81ED-4DB2-BD59-A6C34878D82A}">
                    <a16:rowId xmlns:a16="http://schemas.microsoft.com/office/drawing/2014/main" val="10000"/>
                  </a:ext>
                </a:extLst>
              </a:tr>
              <a:tr h="370840">
                <a:tc>
                  <a:txBody>
                    <a:bodyPr/>
                    <a:lstStyle/>
                    <a:p>
                      <a:pPr algn="ctr">
                        <a:lnSpc>
                          <a:spcPct val="140000"/>
                        </a:lnSpc>
                        <a:spcBef>
                          <a:spcPts val="1200"/>
                        </a:spcBef>
                        <a:spcAft>
                          <a:spcPts val="600"/>
                        </a:spcAft>
                      </a:pPr>
                      <a:r>
                        <a:rPr lang="en-GB" sz="2800" dirty="0">
                          <a:solidFill>
                            <a:srgbClr val="5080A2"/>
                          </a:solidFill>
                        </a:rPr>
                        <a:t>1</a:t>
                      </a:r>
                    </a:p>
                  </a:txBody>
                  <a:tcPr>
                    <a:lnR w="12700" cap="flat" cmpd="sng" algn="ctr">
                      <a:solidFill>
                        <a:schemeClr val="accent6">
                          <a:lumMod val="75000"/>
                        </a:schemeClr>
                      </a:solidFill>
                      <a:prstDash val="solid"/>
                      <a:round/>
                      <a:headEnd type="none" w="med" len="med"/>
                      <a:tailEnd type="none" w="med" len="med"/>
                    </a:lnR>
                  </a:tcPr>
                </a:tc>
                <a:tc>
                  <a:txBody>
                    <a:bodyPr/>
                    <a:lstStyle/>
                    <a:p>
                      <a:pPr algn="ctr">
                        <a:lnSpc>
                          <a:spcPct val="140000"/>
                        </a:lnSpc>
                        <a:spcBef>
                          <a:spcPts val="1200"/>
                        </a:spcBef>
                        <a:spcAft>
                          <a:spcPts val="600"/>
                        </a:spcAft>
                      </a:pPr>
                      <a:r>
                        <a:rPr lang="en-GB" sz="2800" dirty="0">
                          <a:solidFill>
                            <a:srgbClr val="5080A2"/>
                          </a:solidFill>
                        </a:rPr>
                        <a:t>2</a:t>
                      </a:r>
                    </a:p>
                  </a:txBody>
                  <a:tcPr>
                    <a:lnL w="12700" cap="flat" cmpd="sng" algn="ctr">
                      <a:solidFill>
                        <a:schemeClr val="accent6">
                          <a:lumMod val="75000"/>
                        </a:schemeClr>
                      </a:solidFill>
                      <a:prstDash val="solid"/>
                      <a:round/>
                      <a:headEnd type="none" w="med" len="med"/>
                      <a:tailEnd type="none" w="med" len="med"/>
                    </a:lnL>
                  </a:tcPr>
                </a:tc>
                <a:extLst>
                  <a:ext uri="{0D108BD9-81ED-4DB2-BD59-A6C34878D82A}">
                    <a16:rowId xmlns:a16="http://schemas.microsoft.com/office/drawing/2014/main" val="10001"/>
                  </a:ext>
                </a:extLst>
              </a:tr>
              <a:tr h="539656">
                <a:tc>
                  <a:txBody>
                    <a:bodyPr/>
                    <a:lstStyle/>
                    <a:p>
                      <a:pPr algn="ctr">
                        <a:lnSpc>
                          <a:spcPct val="140000"/>
                        </a:lnSpc>
                        <a:spcBef>
                          <a:spcPts val="1200"/>
                        </a:spcBef>
                        <a:spcAft>
                          <a:spcPts val="600"/>
                        </a:spcAft>
                      </a:pPr>
                      <a:r>
                        <a:rPr lang="en-GB" sz="2800" dirty="0">
                          <a:solidFill>
                            <a:srgbClr val="5080A2"/>
                          </a:solidFill>
                        </a:rPr>
                        <a:t>2</a:t>
                      </a:r>
                    </a:p>
                  </a:txBody>
                  <a:tcPr>
                    <a:lnR w="12700" cap="flat" cmpd="sng" algn="ctr">
                      <a:solidFill>
                        <a:schemeClr val="accent6">
                          <a:lumMod val="75000"/>
                        </a:schemeClr>
                      </a:solidFill>
                      <a:prstDash val="solid"/>
                      <a:round/>
                      <a:headEnd type="none" w="med" len="med"/>
                      <a:tailEnd type="none" w="med" len="med"/>
                    </a:lnR>
                  </a:tcPr>
                </a:tc>
                <a:tc>
                  <a:txBody>
                    <a:bodyPr/>
                    <a:lstStyle/>
                    <a:p>
                      <a:pPr algn="ctr">
                        <a:lnSpc>
                          <a:spcPct val="140000"/>
                        </a:lnSpc>
                        <a:spcBef>
                          <a:spcPts val="1200"/>
                        </a:spcBef>
                        <a:spcAft>
                          <a:spcPts val="600"/>
                        </a:spcAft>
                      </a:pPr>
                      <a:r>
                        <a:rPr lang="en-GB" sz="2800" dirty="0">
                          <a:solidFill>
                            <a:srgbClr val="5080A2"/>
                          </a:solidFill>
                        </a:rPr>
                        <a:t>4</a:t>
                      </a:r>
                    </a:p>
                  </a:txBody>
                  <a:tcPr>
                    <a:lnL w="12700" cap="flat" cmpd="sng" algn="ctr">
                      <a:solidFill>
                        <a:schemeClr val="accent6">
                          <a:lumMod val="75000"/>
                        </a:schemeClr>
                      </a:solidFill>
                      <a:prstDash val="solid"/>
                      <a:round/>
                      <a:headEnd type="none" w="med" len="med"/>
                      <a:tailEnd type="none" w="med" len="med"/>
                    </a:lnL>
                  </a:tcPr>
                </a:tc>
                <a:extLst>
                  <a:ext uri="{0D108BD9-81ED-4DB2-BD59-A6C34878D82A}">
                    <a16:rowId xmlns:a16="http://schemas.microsoft.com/office/drawing/2014/main" val="10002"/>
                  </a:ext>
                </a:extLst>
              </a:tr>
              <a:tr h="370840">
                <a:tc>
                  <a:txBody>
                    <a:bodyPr/>
                    <a:lstStyle/>
                    <a:p>
                      <a:pPr algn="ctr">
                        <a:lnSpc>
                          <a:spcPct val="140000"/>
                        </a:lnSpc>
                        <a:spcBef>
                          <a:spcPts val="1200"/>
                        </a:spcBef>
                        <a:spcAft>
                          <a:spcPts val="600"/>
                        </a:spcAft>
                      </a:pPr>
                      <a:r>
                        <a:rPr lang="en-GB" sz="2800" dirty="0">
                          <a:solidFill>
                            <a:srgbClr val="5080A2"/>
                          </a:solidFill>
                        </a:rPr>
                        <a:t>5</a:t>
                      </a:r>
                    </a:p>
                  </a:txBody>
                  <a:tcPr>
                    <a:lnR w="12700" cap="flat" cmpd="sng" algn="ctr">
                      <a:solidFill>
                        <a:schemeClr val="accent6">
                          <a:lumMod val="75000"/>
                        </a:schemeClr>
                      </a:solidFill>
                      <a:prstDash val="solid"/>
                      <a:round/>
                      <a:headEnd type="none" w="med" len="med"/>
                      <a:tailEnd type="none" w="med" len="med"/>
                    </a:lnR>
                  </a:tcPr>
                </a:tc>
                <a:tc>
                  <a:txBody>
                    <a:bodyPr/>
                    <a:lstStyle/>
                    <a:p>
                      <a:pPr algn="ctr">
                        <a:lnSpc>
                          <a:spcPct val="140000"/>
                        </a:lnSpc>
                        <a:spcBef>
                          <a:spcPts val="1200"/>
                        </a:spcBef>
                        <a:spcAft>
                          <a:spcPts val="600"/>
                        </a:spcAft>
                      </a:pPr>
                      <a:r>
                        <a:rPr lang="en-GB" sz="2800" dirty="0">
                          <a:solidFill>
                            <a:srgbClr val="5080A2"/>
                          </a:solidFill>
                        </a:rPr>
                        <a:t>32</a:t>
                      </a:r>
                    </a:p>
                  </a:txBody>
                  <a:tcPr>
                    <a:lnL w="12700" cap="flat" cmpd="sng" algn="ctr">
                      <a:solidFill>
                        <a:schemeClr val="accent6">
                          <a:lumMod val="75000"/>
                        </a:schemeClr>
                      </a:solidFill>
                      <a:prstDash val="solid"/>
                      <a:round/>
                      <a:headEnd type="none" w="med" len="med"/>
                      <a:tailEnd type="none" w="med" len="med"/>
                    </a:lnL>
                  </a:tcPr>
                </a:tc>
                <a:extLst>
                  <a:ext uri="{0D108BD9-81ED-4DB2-BD59-A6C34878D82A}">
                    <a16:rowId xmlns:a16="http://schemas.microsoft.com/office/drawing/2014/main" val="10003"/>
                  </a:ext>
                </a:extLst>
              </a:tr>
              <a:tr h="370840">
                <a:tc>
                  <a:txBody>
                    <a:bodyPr/>
                    <a:lstStyle/>
                    <a:p>
                      <a:pPr algn="ctr">
                        <a:lnSpc>
                          <a:spcPct val="140000"/>
                        </a:lnSpc>
                        <a:spcBef>
                          <a:spcPts val="1200"/>
                        </a:spcBef>
                        <a:spcAft>
                          <a:spcPts val="600"/>
                        </a:spcAft>
                      </a:pPr>
                      <a:r>
                        <a:rPr lang="en-GB" sz="2800" dirty="0">
                          <a:solidFill>
                            <a:srgbClr val="5080A2"/>
                          </a:solidFill>
                        </a:rPr>
                        <a:t>10</a:t>
                      </a:r>
                    </a:p>
                  </a:txBody>
                  <a:tcPr>
                    <a:lnR w="12700" cap="flat" cmpd="sng" algn="ctr">
                      <a:solidFill>
                        <a:schemeClr val="accent6">
                          <a:lumMod val="75000"/>
                        </a:schemeClr>
                      </a:solidFill>
                      <a:prstDash val="solid"/>
                      <a:round/>
                      <a:headEnd type="none" w="med" len="med"/>
                      <a:tailEnd type="none" w="med" len="med"/>
                    </a:lnR>
                  </a:tcPr>
                </a:tc>
                <a:tc>
                  <a:txBody>
                    <a:bodyPr/>
                    <a:lstStyle/>
                    <a:p>
                      <a:pPr algn="ctr">
                        <a:lnSpc>
                          <a:spcPct val="140000"/>
                        </a:lnSpc>
                        <a:spcBef>
                          <a:spcPts val="1200"/>
                        </a:spcBef>
                        <a:spcAft>
                          <a:spcPts val="600"/>
                        </a:spcAft>
                      </a:pPr>
                      <a:r>
                        <a:rPr lang="en-GB" sz="2800" dirty="0">
                          <a:solidFill>
                            <a:srgbClr val="5080A2"/>
                          </a:solidFill>
                        </a:rPr>
                        <a:t>1,024</a:t>
                      </a:r>
                    </a:p>
                  </a:txBody>
                  <a:tcPr>
                    <a:lnL w="12700" cap="flat" cmpd="sng" algn="ctr">
                      <a:solidFill>
                        <a:schemeClr val="accent6">
                          <a:lumMod val="75000"/>
                        </a:schemeClr>
                      </a:solidFill>
                      <a:prstDash val="solid"/>
                      <a:round/>
                      <a:headEnd type="none" w="med" len="med"/>
                      <a:tailEnd type="none" w="med" len="med"/>
                    </a:lnL>
                  </a:tcPr>
                </a:tc>
                <a:extLst>
                  <a:ext uri="{0D108BD9-81ED-4DB2-BD59-A6C34878D82A}">
                    <a16:rowId xmlns:a16="http://schemas.microsoft.com/office/drawing/2014/main" val="10004"/>
                  </a:ext>
                </a:extLst>
              </a:tr>
              <a:tr h="370840">
                <a:tc>
                  <a:txBody>
                    <a:bodyPr/>
                    <a:lstStyle/>
                    <a:p>
                      <a:pPr algn="ctr">
                        <a:lnSpc>
                          <a:spcPct val="140000"/>
                        </a:lnSpc>
                        <a:spcBef>
                          <a:spcPts val="1200"/>
                        </a:spcBef>
                        <a:spcAft>
                          <a:spcPts val="600"/>
                        </a:spcAft>
                      </a:pPr>
                      <a:r>
                        <a:rPr lang="en-GB" sz="2800" dirty="0">
                          <a:solidFill>
                            <a:srgbClr val="5080A2"/>
                          </a:solidFill>
                        </a:rPr>
                        <a:t>20</a:t>
                      </a:r>
                    </a:p>
                  </a:txBody>
                  <a:tcPr>
                    <a:lnR w="12700" cap="flat" cmpd="sng" algn="ctr">
                      <a:solidFill>
                        <a:schemeClr val="accent6">
                          <a:lumMod val="75000"/>
                        </a:schemeClr>
                      </a:solidFill>
                      <a:prstDash val="solid"/>
                      <a:round/>
                      <a:headEnd type="none" w="med" len="med"/>
                      <a:tailEnd type="none" w="med" len="med"/>
                    </a:lnR>
                  </a:tcPr>
                </a:tc>
                <a:tc>
                  <a:txBody>
                    <a:bodyPr/>
                    <a:lstStyle/>
                    <a:p>
                      <a:pPr algn="ctr">
                        <a:lnSpc>
                          <a:spcPct val="140000"/>
                        </a:lnSpc>
                        <a:spcBef>
                          <a:spcPts val="1200"/>
                        </a:spcBef>
                        <a:spcAft>
                          <a:spcPts val="600"/>
                        </a:spcAft>
                      </a:pPr>
                      <a:r>
                        <a:rPr lang="en-GB" sz="2800" dirty="0">
                          <a:solidFill>
                            <a:srgbClr val="5080A2"/>
                          </a:solidFill>
                        </a:rPr>
                        <a:t>1,048,576</a:t>
                      </a:r>
                    </a:p>
                  </a:txBody>
                  <a:tcPr>
                    <a:lnL w="12700" cap="flat" cmpd="sng" algn="ctr">
                      <a:solidFill>
                        <a:schemeClr val="accent6">
                          <a:lumMod val="75000"/>
                        </a:schemeClr>
                      </a:solidFill>
                      <a:prstDash val="solid"/>
                      <a:round/>
                      <a:headEnd type="none" w="med" len="med"/>
                      <a:tailEnd type="none" w="med" len="med"/>
                    </a:lnL>
                  </a:tcPr>
                </a:tc>
                <a:extLst>
                  <a:ext uri="{0D108BD9-81ED-4DB2-BD59-A6C34878D82A}">
                    <a16:rowId xmlns:a16="http://schemas.microsoft.com/office/drawing/2014/main" val="10005"/>
                  </a:ext>
                </a:extLst>
              </a:tr>
              <a:tr h="370840">
                <a:tc>
                  <a:txBody>
                    <a:bodyPr/>
                    <a:lstStyle/>
                    <a:p>
                      <a:pPr algn="ctr">
                        <a:lnSpc>
                          <a:spcPct val="140000"/>
                        </a:lnSpc>
                        <a:spcBef>
                          <a:spcPts val="1200"/>
                        </a:spcBef>
                        <a:spcAft>
                          <a:spcPts val="600"/>
                        </a:spcAft>
                      </a:pPr>
                      <a:r>
                        <a:rPr lang="en-GB" sz="2800" dirty="0">
                          <a:solidFill>
                            <a:srgbClr val="5080A2"/>
                          </a:solidFill>
                        </a:rPr>
                        <a:t>35</a:t>
                      </a:r>
                    </a:p>
                  </a:txBody>
                  <a:tcPr>
                    <a:lnR w="12700" cap="flat" cmpd="sng" algn="ctr">
                      <a:solidFill>
                        <a:schemeClr val="accent6">
                          <a:lumMod val="75000"/>
                        </a:schemeClr>
                      </a:solidFill>
                      <a:prstDash val="solid"/>
                      <a:round/>
                      <a:headEnd type="none" w="med" len="med"/>
                      <a:tailEnd type="none" w="med" len="med"/>
                    </a:lnR>
                  </a:tcPr>
                </a:tc>
                <a:tc>
                  <a:txBody>
                    <a:bodyPr/>
                    <a:lstStyle/>
                    <a:p>
                      <a:pPr algn="ctr">
                        <a:lnSpc>
                          <a:spcPct val="140000"/>
                        </a:lnSpc>
                        <a:spcBef>
                          <a:spcPts val="1200"/>
                        </a:spcBef>
                        <a:spcAft>
                          <a:spcPts val="600"/>
                        </a:spcAft>
                      </a:pPr>
                      <a:r>
                        <a:rPr lang="en-GB" sz="2800" dirty="0">
                          <a:solidFill>
                            <a:srgbClr val="5080A2"/>
                          </a:solidFill>
                        </a:rPr>
                        <a:t>34,359,738,368 </a:t>
                      </a:r>
                    </a:p>
                  </a:txBody>
                  <a:tcPr>
                    <a:lnL w="12700" cap="flat" cmpd="sng" algn="ctr">
                      <a:solidFill>
                        <a:schemeClr val="accent6">
                          <a:lumMod val="75000"/>
                        </a:schemeClr>
                      </a:solidFill>
                      <a:prstDash val="solid"/>
                      <a:round/>
                      <a:headEnd type="none" w="med" len="med"/>
                      <a:tailEnd type="none" w="med" len="med"/>
                    </a:lnL>
                  </a:tcPr>
                </a:tc>
                <a:extLst>
                  <a:ext uri="{0D108BD9-81ED-4DB2-BD59-A6C34878D82A}">
                    <a16:rowId xmlns:a16="http://schemas.microsoft.com/office/drawing/2014/main" val="10006"/>
                  </a:ext>
                </a:extLst>
              </a:tr>
            </a:tbl>
          </a:graphicData>
        </a:graphic>
      </p:graphicFrame>
      <p:sp>
        <p:nvSpPr>
          <p:cNvPr id="3" name="TextBox 2">
            <a:extLst>
              <a:ext uri="{FF2B5EF4-FFF2-40B4-BE49-F238E27FC236}">
                <a16:creationId xmlns:a16="http://schemas.microsoft.com/office/drawing/2014/main" id="{AEDE611C-0E8F-464D-C0CF-55D6DB2C303E}"/>
              </a:ext>
            </a:extLst>
          </p:cNvPr>
          <p:cNvSpPr txBox="1"/>
          <p:nvPr/>
        </p:nvSpPr>
        <p:spPr>
          <a:xfrm>
            <a:off x="1631505" y="188641"/>
            <a:ext cx="4705134" cy="830997"/>
          </a:xfrm>
          <a:prstGeom prst="rect">
            <a:avLst/>
          </a:prstGeom>
          <a:noFill/>
        </p:spPr>
        <p:txBody>
          <a:bodyPr wrap="none" rtlCol="0">
            <a:spAutoFit/>
          </a:bodyPr>
          <a:lstStyle/>
          <a:p>
            <a:r>
              <a:rPr lang="en-GB" sz="4800" dirty="0">
                <a:solidFill>
                  <a:schemeClr val="bg1"/>
                </a:solidFill>
                <a:latin typeface="+mj-lt"/>
              </a:rPr>
              <a:t>Introducing PCR</a:t>
            </a:r>
          </a:p>
        </p:txBody>
      </p:sp>
      <p:grpSp>
        <p:nvGrpSpPr>
          <p:cNvPr id="4" name="Group 3">
            <a:extLst>
              <a:ext uri="{FF2B5EF4-FFF2-40B4-BE49-F238E27FC236}">
                <a16:creationId xmlns:a16="http://schemas.microsoft.com/office/drawing/2014/main" id="{4CD8BF97-3557-8D09-F4F9-11661832ED6C}"/>
              </a:ext>
            </a:extLst>
          </p:cNvPr>
          <p:cNvGrpSpPr/>
          <p:nvPr/>
        </p:nvGrpSpPr>
        <p:grpSpPr>
          <a:xfrm>
            <a:off x="1709372" y="1046611"/>
            <a:ext cx="4680000" cy="77868"/>
            <a:chOff x="1253158" y="1050894"/>
            <a:chExt cx="4853893" cy="73850"/>
          </a:xfrm>
        </p:grpSpPr>
        <p:cxnSp>
          <p:nvCxnSpPr>
            <p:cNvPr id="5" name="Straight Connector 4">
              <a:extLst>
                <a:ext uri="{FF2B5EF4-FFF2-40B4-BE49-F238E27FC236}">
                  <a16:creationId xmlns:a16="http://schemas.microsoft.com/office/drawing/2014/main" id="{BE44854A-8881-A1B9-3E3D-4D0EF33F0F8D}"/>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8A7FD1E-62DC-84B2-2E74-2F133E47FC55}"/>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0" name="Picture 9" descr="A black and white sign with white text&#10;&#10;AI-generated content may be incorrect.">
            <a:extLst>
              <a:ext uri="{FF2B5EF4-FFF2-40B4-BE49-F238E27FC236}">
                <a16:creationId xmlns:a16="http://schemas.microsoft.com/office/drawing/2014/main" id="{CC2F21FD-B02C-5AE6-C8A1-1A29F6F55D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187813"/>
            <a:ext cx="3364360" cy="830997"/>
          </a:xfrm>
          <a:prstGeom prst="rect">
            <a:avLst/>
          </a:prstGeom>
        </p:spPr>
      </p:pic>
    </p:spTree>
    <p:extLst>
      <p:ext uri="{BB962C8B-B14F-4D97-AF65-F5344CB8AC3E}">
        <p14:creationId xmlns:p14="http://schemas.microsoft.com/office/powerpoint/2010/main" val="34136149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95A5CF-59EA-390B-86E0-68A72DCC7F5E}"/>
              </a:ext>
            </a:extLst>
          </p:cNvPr>
          <p:cNvSpPr txBox="1"/>
          <p:nvPr/>
        </p:nvSpPr>
        <p:spPr>
          <a:xfrm>
            <a:off x="0" y="1110077"/>
            <a:ext cx="12192000" cy="5760000"/>
          </a:xfrm>
          <a:prstGeom prst="rect">
            <a:avLst/>
          </a:prstGeom>
          <a:solidFill>
            <a:schemeClr val="bg1"/>
          </a:solidFill>
        </p:spPr>
        <p:txBody>
          <a:bodyPr wrap="square" rtlCol="0">
            <a:spAutoFit/>
          </a:bodyPr>
          <a:lstStyle/>
          <a:p>
            <a:endParaRPr lang="en-GB" dirty="0"/>
          </a:p>
        </p:txBody>
      </p:sp>
      <p:sp>
        <p:nvSpPr>
          <p:cNvPr id="2" name="Rectangle 8"/>
          <p:cNvSpPr>
            <a:spLocks noChangeArrowheads="1"/>
          </p:cNvSpPr>
          <p:nvPr/>
        </p:nvSpPr>
        <p:spPr bwMode="auto">
          <a:xfrm>
            <a:off x="1597596" y="6608386"/>
            <a:ext cx="91789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1200" dirty="0">
                <a:latin typeface="Calibri" pitchFamily="34" charset="0"/>
              </a:rPr>
              <a:t>Taken from; YAFFEE, M, WALTER, P., RICHTER, C. and MULLER, M. (1996) </a:t>
            </a:r>
            <a:r>
              <a:rPr lang="en-GB" altLang="en-US" sz="1200" i="1" dirty="0">
                <a:latin typeface="Calibri" pitchFamily="34" charset="0"/>
              </a:rPr>
              <a:t>PNAS of the USA 93</a:t>
            </a:r>
            <a:r>
              <a:rPr lang="en-GB" altLang="en-US" sz="1200" dirty="0">
                <a:latin typeface="Calibri" pitchFamily="34" charset="0"/>
              </a:rPr>
              <a:t>; pp. 5341-5346.</a:t>
            </a:r>
          </a:p>
        </p:txBody>
      </p:sp>
      <p:sp>
        <p:nvSpPr>
          <p:cNvPr id="7" name="Text Box 48"/>
          <p:cNvSpPr txBox="1">
            <a:spLocks noChangeArrowheads="1"/>
          </p:cNvSpPr>
          <p:nvPr/>
        </p:nvSpPr>
        <p:spPr bwMode="auto">
          <a:xfrm>
            <a:off x="3156969" y="6230510"/>
            <a:ext cx="1366348" cy="36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a:solidFill>
                  <a:schemeClr val="bg1"/>
                </a:solidFill>
              </a:rPr>
              <a:t>LB/amp/ara</a:t>
            </a:r>
          </a:p>
        </p:txBody>
      </p:sp>
      <p:grpSp>
        <p:nvGrpSpPr>
          <p:cNvPr id="55" name="Group 54"/>
          <p:cNvGrpSpPr/>
          <p:nvPr/>
        </p:nvGrpSpPr>
        <p:grpSpPr>
          <a:xfrm>
            <a:off x="2922376" y="4337787"/>
            <a:ext cx="1830780" cy="1826310"/>
            <a:chOff x="1398376" y="4337787"/>
            <a:chExt cx="1830780" cy="1826310"/>
          </a:xfrm>
        </p:grpSpPr>
        <p:pic>
          <p:nvPicPr>
            <p:cNvPr id="4" name="Picture 83" descr="plate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131" y="4342531"/>
              <a:ext cx="1826025" cy="182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4" descr="plate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8376" y="4337787"/>
              <a:ext cx="1826025" cy="182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8"/>
            <p:cNvSpPr>
              <a:spLocks noChangeArrowheads="1"/>
            </p:cNvSpPr>
            <p:nvPr/>
          </p:nvSpPr>
          <p:spPr bwMode="auto">
            <a:xfrm>
              <a:off x="1674182" y="5258058"/>
              <a:ext cx="42797" cy="42693"/>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9" name="Oval 59"/>
            <p:cNvSpPr>
              <a:spLocks noChangeArrowheads="1"/>
            </p:cNvSpPr>
            <p:nvPr/>
          </p:nvSpPr>
          <p:spPr bwMode="auto">
            <a:xfrm>
              <a:off x="1851712" y="4903864"/>
              <a:ext cx="42797" cy="42693"/>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10" name="Oval 60"/>
            <p:cNvSpPr>
              <a:spLocks noChangeArrowheads="1"/>
            </p:cNvSpPr>
            <p:nvPr/>
          </p:nvSpPr>
          <p:spPr bwMode="auto">
            <a:xfrm>
              <a:off x="2244815" y="5005063"/>
              <a:ext cx="42797" cy="42693"/>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11" name="Oval 61"/>
            <p:cNvSpPr>
              <a:spLocks noChangeArrowheads="1"/>
            </p:cNvSpPr>
            <p:nvPr/>
          </p:nvSpPr>
          <p:spPr bwMode="auto">
            <a:xfrm>
              <a:off x="2244815" y="5270708"/>
              <a:ext cx="42797" cy="42693"/>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12" name="Oval 62"/>
            <p:cNvSpPr>
              <a:spLocks noChangeArrowheads="1"/>
            </p:cNvSpPr>
            <p:nvPr/>
          </p:nvSpPr>
          <p:spPr bwMode="auto">
            <a:xfrm>
              <a:off x="2549152" y="5308657"/>
              <a:ext cx="42797" cy="42693"/>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13" name="Oval 63"/>
            <p:cNvSpPr>
              <a:spLocks noChangeArrowheads="1"/>
            </p:cNvSpPr>
            <p:nvPr/>
          </p:nvSpPr>
          <p:spPr bwMode="auto">
            <a:xfrm>
              <a:off x="2701321" y="5460454"/>
              <a:ext cx="42797" cy="42693"/>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14" name="Oval 64"/>
            <p:cNvSpPr>
              <a:spLocks noChangeArrowheads="1"/>
            </p:cNvSpPr>
            <p:nvPr/>
          </p:nvSpPr>
          <p:spPr bwMode="auto">
            <a:xfrm>
              <a:off x="2853490" y="5245408"/>
              <a:ext cx="42797" cy="42693"/>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15" name="Oval 65"/>
            <p:cNvSpPr>
              <a:spLocks noChangeArrowheads="1"/>
            </p:cNvSpPr>
            <p:nvPr/>
          </p:nvSpPr>
          <p:spPr bwMode="auto">
            <a:xfrm>
              <a:off x="2092646" y="4853265"/>
              <a:ext cx="42797" cy="42693"/>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16" name="Oval 66"/>
            <p:cNvSpPr>
              <a:spLocks noChangeArrowheads="1"/>
            </p:cNvSpPr>
            <p:nvPr/>
          </p:nvSpPr>
          <p:spPr bwMode="auto">
            <a:xfrm>
              <a:off x="2244815" y="5005063"/>
              <a:ext cx="42797" cy="42693"/>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17" name="Oval 67"/>
            <p:cNvSpPr>
              <a:spLocks noChangeArrowheads="1"/>
            </p:cNvSpPr>
            <p:nvPr/>
          </p:nvSpPr>
          <p:spPr bwMode="auto">
            <a:xfrm>
              <a:off x="2396983" y="4638219"/>
              <a:ext cx="42797" cy="42693"/>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18" name="Oval 68"/>
            <p:cNvSpPr>
              <a:spLocks noChangeArrowheads="1"/>
            </p:cNvSpPr>
            <p:nvPr/>
          </p:nvSpPr>
          <p:spPr bwMode="auto">
            <a:xfrm>
              <a:off x="2549152" y="5308657"/>
              <a:ext cx="42797" cy="42693"/>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19" name="Oval 69"/>
            <p:cNvSpPr>
              <a:spLocks noChangeArrowheads="1"/>
            </p:cNvSpPr>
            <p:nvPr/>
          </p:nvSpPr>
          <p:spPr bwMode="auto">
            <a:xfrm>
              <a:off x="2701321" y="5460454"/>
              <a:ext cx="42797" cy="42693"/>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20" name="Oval 70"/>
            <p:cNvSpPr>
              <a:spLocks noChangeArrowheads="1"/>
            </p:cNvSpPr>
            <p:nvPr/>
          </p:nvSpPr>
          <p:spPr bwMode="auto">
            <a:xfrm>
              <a:off x="1953158" y="5283357"/>
              <a:ext cx="42797" cy="42693"/>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21" name="Oval 71"/>
            <p:cNvSpPr>
              <a:spLocks noChangeArrowheads="1"/>
            </p:cNvSpPr>
            <p:nvPr/>
          </p:nvSpPr>
          <p:spPr bwMode="auto">
            <a:xfrm>
              <a:off x="1978519" y="5561652"/>
              <a:ext cx="42797" cy="42693"/>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22" name="Oval 72"/>
            <p:cNvSpPr>
              <a:spLocks noChangeArrowheads="1"/>
            </p:cNvSpPr>
            <p:nvPr/>
          </p:nvSpPr>
          <p:spPr bwMode="auto">
            <a:xfrm>
              <a:off x="2067284" y="5801998"/>
              <a:ext cx="42797" cy="42693"/>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23" name="Oval 73"/>
            <p:cNvSpPr>
              <a:spLocks noChangeArrowheads="1"/>
            </p:cNvSpPr>
            <p:nvPr/>
          </p:nvSpPr>
          <p:spPr bwMode="auto">
            <a:xfrm>
              <a:off x="2282857" y="5865247"/>
              <a:ext cx="42797" cy="42693"/>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24" name="Oval 74"/>
            <p:cNvSpPr>
              <a:spLocks noChangeArrowheads="1"/>
            </p:cNvSpPr>
            <p:nvPr/>
          </p:nvSpPr>
          <p:spPr bwMode="auto">
            <a:xfrm>
              <a:off x="2194092" y="5738749"/>
              <a:ext cx="42797" cy="42693"/>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25" name="Oval 75"/>
            <p:cNvSpPr>
              <a:spLocks noChangeArrowheads="1"/>
            </p:cNvSpPr>
            <p:nvPr/>
          </p:nvSpPr>
          <p:spPr bwMode="auto">
            <a:xfrm>
              <a:off x="2726682" y="4739418"/>
              <a:ext cx="42797" cy="42693"/>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26" name="Oval 76"/>
            <p:cNvSpPr>
              <a:spLocks noChangeArrowheads="1"/>
            </p:cNvSpPr>
            <p:nvPr/>
          </p:nvSpPr>
          <p:spPr bwMode="auto">
            <a:xfrm>
              <a:off x="2396983" y="4499072"/>
              <a:ext cx="42797" cy="42693"/>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27" name="Oval 77"/>
            <p:cNvSpPr>
              <a:spLocks noChangeArrowheads="1"/>
            </p:cNvSpPr>
            <p:nvPr/>
          </p:nvSpPr>
          <p:spPr bwMode="auto">
            <a:xfrm>
              <a:off x="2511110" y="4562321"/>
              <a:ext cx="42797" cy="42693"/>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28" name="Oval 78"/>
            <p:cNvSpPr>
              <a:spLocks noChangeArrowheads="1"/>
            </p:cNvSpPr>
            <p:nvPr/>
          </p:nvSpPr>
          <p:spPr bwMode="auto">
            <a:xfrm>
              <a:off x="1927796" y="5106261"/>
              <a:ext cx="42797" cy="42693"/>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29" name="Oval 79"/>
            <p:cNvSpPr>
              <a:spLocks noChangeArrowheads="1"/>
            </p:cNvSpPr>
            <p:nvPr/>
          </p:nvSpPr>
          <p:spPr bwMode="auto">
            <a:xfrm>
              <a:off x="3005658" y="5068311"/>
              <a:ext cx="42797" cy="42693"/>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30" name="Oval 80"/>
            <p:cNvSpPr>
              <a:spLocks noChangeArrowheads="1"/>
            </p:cNvSpPr>
            <p:nvPr/>
          </p:nvSpPr>
          <p:spPr bwMode="auto">
            <a:xfrm>
              <a:off x="2992978" y="5435155"/>
              <a:ext cx="42797" cy="42693"/>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31" name="Oval 81"/>
            <p:cNvSpPr>
              <a:spLocks noChangeArrowheads="1"/>
            </p:cNvSpPr>
            <p:nvPr/>
          </p:nvSpPr>
          <p:spPr bwMode="auto">
            <a:xfrm>
              <a:off x="2396983" y="5979095"/>
              <a:ext cx="42797" cy="42693"/>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32" name="Oval 82"/>
            <p:cNvSpPr>
              <a:spLocks noChangeArrowheads="1"/>
            </p:cNvSpPr>
            <p:nvPr/>
          </p:nvSpPr>
          <p:spPr bwMode="auto">
            <a:xfrm>
              <a:off x="2599875" y="5599602"/>
              <a:ext cx="42797" cy="42693"/>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grpSp>
      <p:pic>
        <p:nvPicPr>
          <p:cNvPr id="35" name="Picture 34" descr="plate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9663" y="433834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56" descr="plate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9663" y="433834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 name="Group 44"/>
          <p:cNvGrpSpPr>
            <a:grpSpLocks/>
          </p:cNvGrpSpPr>
          <p:nvPr/>
        </p:nvGrpSpPr>
        <p:grpSpPr bwMode="auto">
          <a:xfrm>
            <a:off x="1703512" y="1489770"/>
            <a:ext cx="8809930" cy="2227262"/>
            <a:chOff x="22" y="774"/>
            <a:chExt cx="5708" cy="1428"/>
          </a:xfrm>
        </p:grpSpPr>
        <p:pic>
          <p:nvPicPr>
            <p:cNvPr id="38" name="Picture 5"/>
            <p:cNvPicPr>
              <a:picLocks noChangeAspect="1" noChangeArrowheads="1"/>
            </p:cNvPicPr>
            <p:nvPr/>
          </p:nvPicPr>
          <p:blipFill>
            <a:blip r:embed="rId5">
              <a:extLst>
                <a:ext uri="{28A0092B-C50C-407E-A947-70E740481C1C}">
                  <a14:useLocalDpi xmlns:a14="http://schemas.microsoft.com/office/drawing/2010/main" val="0"/>
                </a:ext>
              </a:extLst>
            </a:blip>
            <a:srcRect b="48315"/>
            <a:stretch>
              <a:fillRect/>
            </a:stretch>
          </p:blipFill>
          <p:spPr bwMode="auto">
            <a:xfrm>
              <a:off x="2925" y="799"/>
              <a:ext cx="1357" cy="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 y="799"/>
              <a:ext cx="2858" cy="1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43"/>
            <p:cNvPicPr>
              <a:picLocks noChangeAspect="1" noChangeArrowheads="1"/>
            </p:cNvPicPr>
            <p:nvPr/>
          </p:nvPicPr>
          <p:blipFill>
            <a:blip r:embed="rId5">
              <a:extLst>
                <a:ext uri="{28A0092B-C50C-407E-A947-70E740481C1C}">
                  <a14:useLocalDpi xmlns:a14="http://schemas.microsoft.com/office/drawing/2010/main" val="0"/>
                </a:ext>
              </a:extLst>
            </a:blip>
            <a:srcRect t="51767"/>
            <a:stretch>
              <a:fillRect/>
            </a:stretch>
          </p:blipFill>
          <p:spPr bwMode="auto">
            <a:xfrm>
              <a:off x="4232" y="774"/>
              <a:ext cx="1498" cy="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 name="Group 50"/>
          <p:cNvGrpSpPr>
            <a:grpSpLocks/>
          </p:cNvGrpSpPr>
          <p:nvPr/>
        </p:nvGrpSpPr>
        <p:grpSpPr bwMode="auto">
          <a:xfrm>
            <a:off x="1585914" y="3693818"/>
            <a:ext cx="4510087" cy="598488"/>
            <a:chOff x="39" y="2205"/>
            <a:chExt cx="2841" cy="377"/>
          </a:xfrm>
        </p:grpSpPr>
        <p:sp>
          <p:nvSpPr>
            <p:cNvPr id="42" name="AutoShape 46"/>
            <p:cNvSpPr>
              <a:spLocks/>
            </p:cNvSpPr>
            <p:nvPr/>
          </p:nvSpPr>
          <p:spPr bwMode="auto">
            <a:xfrm rot="-5400000">
              <a:off x="1408" y="836"/>
              <a:ext cx="103" cy="2841"/>
            </a:xfrm>
            <a:prstGeom prst="leftBrace">
              <a:avLst>
                <a:gd name="adj1" fmla="val 229854"/>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43" name="Text Box 48"/>
            <p:cNvSpPr txBox="1">
              <a:spLocks noChangeArrowheads="1"/>
            </p:cNvSpPr>
            <p:nvPr/>
          </p:nvSpPr>
          <p:spPr bwMode="auto">
            <a:xfrm>
              <a:off x="431" y="2236"/>
              <a:ext cx="2081"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3000" dirty="0">
                  <a:solidFill>
                    <a:srgbClr val="92D050"/>
                  </a:solidFill>
                  <a:latin typeface="Calibri" pitchFamily="34" charset="0"/>
                </a:rPr>
                <a:t>Supercoiled plasmid</a:t>
              </a:r>
            </a:p>
          </p:txBody>
        </p:sp>
      </p:grpSp>
      <p:grpSp>
        <p:nvGrpSpPr>
          <p:cNvPr id="44" name="Group 51"/>
          <p:cNvGrpSpPr>
            <a:grpSpLocks/>
          </p:cNvGrpSpPr>
          <p:nvPr/>
        </p:nvGrpSpPr>
        <p:grpSpPr bwMode="auto">
          <a:xfrm>
            <a:off x="6194425" y="3693818"/>
            <a:ext cx="4421188" cy="598488"/>
            <a:chOff x="2942" y="2205"/>
            <a:chExt cx="2785" cy="377"/>
          </a:xfrm>
        </p:grpSpPr>
        <p:sp>
          <p:nvSpPr>
            <p:cNvPr id="45" name="AutoShape 47"/>
            <p:cNvSpPr>
              <a:spLocks/>
            </p:cNvSpPr>
            <p:nvPr/>
          </p:nvSpPr>
          <p:spPr bwMode="auto">
            <a:xfrm rot="-5400000">
              <a:off x="4283" y="864"/>
              <a:ext cx="103" cy="2785"/>
            </a:xfrm>
            <a:prstGeom prst="leftBrace">
              <a:avLst>
                <a:gd name="adj1" fmla="val 225324"/>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46" name="Text Box 49"/>
            <p:cNvSpPr txBox="1">
              <a:spLocks noChangeArrowheads="1"/>
            </p:cNvSpPr>
            <p:nvPr/>
          </p:nvSpPr>
          <p:spPr bwMode="auto">
            <a:xfrm>
              <a:off x="3195" y="2236"/>
              <a:ext cx="227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3000" dirty="0">
                  <a:solidFill>
                    <a:srgbClr val="92D050"/>
                  </a:solidFill>
                  <a:latin typeface="Calibri" pitchFamily="34" charset="0"/>
                </a:rPr>
                <a:t>Relaxed circle plasmid</a:t>
              </a:r>
            </a:p>
          </p:txBody>
        </p:sp>
      </p:grpSp>
      <p:sp>
        <p:nvSpPr>
          <p:cNvPr id="33" name="TextBox 32">
            <a:extLst>
              <a:ext uri="{FF2B5EF4-FFF2-40B4-BE49-F238E27FC236}">
                <a16:creationId xmlns:a16="http://schemas.microsoft.com/office/drawing/2014/main" id="{CF3CFD96-10E7-2E24-BFBC-D18729AD267E}"/>
              </a:ext>
            </a:extLst>
          </p:cNvPr>
          <p:cNvSpPr txBox="1"/>
          <p:nvPr/>
        </p:nvSpPr>
        <p:spPr>
          <a:xfrm>
            <a:off x="1631505" y="188641"/>
            <a:ext cx="6354625" cy="830997"/>
          </a:xfrm>
          <a:prstGeom prst="rect">
            <a:avLst/>
          </a:prstGeom>
          <a:noFill/>
        </p:spPr>
        <p:txBody>
          <a:bodyPr wrap="none" rtlCol="0">
            <a:spAutoFit/>
          </a:bodyPr>
          <a:lstStyle/>
          <a:p>
            <a:r>
              <a:rPr lang="en-GB" sz="4800" dirty="0">
                <a:solidFill>
                  <a:schemeClr val="bg1"/>
                </a:solidFill>
              </a:rPr>
              <a:t>Lab 6a: transformation</a:t>
            </a:r>
          </a:p>
        </p:txBody>
      </p:sp>
      <p:grpSp>
        <p:nvGrpSpPr>
          <p:cNvPr id="34" name="Group 33">
            <a:extLst>
              <a:ext uri="{FF2B5EF4-FFF2-40B4-BE49-F238E27FC236}">
                <a16:creationId xmlns:a16="http://schemas.microsoft.com/office/drawing/2014/main" id="{061CD5B1-A4C7-F99C-D721-9DDF3CFFBF65}"/>
              </a:ext>
            </a:extLst>
          </p:cNvPr>
          <p:cNvGrpSpPr/>
          <p:nvPr/>
        </p:nvGrpSpPr>
        <p:grpSpPr>
          <a:xfrm>
            <a:off x="1714744" y="937195"/>
            <a:ext cx="6480000" cy="94217"/>
            <a:chOff x="1253158" y="1050894"/>
            <a:chExt cx="4853893" cy="73850"/>
          </a:xfrm>
        </p:grpSpPr>
        <p:cxnSp>
          <p:nvCxnSpPr>
            <p:cNvPr id="47" name="Straight Connector 46">
              <a:extLst>
                <a:ext uri="{FF2B5EF4-FFF2-40B4-BE49-F238E27FC236}">
                  <a16:creationId xmlns:a16="http://schemas.microsoft.com/office/drawing/2014/main" id="{7086CBED-2F01-0794-9BAA-6C8ECF37BAD5}"/>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D67E6FB-99BA-9D30-AE17-80108244863D}"/>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49" name="Picture 48" descr="A black and white sign with white text&#10;&#10;AI-generated content may be incorrect.">
            <a:extLst>
              <a:ext uri="{FF2B5EF4-FFF2-40B4-BE49-F238E27FC236}">
                <a16:creationId xmlns:a16="http://schemas.microsoft.com/office/drawing/2014/main" id="{419F7A9F-C157-7964-5200-EAD4E07ED9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54765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15DE939-1755-3F4D-C0F1-6B1E3CBE513A}"/>
              </a:ext>
            </a:extLst>
          </p:cNvPr>
          <p:cNvSpPr txBox="1"/>
          <p:nvPr/>
        </p:nvSpPr>
        <p:spPr>
          <a:xfrm>
            <a:off x="0" y="1110077"/>
            <a:ext cx="12192000" cy="5760000"/>
          </a:xfrm>
          <a:prstGeom prst="rect">
            <a:avLst/>
          </a:prstGeom>
          <a:solidFill>
            <a:schemeClr val="bg1"/>
          </a:solidFill>
        </p:spPr>
        <p:txBody>
          <a:bodyPr wrap="square" rtlCol="0">
            <a:spAutoFit/>
          </a:bodyPr>
          <a:lstStyle/>
          <a:p>
            <a:endParaRPr lang="en-GB" dirty="0"/>
          </a:p>
        </p:txBody>
      </p:sp>
      <p:grpSp>
        <p:nvGrpSpPr>
          <p:cNvPr id="2" name="Group 16"/>
          <p:cNvGrpSpPr>
            <a:grpSpLocks/>
          </p:cNvGrpSpPr>
          <p:nvPr/>
        </p:nvGrpSpPr>
        <p:grpSpPr bwMode="auto">
          <a:xfrm>
            <a:off x="1631505" y="2276278"/>
            <a:ext cx="8802563" cy="4393083"/>
            <a:chOff x="431" y="845"/>
            <a:chExt cx="4978" cy="230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r="4855" b="6473"/>
            <a:stretch>
              <a:fillRect/>
            </a:stretch>
          </p:blipFill>
          <p:spPr bwMode="auto">
            <a:xfrm>
              <a:off x="2290" y="845"/>
              <a:ext cx="3119" cy="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11"/>
            <p:cNvSpPr>
              <a:spLocks noChangeShapeType="1"/>
            </p:cNvSpPr>
            <p:nvPr/>
          </p:nvSpPr>
          <p:spPr bwMode="auto">
            <a:xfrm>
              <a:off x="1927" y="1480"/>
              <a:ext cx="1225" cy="181"/>
            </a:xfrm>
            <a:prstGeom prst="line">
              <a:avLst/>
            </a:prstGeom>
            <a:noFill/>
            <a:ln w="28575">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 name="Freeform 12"/>
            <p:cNvSpPr>
              <a:spLocks/>
            </p:cNvSpPr>
            <p:nvPr/>
          </p:nvSpPr>
          <p:spPr bwMode="auto">
            <a:xfrm>
              <a:off x="3078" y="1665"/>
              <a:ext cx="166" cy="162"/>
            </a:xfrm>
            <a:custGeom>
              <a:avLst/>
              <a:gdLst>
                <a:gd name="T0" fmla="*/ 126 w 166"/>
                <a:gd name="T1" fmla="*/ 111 h 162"/>
                <a:gd name="T2" fmla="*/ 153 w 166"/>
                <a:gd name="T3" fmla="*/ 78 h 162"/>
                <a:gd name="T4" fmla="*/ 147 w 166"/>
                <a:gd name="T5" fmla="*/ 9 h 162"/>
                <a:gd name="T6" fmla="*/ 129 w 166"/>
                <a:gd name="T7" fmla="*/ 0 h 162"/>
                <a:gd name="T8" fmla="*/ 105 w 166"/>
                <a:gd name="T9" fmla="*/ 15 h 162"/>
                <a:gd name="T10" fmla="*/ 96 w 166"/>
                <a:gd name="T11" fmla="*/ 42 h 162"/>
                <a:gd name="T12" fmla="*/ 21 w 166"/>
                <a:gd name="T13" fmla="*/ 72 h 162"/>
                <a:gd name="T14" fmla="*/ 6 w 166"/>
                <a:gd name="T15" fmla="*/ 87 h 162"/>
                <a:gd name="T16" fmla="*/ 0 w 166"/>
                <a:gd name="T17" fmla="*/ 105 h 162"/>
                <a:gd name="T18" fmla="*/ 15 w 166"/>
                <a:gd name="T19" fmla="*/ 129 h 162"/>
                <a:gd name="T20" fmla="*/ 48 w 166"/>
                <a:gd name="T21" fmla="*/ 153 h 162"/>
                <a:gd name="T22" fmla="*/ 66 w 166"/>
                <a:gd name="T23" fmla="*/ 159 h 162"/>
                <a:gd name="T24" fmla="*/ 75 w 166"/>
                <a:gd name="T25" fmla="*/ 162 h 162"/>
                <a:gd name="T26" fmla="*/ 102 w 166"/>
                <a:gd name="T27" fmla="*/ 147 h 162"/>
                <a:gd name="T28" fmla="*/ 129 w 166"/>
                <a:gd name="T29" fmla="*/ 117 h 162"/>
                <a:gd name="T30" fmla="*/ 126 w 166"/>
                <a:gd name="T31" fmla="*/ 111 h 1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6" h="162">
                  <a:moveTo>
                    <a:pt x="126" y="111"/>
                  </a:moveTo>
                  <a:cubicBezTo>
                    <a:pt x="137" y="100"/>
                    <a:pt x="141" y="86"/>
                    <a:pt x="153" y="78"/>
                  </a:cubicBezTo>
                  <a:cubicBezTo>
                    <a:pt x="160" y="58"/>
                    <a:pt x="166" y="25"/>
                    <a:pt x="147" y="9"/>
                  </a:cubicBezTo>
                  <a:cubicBezTo>
                    <a:pt x="142" y="5"/>
                    <a:pt x="135" y="4"/>
                    <a:pt x="129" y="0"/>
                  </a:cubicBezTo>
                  <a:cubicBezTo>
                    <a:pt x="114" y="5"/>
                    <a:pt x="111" y="2"/>
                    <a:pt x="105" y="15"/>
                  </a:cubicBezTo>
                  <a:cubicBezTo>
                    <a:pt x="101" y="24"/>
                    <a:pt x="104" y="37"/>
                    <a:pt x="96" y="42"/>
                  </a:cubicBezTo>
                  <a:cubicBezTo>
                    <a:pt x="71" y="59"/>
                    <a:pt x="50" y="65"/>
                    <a:pt x="21" y="72"/>
                  </a:cubicBezTo>
                  <a:cubicBezTo>
                    <a:pt x="13" y="77"/>
                    <a:pt x="10" y="78"/>
                    <a:pt x="6" y="87"/>
                  </a:cubicBezTo>
                  <a:cubicBezTo>
                    <a:pt x="3" y="93"/>
                    <a:pt x="0" y="105"/>
                    <a:pt x="0" y="105"/>
                  </a:cubicBezTo>
                  <a:cubicBezTo>
                    <a:pt x="7" y="126"/>
                    <a:pt x="1" y="119"/>
                    <a:pt x="15" y="129"/>
                  </a:cubicBezTo>
                  <a:cubicBezTo>
                    <a:pt x="21" y="138"/>
                    <a:pt x="38" y="150"/>
                    <a:pt x="48" y="153"/>
                  </a:cubicBezTo>
                  <a:cubicBezTo>
                    <a:pt x="54" y="155"/>
                    <a:pt x="60" y="157"/>
                    <a:pt x="66" y="159"/>
                  </a:cubicBezTo>
                  <a:cubicBezTo>
                    <a:pt x="69" y="160"/>
                    <a:pt x="75" y="162"/>
                    <a:pt x="75" y="162"/>
                  </a:cubicBezTo>
                  <a:cubicBezTo>
                    <a:pt x="85" y="159"/>
                    <a:pt x="102" y="147"/>
                    <a:pt x="102" y="147"/>
                  </a:cubicBezTo>
                  <a:cubicBezTo>
                    <a:pt x="108" y="138"/>
                    <a:pt x="120" y="123"/>
                    <a:pt x="129" y="117"/>
                  </a:cubicBezTo>
                  <a:cubicBezTo>
                    <a:pt x="133" y="106"/>
                    <a:pt x="135" y="107"/>
                    <a:pt x="126" y="111"/>
                  </a:cubicBezTo>
                  <a:close/>
                </a:path>
              </a:pathLst>
            </a:custGeom>
            <a:noFill/>
            <a:ln w="9525">
              <a:solidFill>
                <a:srgbClr val="007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 name="Text Box 13"/>
            <p:cNvSpPr txBox="1">
              <a:spLocks noChangeArrowheads="1"/>
            </p:cNvSpPr>
            <p:nvPr/>
          </p:nvSpPr>
          <p:spPr bwMode="auto">
            <a:xfrm>
              <a:off x="1156" y="1253"/>
              <a:ext cx="683" cy="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3000" dirty="0">
                  <a:solidFill>
                    <a:schemeClr val="tx1">
                      <a:lumMod val="50000"/>
                      <a:lumOff val="50000"/>
                    </a:schemeClr>
                  </a:solidFill>
                  <a:latin typeface="Calibri" pitchFamily="34" charset="0"/>
                </a:rPr>
                <a:t>colony</a:t>
              </a:r>
            </a:p>
          </p:txBody>
        </p:sp>
        <p:sp>
          <p:nvSpPr>
            <p:cNvPr id="7" name="Text Box 14"/>
            <p:cNvSpPr txBox="1">
              <a:spLocks noChangeArrowheads="1"/>
            </p:cNvSpPr>
            <p:nvPr/>
          </p:nvSpPr>
          <p:spPr bwMode="auto">
            <a:xfrm>
              <a:off x="431" y="1706"/>
              <a:ext cx="1574" cy="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3000">
                  <a:solidFill>
                    <a:schemeClr val="tx1">
                      <a:lumMod val="50000"/>
                      <a:lumOff val="50000"/>
                    </a:schemeClr>
                  </a:solidFill>
                  <a:latin typeface="Calibri" pitchFamily="34" charset="0"/>
                </a:rPr>
                <a:t>satellite colonies</a:t>
              </a:r>
            </a:p>
          </p:txBody>
        </p:sp>
        <p:sp>
          <p:nvSpPr>
            <p:cNvPr id="8" name="Line 15"/>
            <p:cNvSpPr>
              <a:spLocks noChangeShapeType="1"/>
            </p:cNvSpPr>
            <p:nvPr/>
          </p:nvSpPr>
          <p:spPr bwMode="auto">
            <a:xfrm flipV="1">
              <a:off x="2200" y="1797"/>
              <a:ext cx="907" cy="91"/>
            </a:xfrm>
            <a:prstGeom prst="line">
              <a:avLst/>
            </a:prstGeom>
            <a:noFill/>
            <a:ln w="28575">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14" name="TextBox 13">
            <a:extLst>
              <a:ext uri="{FF2B5EF4-FFF2-40B4-BE49-F238E27FC236}">
                <a16:creationId xmlns:a16="http://schemas.microsoft.com/office/drawing/2014/main" id="{B51CA7BB-8A33-705A-2515-4B849A196A6A}"/>
              </a:ext>
            </a:extLst>
          </p:cNvPr>
          <p:cNvSpPr txBox="1"/>
          <p:nvPr/>
        </p:nvSpPr>
        <p:spPr>
          <a:xfrm>
            <a:off x="1631505" y="188641"/>
            <a:ext cx="6354625" cy="830997"/>
          </a:xfrm>
          <a:prstGeom prst="rect">
            <a:avLst/>
          </a:prstGeom>
          <a:noFill/>
        </p:spPr>
        <p:txBody>
          <a:bodyPr wrap="none" rtlCol="0">
            <a:spAutoFit/>
          </a:bodyPr>
          <a:lstStyle/>
          <a:p>
            <a:r>
              <a:rPr lang="en-GB" sz="4800" dirty="0">
                <a:solidFill>
                  <a:schemeClr val="bg1"/>
                </a:solidFill>
              </a:rPr>
              <a:t>Lab 6a: transformation</a:t>
            </a:r>
          </a:p>
        </p:txBody>
      </p:sp>
      <p:grpSp>
        <p:nvGrpSpPr>
          <p:cNvPr id="15" name="Group 14">
            <a:extLst>
              <a:ext uri="{FF2B5EF4-FFF2-40B4-BE49-F238E27FC236}">
                <a16:creationId xmlns:a16="http://schemas.microsoft.com/office/drawing/2014/main" id="{00486304-8B0F-5D7E-449F-B740C1689D76}"/>
              </a:ext>
            </a:extLst>
          </p:cNvPr>
          <p:cNvGrpSpPr/>
          <p:nvPr/>
        </p:nvGrpSpPr>
        <p:grpSpPr>
          <a:xfrm>
            <a:off x="1714744" y="937195"/>
            <a:ext cx="6480000" cy="94217"/>
            <a:chOff x="1253158" y="1050894"/>
            <a:chExt cx="4853893" cy="73850"/>
          </a:xfrm>
        </p:grpSpPr>
        <p:cxnSp>
          <p:nvCxnSpPr>
            <p:cNvPr id="16" name="Straight Connector 15">
              <a:extLst>
                <a:ext uri="{FF2B5EF4-FFF2-40B4-BE49-F238E27FC236}">
                  <a16:creationId xmlns:a16="http://schemas.microsoft.com/office/drawing/2014/main" id="{BC0BAF64-D084-1792-1AA4-38193DFA185A}"/>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246AC92-082B-926C-7EE9-AA2D1EC0EA60}"/>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8" name="Picture 17" descr="A black and white sign with white text&#10;&#10;AI-generated content may be incorrect.">
            <a:extLst>
              <a:ext uri="{FF2B5EF4-FFF2-40B4-BE49-F238E27FC236}">
                <a16:creationId xmlns:a16="http://schemas.microsoft.com/office/drawing/2014/main" id="{9B6213D5-C23E-E7BC-EA7F-4069D13C58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21542435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383417-0AD4-6410-F3F5-D4C608A9356C}"/>
              </a:ext>
            </a:extLst>
          </p:cNvPr>
          <p:cNvSpPr txBox="1"/>
          <p:nvPr/>
        </p:nvSpPr>
        <p:spPr>
          <a:xfrm>
            <a:off x="0" y="1110077"/>
            <a:ext cx="12192000" cy="5760000"/>
          </a:xfrm>
          <a:prstGeom prst="rect">
            <a:avLst/>
          </a:prstGeom>
          <a:solidFill>
            <a:schemeClr val="bg1"/>
          </a:solidFill>
        </p:spPr>
        <p:txBody>
          <a:bodyPr wrap="square" rtlCol="0">
            <a:spAutoFit/>
          </a:bodyPr>
          <a:lstStyle/>
          <a:p>
            <a:endParaRPr lang="en-GB" dirty="0"/>
          </a:p>
        </p:txBody>
      </p:sp>
      <p:pic>
        <p:nvPicPr>
          <p:cNvPr id="9" name="Picture 25" descr="plate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8673" y="2630573"/>
            <a:ext cx="3471667" cy="3471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6" descr="plate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8673" y="2630573"/>
            <a:ext cx="3471667" cy="3471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7" descr="testtube01_yl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0576" y="3076575"/>
            <a:ext cx="728663"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9" descr="innoc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63845">
            <a:off x="6245226" y="-406400"/>
            <a:ext cx="2525713" cy="29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22"/>
          <p:cNvSpPr txBox="1">
            <a:spLocks noChangeArrowheads="1"/>
          </p:cNvSpPr>
          <p:nvPr/>
        </p:nvSpPr>
        <p:spPr bwMode="auto">
          <a:xfrm>
            <a:off x="2894013" y="1624013"/>
            <a:ext cx="2990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dirty="0">
                <a:solidFill>
                  <a:schemeClr val="tx1">
                    <a:lumMod val="65000"/>
                    <a:lumOff val="35000"/>
                  </a:schemeClr>
                </a:solidFill>
              </a:rPr>
              <a:t>Colony isolation and culture</a:t>
            </a:r>
            <a:endParaRPr lang="en-US" altLang="en-US" b="1" dirty="0">
              <a:solidFill>
                <a:schemeClr val="tx1">
                  <a:lumMod val="65000"/>
                  <a:lumOff val="35000"/>
                </a:schemeClr>
              </a:solidFill>
            </a:endParaRPr>
          </a:p>
        </p:txBody>
      </p:sp>
      <p:pic>
        <p:nvPicPr>
          <p:cNvPr id="15" name="Picture 34" descr="testtube02_ylw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8989" y="4097338"/>
            <a:ext cx="725487"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5" descr="testtube01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38988" y="3071813"/>
            <a:ext cx="728662"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p:cNvGrpSpPr/>
          <p:nvPr/>
        </p:nvGrpSpPr>
        <p:grpSpPr>
          <a:xfrm>
            <a:off x="7848600" y="3616326"/>
            <a:ext cx="1677988" cy="854075"/>
            <a:chOff x="6324600" y="3616325"/>
            <a:chExt cx="1677988" cy="854075"/>
          </a:xfrm>
        </p:grpSpPr>
        <p:sp>
          <p:nvSpPr>
            <p:cNvPr id="18" name="Text Box 38"/>
            <p:cNvSpPr txBox="1">
              <a:spLocks noChangeArrowheads="1"/>
            </p:cNvSpPr>
            <p:nvPr/>
          </p:nvSpPr>
          <p:spPr bwMode="auto">
            <a:xfrm>
              <a:off x="6767513" y="3616325"/>
              <a:ext cx="1235075" cy="5810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600">
                  <a:solidFill>
                    <a:schemeClr val="tx1">
                      <a:lumMod val="65000"/>
                      <a:lumOff val="35000"/>
                    </a:schemeClr>
                  </a:solidFill>
                </a:rPr>
                <a:t>LB/amp/ara</a:t>
              </a:r>
            </a:p>
            <a:p>
              <a:pPr algn="ctr" eaLnBrk="1" hangingPunct="1"/>
              <a:r>
                <a:rPr lang="en-US" altLang="en-US" sz="1600">
                  <a:solidFill>
                    <a:schemeClr val="tx1">
                      <a:lumMod val="65000"/>
                      <a:lumOff val="35000"/>
                    </a:schemeClr>
                  </a:solidFill>
                </a:rPr>
                <a:t>broth</a:t>
              </a:r>
            </a:p>
          </p:txBody>
        </p:sp>
        <p:sp>
          <p:nvSpPr>
            <p:cNvPr id="19" name="Line 39"/>
            <p:cNvSpPr>
              <a:spLocks noChangeShapeType="1"/>
            </p:cNvSpPr>
            <p:nvPr/>
          </p:nvSpPr>
          <p:spPr bwMode="auto">
            <a:xfrm flipH="1">
              <a:off x="6324600" y="3975100"/>
              <a:ext cx="596900" cy="495300"/>
            </a:xfrm>
            <a:prstGeom prst="line">
              <a:avLst/>
            </a:prstGeom>
            <a:noFill/>
            <a:ln w="38100">
              <a:solidFill>
                <a:schemeClr val="tx1">
                  <a:lumMod val="65000"/>
                  <a:lumOff val="3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GB">
                <a:solidFill>
                  <a:schemeClr val="tx1">
                    <a:lumMod val="65000"/>
                    <a:lumOff val="35000"/>
                  </a:schemeClr>
                </a:solidFill>
              </a:endParaRPr>
            </a:p>
          </p:txBody>
        </p:sp>
      </p:grpSp>
      <p:sp>
        <p:nvSpPr>
          <p:cNvPr id="7" name="TextBox 6">
            <a:extLst>
              <a:ext uri="{FF2B5EF4-FFF2-40B4-BE49-F238E27FC236}">
                <a16:creationId xmlns:a16="http://schemas.microsoft.com/office/drawing/2014/main" id="{4A603EB5-2D9E-E5C7-F83B-302EA0F57F86}"/>
              </a:ext>
            </a:extLst>
          </p:cNvPr>
          <p:cNvSpPr txBox="1"/>
          <p:nvPr/>
        </p:nvSpPr>
        <p:spPr>
          <a:xfrm>
            <a:off x="1631505" y="188641"/>
            <a:ext cx="6354625" cy="830997"/>
          </a:xfrm>
          <a:prstGeom prst="rect">
            <a:avLst/>
          </a:prstGeom>
          <a:noFill/>
        </p:spPr>
        <p:txBody>
          <a:bodyPr wrap="none" rtlCol="0">
            <a:spAutoFit/>
          </a:bodyPr>
          <a:lstStyle/>
          <a:p>
            <a:r>
              <a:rPr lang="en-GB" sz="4800" dirty="0">
                <a:solidFill>
                  <a:schemeClr val="bg1"/>
                </a:solidFill>
              </a:rPr>
              <a:t>Lab 6a: transformation</a:t>
            </a:r>
          </a:p>
        </p:txBody>
      </p:sp>
      <p:grpSp>
        <p:nvGrpSpPr>
          <p:cNvPr id="8" name="Group 7">
            <a:extLst>
              <a:ext uri="{FF2B5EF4-FFF2-40B4-BE49-F238E27FC236}">
                <a16:creationId xmlns:a16="http://schemas.microsoft.com/office/drawing/2014/main" id="{4034096D-B7DA-8724-2CB6-49ED890EB962}"/>
              </a:ext>
            </a:extLst>
          </p:cNvPr>
          <p:cNvGrpSpPr/>
          <p:nvPr/>
        </p:nvGrpSpPr>
        <p:grpSpPr>
          <a:xfrm>
            <a:off x="1714744" y="937195"/>
            <a:ext cx="6480000" cy="94217"/>
            <a:chOff x="1253158" y="1050894"/>
            <a:chExt cx="4853893" cy="73850"/>
          </a:xfrm>
        </p:grpSpPr>
        <p:cxnSp>
          <p:nvCxnSpPr>
            <p:cNvPr id="14" name="Straight Connector 13">
              <a:extLst>
                <a:ext uri="{FF2B5EF4-FFF2-40B4-BE49-F238E27FC236}">
                  <a16:creationId xmlns:a16="http://schemas.microsoft.com/office/drawing/2014/main" id="{58C4AF33-F344-0080-F1DC-47F90E70486B}"/>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C22E17F-7981-EF56-A245-93D62135F075}"/>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21" name="Picture 20" descr="A black and white sign with white text&#10;&#10;AI-generated content may be incorrect.">
            <a:extLst>
              <a:ext uri="{FF2B5EF4-FFF2-40B4-BE49-F238E27FC236}">
                <a16:creationId xmlns:a16="http://schemas.microsoft.com/office/drawing/2014/main" id="{6E9BDA1A-E7AD-E5FE-CC9D-4785BC2F24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62892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15"/>
                                        </p:tgtEl>
                                        <p:attrNameLst>
                                          <p:attrName>style.opacity</p:attrName>
                                        </p:attrNameLst>
                                      </p:cBhvr>
                                      <p:to>
                                        <p:strVal val="0.65"/>
                                      </p:to>
                                    </p:set>
                                    <p:animEffect filter="image" prLst="opacity: 0.65">
                                      <p:cBhvr rctx="IE">
                                        <p:cTn id="7" dur="indefinite"/>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autoRev="1" fill="hold" nodeType="clickEffect">
                                  <p:stCondLst>
                                    <p:cond delay="0"/>
                                  </p:stCondLst>
                                  <p:childTnLst>
                                    <p:animMotion origin="layout" path="M -2.77778E-7 2.22222E-6 L -0.20556 0.23703 " pathEditMode="relative" rAng="0" ptsTypes="AA">
                                      <p:cBhvr>
                                        <p:cTn id="11" dur="2000" fill="hold"/>
                                        <p:tgtEl>
                                          <p:spTgt spid="12"/>
                                        </p:tgtEl>
                                        <p:attrNameLst>
                                          <p:attrName>ppt_x</p:attrName>
                                          <p:attrName>ppt_y</p:attrName>
                                        </p:attrNameLst>
                                      </p:cBhvr>
                                      <p:rCtr x="-10278" y="11852"/>
                                    </p:animMotion>
                                  </p:childTnLst>
                                </p:cTn>
                              </p:par>
                            </p:childTnLst>
                          </p:cTn>
                        </p:par>
                        <p:par>
                          <p:cTn id="12" fill="hold">
                            <p:stCondLst>
                              <p:cond delay="4000"/>
                            </p:stCondLst>
                            <p:childTnLst>
                              <p:par>
                                <p:cTn id="13" presetID="8" presetClass="emph" presetSubtype="0" fill="hold" nodeType="afterEffect">
                                  <p:stCondLst>
                                    <p:cond delay="0"/>
                                  </p:stCondLst>
                                  <p:childTnLst>
                                    <p:animRot by="-2880000">
                                      <p:cBhvr>
                                        <p:cTn id="14" dur="1000" fill="hold"/>
                                        <p:tgtEl>
                                          <p:spTgt spid="12"/>
                                        </p:tgtEl>
                                        <p:attrNameLst>
                                          <p:attrName>r</p:attrName>
                                        </p:attrNameLst>
                                      </p:cBhvr>
                                    </p:animRot>
                                  </p:childTnLst>
                                </p:cTn>
                              </p:par>
                            </p:childTnLst>
                          </p:cTn>
                        </p:par>
                        <p:par>
                          <p:cTn id="15" fill="hold">
                            <p:stCondLst>
                              <p:cond delay="5000"/>
                            </p:stCondLst>
                            <p:childTnLst>
                              <p:par>
                                <p:cTn id="16" presetID="42" presetClass="path" presetSubtype="0" accel="50000" decel="50000" fill="hold" nodeType="afterEffect">
                                  <p:stCondLst>
                                    <p:cond delay="0"/>
                                  </p:stCondLst>
                                  <p:childTnLst>
                                    <p:animMotion origin="layout" path="M -2.77778E-7 2.22222E-6 L -2.77778E-7 0.41852 " pathEditMode="relative" rAng="0" ptsTypes="AA">
                                      <p:cBhvr>
                                        <p:cTn id="17" dur="2000" fill="hold"/>
                                        <p:tgtEl>
                                          <p:spTgt spid="12"/>
                                        </p:tgtEl>
                                        <p:attrNameLst>
                                          <p:attrName>ppt_x</p:attrName>
                                          <p:attrName>ppt_y</p:attrName>
                                        </p:attrNameLst>
                                      </p:cBhvr>
                                      <p:rCtr x="0" y="209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272E02-37A7-D657-61E3-76F143C02CE5}"/>
              </a:ext>
            </a:extLst>
          </p:cNvPr>
          <p:cNvSpPr txBox="1"/>
          <p:nvPr/>
        </p:nvSpPr>
        <p:spPr>
          <a:xfrm>
            <a:off x="0" y="1110077"/>
            <a:ext cx="12192000" cy="5760000"/>
          </a:xfrm>
          <a:prstGeom prst="rect">
            <a:avLst/>
          </a:prstGeom>
          <a:solidFill>
            <a:schemeClr val="bg1"/>
          </a:solidFill>
        </p:spPr>
        <p:txBody>
          <a:bodyPr wrap="square" rtlCol="0">
            <a:spAutoFit/>
          </a:bodyPr>
          <a:lstStyle/>
          <a:p>
            <a:endParaRPr lang="en-GB" dirty="0"/>
          </a:p>
        </p:txBody>
      </p:sp>
      <p:pic>
        <p:nvPicPr>
          <p:cNvPr id="6" name="Picture 2" descr="C:\Documents and Settings\User\My Documents\My Pictures\amgen workshop july 2009\2009_07_09\IMG_0290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1557338"/>
            <a:ext cx="651510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2FEB169C-CF55-18C2-826C-77DB8CB70546}"/>
              </a:ext>
            </a:extLst>
          </p:cNvPr>
          <p:cNvSpPr txBox="1"/>
          <p:nvPr/>
        </p:nvSpPr>
        <p:spPr>
          <a:xfrm>
            <a:off x="1631505" y="188641"/>
            <a:ext cx="6354625" cy="830997"/>
          </a:xfrm>
          <a:prstGeom prst="rect">
            <a:avLst/>
          </a:prstGeom>
          <a:noFill/>
        </p:spPr>
        <p:txBody>
          <a:bodyPr wrap="none" rtlCol="0">
            <a:spAutoFit/>
          </a:bodyPr>
          <a:lstStyle/>
          <a:p>
            <a:r>
              <a:rPr lang="en-GB" sz="4800" dirty="0">
                <a:solidFill>
                  <a:schemeClr val="bg1"/>
                </a:solidFill>
              </a:rPr>
              <a:t>Lab 6a: transformation</a:t>
            </a:r>
          </a:p>
        </p:txBody>
      </p:sp>
      <p:grpSp>
        <p:nvGrpSpPr>
          <p:cNvPr id="9" name="Group 8">
            <a:extLst>
              <a:ext uri="{FF2B5EF4-FFF2-40B4-BE49-F238E27FC236}">
                <a16:creationId xmlns:a16="http://schemas.microsoft.com/office/drawing/2014/main" id="{F3318F35-6A06-B015-F15C-C5E7AAC5F56D}"/>
              </a:ext>
            </a:extLst>
          </p:cNvPr>
          <p:cNvGrpSpPr/>
          <p:nvPr/>
        </p:nvGrpSpPr>
        <p:grpSpPr>
          <a:xfrm>
            <a:off x="1714744" y="937195"/>
            <a:ext cx="6480000" cy="94217"/>
            <a:chOff x="1253158" y="1050894"/>
            <a:chExt cx="4853893" cy="73850"/>
          </a:xfrm>
        </p:grpSpPr>
        <p:cxnSp>
          <p:nvCxnSpPr>
            <p:cNvPr id="10" name="Straight Connector 9">
              <a:extLst>
                <a:ext uri="{FF2B5EF4-FFF2-40B4-BE49-F238E27FC236}">
                  <a16:creationId xmlns:a16="http://schemas.microsoft.com/office/drawing/2014/main" id="{382B1613-792D-66D4-C5E5-32196895388C}"/>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D2CEFD8-C9B8-E662-E5F8-8233CAF1D617}"/>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2" name="Picture 11" descr="A black and white sign with white text&#10;&#10;AI-generated content may be incorrect.">
            <a:extLst>
              <a:ext uri="{FF2B5EF4-FFF2-40B4-BE49-F238E27FC236}">
                <a16:creationId xmlns:a16="http://schemas.microsoft.com/office/drawing/2014/main" id="{EB2C9166-B62F-2FF7-0EEA-3F71F51D6D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12440758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420BD3-0CA3-EAC3-1039-8DFE00DE9383}"/>
              </a:ext>
            </a:extLst>
          </p:cNvPr>
          <p:cNvSpPr txBox="1"/>
          <p:nvPr/>
        </p:nvSpPr>
        <p:spPr>
          <a:xfrm>
            <a:off x="0" y="1110077"/>
            <a:ext cx="12192000" cy="5760000"/>
          </a:xfrm>
          <a:prstGeom prst="rect">
            <a:avLst/>
          </a:prstGeom>
          <a:solidFill>
            <a:schemeClr val="bg1"/>
          </a:solidFill>
        </p:spPr>
        <p:txBody>
          <a:bodyPr wrap="square" rtlCol="0">
            <a:spAutoFit/>
          </a:bodyPr>
          <a:lstStyle/>
          <a:p>
            <a:endParaRPr lang="en-GB" dirty="0"/>
          </a:p>
        </p:txBody>
      </p:sp>
      <p:pic>
        <p:nvPicPr>
          <p:cNvPr id="7" name="Picture 62" descr="3dtube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9325" y="3802064"/>
            <a:ext cx="768350"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1" descr="3dtubere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7301" y="4514851"/>
            <a:ext cx="841375"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2" descr="3dtubered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7301" y="4514851"/>
            <a:ext cx="841375"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1" descr="3dtube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4251" y="3173414"/>
            <a:ext cx="1069975"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ine 23"/>
          <p:cNvSpPr>
            <a:spLocks noChangeShapeType="1"/>
          </p:cNvSpPr>
          <p:nvPr/>
        </p:nvSpPr>
        <p:spPr bwMode="auto">
          <a:xfrm>
            <a:off x="2984500" y="4775200"/>
            <a:ext cx="546100" cy="0"/>
          </a:xfrm>
          <a:prstGeom prst="line">
            <a:avLst/>
          </a:prstGeom>
          <a:noFill/>
          <a:ln w="57150">
            <a:solidFill>
              <a:schemeClr val="tx1">
                <a:lumMod val="65000"/>
                <a:lumOff val="3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nvGrpSpPr>
          <p:cNvPr id="12" name="Group 25"/>
          <p:cNvGrpSpPr>
            <a:grpSpLocks/>
          </p:cNvGrpSpPr>
          <p:nvPr/>
        </p:nvGrpSpPr>
        <p:grpSpPr bwMode="auto">
          <a:xfrm>
            <a:off x="3465514" y="3190876"/>
            <a:ext cx="809625" cy="504825"/>
            <a:chOff x="1224" y="1500"/>
            <a:chExt cx="510" cy="318"/>
          </a:xfrm>
        </p:grpSpPr>
        <p:sp>
          <p:nvSpPr>
            <p:cNvPr id="13" name="AutoShape 26"/>
            <p:cNvSpPr>
              <a:spLocks noChangeArrowheads="1"/>
            </p:cNvSpPr>
            <p:nvPr/>
          </p:nvSpPr>
          <p:spPr bwMode="auto">
            <a:xfrm>
              <a:off x="1518" y="1518"/>
              <a:ext cx="216" cy="300"/>
            </a:xfrm>
            <a:prstGeom prst="curvedLeftArrow">
              <a:avLst>
                <a:gd name="adj1" fmla="val 27778"/>
                <a:gd name="adj2" fmla="val 55556"/>
                <a:gd name="adj3" fmla="val 33333"/>
              </a:avLst>
            </a:prstGeom>
            <a:solidFill>
              <a:schemeClr val="bg1"/>
            </a:solidFill>
            <a:ln w="9525">
              <a:solidFill>
                <a:schemeClr val="tx1">
                  <a:lumMod val="65000"/>
                  <a:lumOff val="35000"/>
                </a:schemeClr>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14" name="AutoShape 27"/>
            <p:cNvSpPr>
              <a:spLocks noChangeArrowheads="1"/>
            </p:cNvSpPr>
            <p:nvPr/>
          </p:nvSpPr>
          <p:spPr bwMode="auto">
            <a:xfrm rot="10800000">
              <a:off x="1224" y="1500"/>
              <a:ext cx="216" cy="300"/>
            </a:xfrm>
            <a:prstGeom prst="curvedLeftArrow">
              <a:avLst>
                <a:gd name="adj1" fmla="val 27778"/>
                <a:gd name="adj2" fmla="val 55556"/>
                <a:gd name="adj3" fmla="val 33333"/>
              </a:avLst>
            </a:prstGeom>
            <a:solidFill>
              <a:schemeClr val="bg1"/>
            </a:solidFill>
            <a:ln w="9525">
              <a:solidFill>
                <a:schemeClr val="tx1">
                  <a:lumMod val="65000"/>
                  <a:lumOff val="35000"/>
                </a:schemeClr>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grpSp>
      <p:pic>
        <p:nvPicPr>
          <p:cNvPr id="15" name="Picture 28" descr="3dtube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6151" y="3173414"/>
            <a:ext cx="1069975"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Line 29"/>
          <p:cNvSpPr>
            <a:spLocks noChangeShapeType="1"/>
          </p:cNvSpPr>
          <p:nvPr/>
        </p:nvSpPr>
        <p:spPr bwMode="auto">
          <a:xfrm>
            <a:off x="4203700" y="4775200"/>
            <a:ext cx="546100" cy="0"/>
          </a:xfrm>
          <a:prstGeom prst="line">
            <a:avLst/>
          </a:prstGeom>
          <a:noFill/>
          <a:ln w="57150">
            <a:solidFill>
              <a:schemeClr val="tx1">
                <a:lumMod val="65000"/>
                <a:lumOff val="3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17" name="Picture 30" descr="3dtube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05351" y="3173414"/>
            <a:ext cx="1069975"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Line 31"/>
          <p:cNvSpPr>
            <a:spLocks noChangeShapeType="1"/>
          </p:cNvSpPr>
          <p:nvPr/>
        </p:nvSpPr>
        <p:spPr bwMode="auto">
          <a:xfrm>
            <a:off x="5435600" y="4775200"/>
            <a:ext cx="546100" cy="0"/>
          </a:xfrm>
          <a:prstGeom prst="line">
            <a:avLst/>
          </a:prstGeom>
          <a:noFill/>
          <a:ln w="57150">
            <a:solidFill>
              <a:schemeClr val="tx1">
                <a:lumMod val="65000"/>
                <a:lumOff val="3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19" name="Picture 32" descr="3dtube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9950" y="3802064"/>
            <a:ext cx="768350"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oup 33"/>
          <p:cNvGrpSpPr>
            <a:grpSpLocks/>
          </p:cNvGrpSpPr>
          <p:nvPr/>
        </p:nvGrpSpPr>
        <p:grpSpPr bwMode="auto">
          <a:xfrm>
            <a:off x="5929314" y="3173414"/>
            <a:ext cx="809625" cy="504825"/>
            <a:chOff x="1224" y="1500"/>
            <a:chExt cx="510" cy="318"/>
          </a:xfrm>
        </p:grpSpPr>
        <p:sp>
          <p:nvSpPr>
            <p:cNvPr id="21" name="AutoShape 34"/>
            <p:cNvSpPr>
              <a:spLocks noChangeArrowheads="1"/>
            </p:cNvSpPr>
            <p:nvPr/>
          </p:nvSpPr>
          <p:spPr bwMode="auto">
            <a:xfrm>
              <a:off x="1518" y="1518"/>
              <a:ext cx="216" cy="300"/>
            </a:xfrm>
            <a:prstGeom prst="curvedLeftArrow">
              <a:avLst>
                <a:gd name="adj1" fmla="val 27778"/>
                <a:gd name="adj2" fmla="val 55556"/>
                <a:gd name="adj3" fmla="val 33333"/>
              </a:avLst>
            </a:prstGeom>
            <a:solidFill>
              <a:schemeClr val="bg1"/>
            </a:solidFill>
            <a:ln w="9525">
              <a:solidFill>
                <a:schemeClr val="tx1">
                  <a:lumMod val="65000"/>
                  <a:lumOff val="35000"/>
                </a:schemeClr>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sp>
          <p:nvSpPr>
            <p:cNvPr id="22" name="AutoShape 35"/>
            <p:cNvSpPr>
              <a:spLocks noChangeArrowheads="1"/>
            </p:cNvSpPr>
            <p:nvPr/>
          </p:nvSpPr>
          <p:spPr bwMode="auto">
            <a:xfrm rot="10800000">
              <a:off x="1224" y="1500"/>
              <a:ext cx="216" cy="300"/>
            </a:xfrm>
            <a:prstGeom prst="curvedLeftArrow">
              <a:avLst>
                <a:gd name="adj1" fmla="val 27778"/>
                <a:gd name="adj2" fmla="val 55556"/>
                <a:gd name="adj3" fmla="val 33333"/>
              </a:avLst>
            </a:prstGeom>
            <a:solidFill>
              <a:schemeClr val="bg1"/>
            </a:solidFill>
            <a:ln w="9525">
              <a:solidFill>
                <a:schemeClr val="tx1">
                  <a:lumMod val="65000"/>
                  <a:lumOff val="35000"/>
                </a:schemeClr>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p>
          </p:txBody>
        </p:sp>
      </p:grpSp>
      <p:pic>
        <p:nvPicPr>
          <p:cNvPr id="23" name="Picture 36" descr="3dtube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49951" y="3173414"/>
            <a:ext cx="1069975"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Line 37"/>
          <p:cNvSpPr>
            <a:spLocks noChangeShapeType="1"/>
          </p:cNvSpPr>
          <p:nvPr/>
        </p:nvSpPr>
        <p:spPr bwMode="auto">
          <a:xfrm>
            <a:off x="6692900" y="4775200"/>
            <a:ext cx="546100" cy="0"/>
          </a:xfrm>
          <a:prstGeom prst="line">
            <a:avLst/>
          </a:prstGeom>
          <a:noFill/>
          <a:ln w="57150">
            <a:solidFill>
              <a:schemeClr val="tx1">
                <a:lumMod val="65000"/>
                <a:lumOff val="3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25" name="Picture 38" descr="3dtube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7251" y="3173414"/>
            <a:ext cx="1069975"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9" descr="3dcolumn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01100" y="1587501"/>
            <a:ext cx="712788"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40" descr="3dcolumn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01100" y="1587501"/>
            <a:ext cx="712788"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41" descr="3dcolumn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01100" y="1587501"/>
            <a:ext cx="712788"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2" descr="3dcolumn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801100" y="1587501"/>
            <a:ext cx="712788"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3" descr="3dcolumn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801100" y="1587501"/>
            <a:ext cx="712788"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44" descr="3dcolumn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801100" y="1587501"/>
            <a:ext cx="712788"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45" descr="3dcolumn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801100" y="1587501"/>
            <a:ext cx="712788"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46" descr="3dcolumn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801100" y="1587501"/>
            <a:ext cx="712788"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47" descr="3dcolumn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801100" y="1587501"/>
            <a:ext cx="712788"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48" descr="3dcolumn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801100" y="1587501"/>
            <a:ext cx="712788"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9" descr="3dcolumn1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801100" y="1587501"/>
            <a:ext cx="712788"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0" descr="3dcolumn1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801100" y="1587500"/>
            <a:ext cx="712788"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59" descr="3dcolumn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01100" y="1587501"/>
            <a:ext cx="712788"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 name="Group 58"/>
          <p:cNvGrpSpPr>
            <a:grpSpLocks/>
          </p:cNvGrpSpPr>
          <p:nvPr/>
        </p:nvGrpSpPr>
        <p:grpSpPr bwMode="auto">
          <a:xfrm>
            <a:off x="7504114" y="1574800"/>
            <a:ext cx="1665287" cy="2046288"/>
            <a:chOff x="3791" y="968"/>
            <a:chExt cx="1049" cy="1289"/>
          </a:xfrm>
        </p:grpSpPr>
        <p:sp>
          <p:nvSpPr>
            <p:cNvPr id="40" name="Arc 55"/>
            <p:cNvSpPr>
              <a:spLocks/>
            </p:cNvSpPr>
            <p:nvPr/>
          </p:nvSpPr>
          <p:spPr bwMode="auto">
            <a:xfrm>
              <a:off x="4576" y="968"/>
              <a:ext cx="264" cy="26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50800">
              <a:solidFill>
                <a:schemeClr val="tx1">
                  <a:lumMod val="65000"/>
                  <a:lumOff val="35000"/>
                </a:schemeClr>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41" name="Arc 56"/>
            <p:cNvSpPr>
              <a:spLocks/>
            </p:cNvSpPr>
            <p:nvPr/>
          </p:nvSpPr>
          <p:spPr bwMode="auto">
            <a:xfrm flipH="1">
              <a:off x="4367" y="968"/>
              <a:ext cx="211" cy="264"/>
            </a:xfrm>
            <a:custGeom>
              <a:avLst/>
              <a:gdLst>
                <a:gd name="T0" fmla="*/ 0 w 17280"/>
                <a:gd name="T1" fmla="*/ 0 h 21600"/>
                <a:gd name="T2" fmla="*/ 0 w 17280"/>
                <a:gd name="T3" fmla="*/ 0 h 21600"/>
                <a:gd name="T4" fmla="*/ 0 w 17280"/>
                <a:gd name="T5" fmla="*/ 0 h 21600"/>
                <a:gd name="T6" fmla="*/ 0 60000 65536"/>
                <a:gd name="T7" fmla="*/ 0 60000 65536"/>
                <a:gd name="T8" fmla="*/ 0 60000 65536"/>
                <a:gd name="T9" fmla="*/ 0 w 17280"/>
                <a:gd name="T10" fmla="*/ 0 h 21600"/>
                <a:gd name="T11" fmla="*/ 17280 w 17280"/>
                <a:gd name="T12" fmla="*/ 21600 h 21600"/>
              </a:gdLst>
              <a:ahLst/>
              <a:cxnLst>
                <a:cxn ang="T6">
                  <a:pos x="T0" y="T1"/>
                </a:cxn>
                <a:cxn ang="T7">
                  <a:pos x="T2" y="T3"/>
                </a:cxn>
                <a:cxn ang="T8">
                  <a:pos x="T4" y="T5"/>
                </a:cxn>
              </a:cxnLst>
              <a:rect l="T9" t="T10" r="T11" b="T12"/>
              <a:pathLst>
                <a:path w="17280" h="21600" fill="none" extrusionOk="0">
                  <a:moveTo>
                    <a:pt x="-1" y="0"/>
                  </a:moveTo>
                  <a:cubicBezTo>
                    <a:pt x="6798" y="0"/>
                    <a:pt x="13200" y="3200"/>
                    <a:pt x="17279" y="8639"/>
                  </a:cubicBezTo>
                </a:path>
                <a:path w="17280" h="21600" stroke="0" extrusionOk="0">
                  <a:moveTo>
                    <a:pt x="-1" y="0"/>
                  </a:moveTo>
                  <a:cubicBezTo>
                    <a:pt x="6798" y="0"/>
                    <a:pt x="13200" y="3200"/>
                    <a:pt x="17279" y="8639"/>
                  </a:cubicBezTo>
                  <a:lnTo>
                    <a:pt x="0" y="21600"/>
                  </a:lnTo>
                  <a:lnTo>
                    <a:pt x="-1" y="0"/>
                  </a:lnTo>
                  <a:close/>
                </a:path>
              </a:pathLst>
            </a:custGeom>
            <a:noFill/>
            <a:ln w="50800">
              <a:solidFill>
                <a:schemeClr val="tx1">
                  <a:lumMod val="65000"/>
                  <a:lumOff val="3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42" name="Freeform 57"/>
            <p:cNvSpPr>
              <a:spLocks/>
            </p:cNvSpPr>
            <p:nvPr/>
          </p:nvSpPr>
          <p:spPr bwMode="auto">
            <a:xfrm>
              <a:off x="3791" y="1073"/>
              <a:ext cx="576" cy="1184"/>
            </a:xfrm>
            <a:custGeom>
              <a:avLst/>
              <a:gdLst>
                <a:gd name="T0" fmla="*/ 576 w 576"/>
                <a:gd name="T1" fmla="*/ 0 h 1184"/>
                <a:gd name="T2" fmla="*/ 264 w 576"/>
                <a:gd name="T3" fmla="*/ 384 h 1184"/>
                <a:gd name="T4" fmla="*/ 48 w 576"/>
                <a:gd name="T5" fmla="*/ 760 h 1184"/>
                <a:gd name="T6" fmla="*/ 0 w 576"/>
                <a:gd name="T7" fmla="*/ 1184 h 1184"/>
                <a:gd name="T8" fmla="*/ 0 60000 65536"/>
                <a:gd name="T9" fmla="*/ 0 60000 65536"/>
                <a:gd name="T10" fmla="*/ 0 60000 65536"/>
                <a:gd name="T11" fmla="*/ 0 60000 65536"/>
                <a:gd name="T12" fmla="*/ 0 w 576"/>
                <a:gd name="T13" fmla="*/ 0 h 1184"/>
                <a:gd name="T14" fmla="*/ 576 w 576"/>
                <a:gd name="T15" fmla="*/ 1184 h 1184"/>
              </a:gdLst>
              <a:ahLst/>
              <a:cxnLst>
                <a:cxn ang="T8">
                  <a:pos x="T0" y="T1"/>
                </a:cxn>
                <a:cxn ang="T9">
                  <a:pos x="T2" y="T3"/>
                </a:cxn>
                <a:cxn ang="T10">
                  <a:pos x="T4" y="T5"/>
                </a:cxn>
                <a:cxn ang="T11">
                  <a:pos x="T6" y="T7"/>
                </a:cxn>
              </a:cxnLst>
              <a:rect l="T12" t="T13" r="T14" b="T15"/>
              <a:pathLst>
                <a:path w="576" h="1184">
                  <a:moveTo>
                    <a:pt x="576" y="0"/>
                  </a:moveTo>
                  <a:cubicBezTo>
                    <a:pt x="464" y="128"/>
                    <a:pt x="352" y="257"/>
                    <a:pt x="264" y="384"/>
                  </a:cubicBezTo>
                  <a:cubicBezTo>
                    <a:pt x="176" y="511"/>
                    <a:pt x="92" y="627"/>
                    <a:pt x="48" y="760"/>
                  </a:cubicBezTo>
                  <a:cubicBezTo>
                    <a:pt x="4" y="893"/>
                    <a:pt x="2" y="1038"/>
                    <a:pt x="0" y="1184"/>
                  </a:cubicBezTo>
                </a:path>
              </a:pathLst>
            </a:custGeom>
            <a:noFill/>
            <a:ln w="50800">
              <a:solidFill>
                <a:schemeClr val="tx1">
                  <a:lumMod val="65000"/>
                  <a:lumOff val="35000"/>
                </a:scheme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sp>
        <p:nvSpPr>
          <p:cNvPr id="43" name="Text Box 64"/>
          <p:cNvSpPr txBox="1">
            <a:spLocks noChangeArrowheads="1"/>
          </p:cNvSpPr>
          <p:nvPr/>
        </p:nvSpPr>
        <p:spPr bwMode="auto">
          <a:xfrm>
            <a:off x="2124076" y="5661026"/>
            <a:ext cx="10652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600">
                <a:solidFill>
                  <a:schemeClr val="tx1">
                    <a:lumMod val="65000"/>
                    <a:lumOff val="35000"/>
                  </a:schemeClr>
                </a:solidFill>
              </a:rPr>
              <a:t>Overnight</a:t>
            </a:r>
          </a:p>
          <a:p>
            <a:pPr algn="ctr" eaLnBrk="1" hangingPunct="1"/>
            <a:r>
              <a:rPr lang="en-US" altLang="en-US" sz="1600">
                <a:solidFill>
                  <a:schemeClr val="tx1">
                    <a:lumMod val="65000"/>
                    <a:lumOff val="35000"/>
                  </a:schemeClr>
                </a:solidFill>
              </a:rPr>
              <a:t>culture</a:t>
            </a:r>
            <a:endParaRPr lang="en-US" altLang="en-US" sz="1600" b="1">
              <a:solidFill>
                <a:schemeClr val="tx1">
                  <a:lumMod val="65000"/>
                  <a:lumOff val="35000"/>
                </a:schemeClr>
              </a:solidFill>
            </a:endParaRPr>
          </a:p>
        </p:txBody>
      </p:sp>
      <p:sp>
        <p:nvSpPr>
          <p:cNvPr id="44" name="Text Box 65"/>
          <p:cNvSpPr txBox="1">
            <a:spLocks noChangeArrowheads="1"/>
          </p:cNvSpPr>
          <p:nvPr/>
        </p:nvSpPr>
        <p:spPr bwMode="auto">
          <a:xfrm>
            <a:off x="3354388" y="5661026"/>
            <a:ext cx="10731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600">
                <a:solidFill>
                  <a:schemeClr val="tx1">
                    <a:lumMod val="65000"/>
                    <a:lumOff val="35000"/>
                  </a:schemeClr>
                </a:solidFill>
              </a:rPr>
              <a:t>Cell pellet</a:t>
            </a:r>
          </a:p>
          <a:p>
            <a:pPr algn="ctr" eaLnBrk="1" hangingPunct="1"/>
            <a:r>
              <a:rPr lang="en-US" altLang="en-US" sz="1600">
                <a:solidFill>
                  <a:schemeClr val="tx1">
                    <a:lumMod val="65000"/>
                    <a:lumOff val="35000"/>
                  </a:schemeClr>
                </a:solidFill>
              </a:rPr>
              <a:t>with RFP</a:t>
            </a:r>
            <a:endParaRPr lang="en-US" altLang="en-US" sz="1600" b="1">
              <a:solidFill>
                <a:schemeClr val="tx1">
                  <a:lumMod val="65000"/>
                  <a:lumOff val="35000"/>
                </a:schemeClr>
              </a:solidFill>
            </a:endParaRPr>
          </a:p>
        </p:txBody>
      </p:sp>
      <p:sp>
        <p:nvSpPr>
          <p:cNvPr id="45" name="Text Box 66"/>
          <p:cNvSpPr txBox="1">
            <a:spLocks noChangeArrowheads="1"/>
          </p:cNvSpPr>
          <p:nvPr/>
        </p:nvSpPr>
        <p:spPr bwMode="auto">
          <a:xfrm>
            <a:off x="4746625" y="5661026"/>
            <a:ext cx="7254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600">
                <a:solidFill>
                  <a:schemeClr val="tx1">
                    <a:lumMod val="65000"/>
                    <a:lumOff val="35000"/>
                  </a:schemeClr>
                </a:solidFill>
              </a:rPr>
              <a:t>Lysed</a:t>
            </a:r>
          </a:p>
          <a:p>
            <a:pPr algn="ctr" eaLnBrk="1" hangingPunct="1"/>
            <a:r>
              <a:rPr lang="en-US" altLang="en-US" sz="1600">
                <a:solidFill>
                  <a:schemeClr val="tx1">
                    <a:lumMod val="65000"/>
                    <a:lumOff val="35000"/>
                  </a:schemeClr>
                </a:solidFill>
              </a:rPr>
              <a:t>cells</a:t>
            </a:r>
            <a:endParaRPr lang="en-US" altLang="en-US" sz="1600" b="1">
              <a:solidFill>
                <a:schemeClr val="tx1">
                  <a:lumMod val="65000"/>
                  <a:lumOff val="35000"/>
                </a:schemeClr>
              </a:solidFill>
            </a:endParaRPr>
          </a:p>
        </p:txBody>
      </p:sp>
      <p:sp>
        <p:nvSpPr>
          <p:cNvPr id="46" name="Text Box 67"/>
          <p:cNvSpPr txBox="1">
            <a:spLocks noChangeArrowheads="1"/>
          </p:cNvSpPr>
          <p:nvPr/>
        </p:nvSpPr>
        <p:spPr bwMode="auto">
          <a:xfrm>
            <a:off x="5795963" y="5661026"/>
            <a:ext cx="10969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600">
                <a:solidFill>
                  <a:schemeClr val="tx1">
                    <a:lumMod val="65000"/>
                    <a:lumOff val="35000"/>
                  </a:schemeClr>
                </a:solidFill>
              </a:rPr>
              <a:t>Pellet</a:t>
            </a:r>
          </a:p>
          <a:p>
            <a:pPr algn="ctr" eaLnBrk="1" hangingPunct="1"/>
            <a:r>
              <a:rPr lang="en-US" altLang="en-US" sz="1600">
                <a:solidFill>
                  <a:schemeClr val="tx1">
                    <a:lumMod val="65000"/>
                    <a:lumOff val="35000"/>
                  </a:schemeClr>
                </a:solidFill>
              </a:rPr>
              <a:t>cell debris</a:t>
            </a:r>
            <a:endParaRPr lang="en-US" altLang="en-US" sz="1600" b="1">
              <a:solidFill>
                <a:schemeClr val="tx1">
                  <a:lumMod val="65000"/>
                  <a:lumOff val="35000"/>
                </a:schemeClr>
              </a:solidFill>
            </a:endParaRPr>
          </a:p>
        </p:txBody>
      </p:sp>
      <p:sp>
        <p:nvSpPr>
          <p:cNvPr id="47" name="Text Box 68"/>
          <p:cNvSpPr txBox="1">
            <a:spLocks noChangeArrowheads="1"/>
          </p:cNvSpPr>
          <p:nvPr/>
        </p:nvSpPr>
        <p:spPr bwMode="auto">
          <a:xfrm>
            <a:off x="6880226" y="5661026"/>
            <a:ext cx="14144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600">
                <a:solidFill>
                  <a:schemeClr val="tx1">
                    <a:lumMod val="65000"/>
                    <a:lumOff val="35000"/>
                  </a:schemeClr>
                </a:solidFill>
              </a:rPr>
              <a:t>RFP with</a:t>
            </a:r>
          </a:p>
          <a:p>
            <a:pPr algn="ctr" eaLnBrk="1" hangingPunct="1"/>
            <a:r>
              <a:rPr lang="en-US" altLang="en-US" sz="1600">
                <a:solidFill>
                  <a:schemeClr val="tx1">
                    <a:lumMod val="65000"/>
                    <a:lumOff val="35000"/>
                  </a:schemeClr>
                </a:solidFill>
              </a:rPr>
              <a:t>binding buffer</a:t>
            </a:r>
            <a:endParaRPr lang="en-US" altLang="en-US" sz="1600" b="1">
              <a:solidFill>
                <a:schemeClr val="tx1">
                  <a:lumMod val="65000"/>
                  <a:lumOff val="35000"/>
                </a:schemeClr>
              </a:solidFill>
            </a:endParaRPr>
          </a:p>
        </p:txBody>
      </p:sp>
      <p:sp>
        <p:nvSpPr>
          <p:cNvPr id="48" name="TextBox 47">
            <a:extLst>
              <a:ext uri="{FF2B5EF4-FFF2-40B4-BE49-F238E27FC236}">
                <a16:creationId xmlns:a16="http://schemas.microsoft.com/office/drawing/2014/main" id="{623C0F65-6BE5-AD09-19F4-4344AA7FAEC7}"/>
              </a:ext>
            </a:extLst>
          </p:cNvPr>
          <p:cNvSpPr txBox="1"/>
          <p:nvPr/>
        </p:nvSpPr>
        <p:spPr>
          <a:xfrm>
            <a:off x="1631505" y="188641"/>
            <a:ext cx="6354625" cy="830997"/>
          </a:xfrm>
          <a:prstGeom prst="rect">
            <a:avLst/>
          </a:prstGeom>
          <a:noFill/>
        </p:spPr>
        <p:txBody>
          <a:bodyPr wrap="none" rtlCol="0">
            <a:spAutoFit/>
          </a:bodyPr>
          <a:lstStyle/>
          <a:p>
            <a:r>
              <a:rPr lang="en-GB" sz="4800" dirty="0">
                <a:solidFill>
                  <a:schemeClr val="bg1"/>
                </a:solidFill>
              </a:rPr>
              <a:t>Lab 6a: transformation</a:t>
            </a:r>
          </a:p>
        </p:txBody>
      </p:sp>
      <p:grpSp>
        <p:nvGrpSpPr>
          <p:cNvPr id="49" name="Group 48">
            <a:extLst>
              <a:ext uri="{FF2B5EF4-FFF2-40B4-BE49-F238E27FC236}">
                <a16:creationId xmlns:a16="http://schemas.microsoft.com/office/drawing/2014/main" id="{614E9E9E-9E24-5761-E351-42CFACAB844D}"/>
              </a:ext>
            </a:extLst>
          </p:cNvPr>
          <p:cNvGrpSpPr/>
          <p:nvPr/>
        </p:nvGrpSpPr>
        <p:grpSpPr>
          <a:xfrm>
            <a:off x="1714744" y="937195"/>
            <a:ext cx="6480000" cy="94217"/>
            <a:chOff x="1253158" y="1050894"/>
            <a:chExt cx="4853893" cy="73850"/>
          </a:xfrm>
        </p:grpSpPr>
        <p:cxnSp>
          <p:nvCxnSpPr>
            <p:cNvPr id="50" name="Straight Connector 49">
              <a:extLst>
                <a:ext uri="{FF2B5EF4-FFF2-40B4-BE49-F238E27FC236}">
                  <a16:creationId xmlns:a16="http://schemas.microsoft.com/office/drawing/2014/main" id="{1C6C6B65-6625-4C1C-653D-A2CF82245E67}"/>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74B9D50-BC15-45A3-462F-FD27E19157A3}"/>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52" name="Picture 51" descr="A black and white sign with white text&#10;&#10;AI-generated content may be incorrect.">
            <a:extLst>
              <a:ext uri="{FF2B5EF4-FFF2-40B4-BE49-F238E27FC236}">
                <a16:creationId xmlns:a16="http://schemas.microsoft.com/office/drawing/2014/main" id="{F8537B8D-3A4E-D8B7-132F-07B9B3E5B63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71686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par>
                          <p:cTn id="9" fill="hold">
                            <p:stCondLst>
                              <p:cond delay="0"/>
                            </p:stCondLst>
                            <p:childTnLst>
                              <p:par>
                                <p:cTn id="10" presetID="11" presetClass="entr" presetSubtype="0" fill="hold" nodeType="afterEffect">
                                  <p:stCondLst>
                                    <p:cond delay="300"/>
                                  </p:stCondLst>
                                  <p:childTnLst>
                                    <p:set>
                                      <p:cBhvr>
                                        <p:cTn id="11" dur="1000">
                                          <p:stCondLst>
                                            <p:cond delay="0"/>
                                          </p:stCondLst>
                                        </p:cTn>
                                        <p:tgtEl>
                                          <p:spTgt spid="12"/>
                                        </p:tgtEl>
                                        <p:attrNameLst>
                                          <p:attrName>style.visibility</p:attrName>
                                        </p:attrNameLst>
                                      </p:cBhvr>
                                      <p:to>
                                        <p:strVal val="visible"/>
                                      </p:to>
                                    </p:set>
                                  </p:childTnLst>
                                </p:cTn>
                              </p:par>
                            </p:childTnLst>
                          </p:cTn>
                        </p:par>
                        <p:par>
                          <p:cTn id="12" fill="hold">
                            <p:stCondLst>
                              <p:cond delay="1300"/>
                            </p:stCondLst>
                            <p:childTnLst>
                              <p:par>
                                <p:cTn id="13" presetID="1" presetClass="exit" presetSubtype="0" fill="hold" nodeType="afterEffect">
                                  <p:stCondLst>
                                    <p:cond delay="30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xit" presetSubtype="0" fill="hold" nodeType="withEffect">
                                  <p:stCondLst>
                                    <p:cond delay="30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ntr" presetSubtype="0" fill="hold" nodeType="withEffect">
                                  <p:stCondLst>
                                    <p:cond delay="30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300"/>
                                  </p:stCondLst>
                                  <p:childTnLst>
                                    <p:set>
                                      <p:cBhvr>
                                        <p:cTn id="20" dur="1" fill="hold">
                                          <p:stCondLst>
                                            <p:cond delay="0"/>
                                          </p:stCondLst>
                                        </p:cTn>
                                        <p:tgtEl>
                                          <p:spTgt spid="4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par>
                          <p:cTn id="35" fill="hold">
                            <p:stCondLst>
                              <p:cond delay="0"/>
                            </p:stCondLst>
                            <p:childTnLst>
                              <p:par>
                                <p:cTn id="36" presetID="11" presetClass="entr" presetSubtype="0" fill="hold" nodeType="afterEffect">
                                  <p:stCondLst>
                                    <p:cond delay="300"/>
                                  </p:stCondLst>
                                  <p:childTnLst>
                                    <p:set>
                                      <p:cBhvr>
                                        <p:cTn id="37" dur="1000">
                                          <p:stCondLst>
                                            <p:cond delay="0"/>
                                          </p:stCondLst>
                                        </p:cTn>
                                        <p:tgtEl>
                                          <p:spTgt spid="20"/>
                                        </p:tgtEl>
                                        <p:attrNameLst>
                                          <p:attrName>style.visibility</p:attrName>
                                        </p:attrNameLst>
                                      </p:cBhvr>
                                      <p:to>
                                        <p:strVal val="visible"/>
                                      </p:to>
                                    </p:set>
                                  </p:childTnLst>
                                </p:cTn>
                              </p:par>
                            </p:childTnLst>
                          </p:cTn>
                        </p:par>
                        <p:par>
                          <p:cTn id="38" fill="hold">
                            <p:stCondLst>
                              <p:cond delay="1300"/>
                            </p:stCondLst>
                            <p:childTnLst>
                              <p:par>
                                <p:cTn id="39" presetID="1" presetClass="exit" presetSubtype="0" fill="hold" nodeType="afterEffect">
                                  <p:stCondLst>
                                    <p:cond delay="300"/>
                                  </p:stCondLst>
                                  <p:childTnLst>
                                    <p:set>
                                      <p:cBhvr>
                                        <p:cTn id="40" dur="1" fill="hold">
                                          <p:stCondLst>
                                            <p:cond delay="0"/>
                                          </p:stCondLst>
                                        </p:cTn>
                                        <p:tgtEl>
                                          <p:spTgt spid="20"/>
                                        </p:tgtEl>
                                        <p:attrNameLst>
                                          <p:attrName>style.visibility</p:attrName>
                                        </p:attrNameLst>
                                      </p:cBhvr>
                                      <p:to>
                                        <p:strVal val="hidden"/>
                                      </p:to>
                                    </p:set>
                                  </p:childTnLst>
                                </p:cTn>
                              </p:par>
                              <p:par>
                                <p:cTn id="41" presetID="1" presetClass="exit" presetSubtype="0" fill="hold" nodeType="withEffect">
                                  <p:stCondLst>
                                    <p:cond delay="300"/>
                                  </p:stCondLst>
                                  <p:childTnLst>
                                    <p:set>
                                      <p:cBhvr>
                                        <p:cTn id="42" dur="1" fill="hold">
                                          <p:stCondLst>
                                            <p:cond delay="0"/>
                                          </p:stCondLst>
                                        </p:cTn>
                                        <p:tgtEl>
                                          <p:spTgt spid="19"/>
                                        </p:tgtEl>
                                        <p:attrNameLst>
                                          <p:attrName>style.visibility</p:attrName>
                                        </p:attrNameLst>
                                      </p:cBhvr>
                                      <p:to>
                                        <p:strVal val="hidden"/>
                                      </p:to>
                                    </p:set>
                                  </p:childTnLst>
                                </p:cTn>
                              </p:par>
                              <p:par>
                                <p:cTn id="43" presetID="1" presetClass="entr" presetSubtype="0" fill="hold" nodeType="withEffect">
                                  <p:stCondLst>
                                    <p:cond delay="30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30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8"/>
                                        </p:tgtEl>
                                        <p:attrNameLst>
                                          <p:attrName>style.visibility</p:attrName>
                                        </p:attrNameLst>
                                      </p:cBhvr>
                                      <p:to>
                                        <p:strVal val="visible"/>
                                      </p:to>
                                    </p:set>
                                  </p:childTnLst>
                                </p:cTn>
                              </p:par>
                            </p:childTnLst>
                          </p:cTn>
                        </p:par>
                        <p:par>
                          <p:cTn id="63" fill="hold">
                            <p:stCondLst>
                              <p:cond delay="0"/>
                            </p:stCondLst>
                            <p:childTnLst>
                              <p:par>
                                <p:cTn id="64" presetID="1" presetClass="entr" presetSubtype="0" fill="hold" nodeType="afterEffect">
                                  <p:stCondLst>
                                    <p:cond delay="500"/>
                                  </p:stCondLst>
                                  <p:childTnLst>
                                    <p:set>
                                      <p:cBhvr>
                                        <p:cTn id="65" dur="1" fill="hold">
                                          <p:stCondLst>
                                            <p:cond delay="0"/>
                                          </p:stCondLst>
                                        </p:cTn>
                                        <p:tgtEl>
                                          <p:spTgt spid="27"/>
                                        </p:tgtEl>
                                        <p:attrNameLst>
                                          <p:attrName>style.visibility</p:attrName>
                                        </p:attrNameLst>
                                      </p:cBhvr>
                                      <p:to>
                                        <p:strVal val="visible"/>
                                      </p:to>
                                    </p:set>
                                  </p:childTnLst>
                                </p:cTn>
                              </p:par>
                            </p:childTnLst>
                          </p:cTn>
                        </p:par>
                        <p:par>
                          <p:cTn id="66" fill="hold">
                            <p:stCondLst>
                              <p:cond delay="500"/>
                            </p:stCondLst>
                            <p:childTnLst>
                              <p:par>
                                <p:cTn id="67" presetID="1" presetClass="entr" presetSubtype="0" fill="hold" nodeType="afterEffect">
                                  <p:stCondLst>
                                    <p:cond delay="200"/>
                                  </p:stCondLst>
                                  <p:childTnLst>
                                    <p:set>
                                      <p:cBhvr>
                                        <p:cTn id="68" dur="1" fill="hold">
                                          <p:stCondLst>
                                            <p:cond delay="0"/>
                                          </p:stCondLst>
                                        </p:cTn>
                                        <p:tgtEl>
                                          <p:spTgt spid="28"/>
                                        </p:tgtEl>
                                        <p:attrNameLst>
                                          <p:attrName>style.visibility</p:attrName>
                                        </p:attrNameLst>
                                      </p:cBhvr>
                                      <p:to>
                                        <p:strVal val="visible"/>
                                      </p:to>
                                    </p:set>
                                  </p:childTnLst>
                                </p:cTn>
                              </p:par>
                            </p:childTnLst>
                          </p:cTn>
                        </p:par>
                        <p:par>
                          <p:cTn id="69" fill="hold">
                            <p:stCondLst>
                              <p:cond delay="700"/>
                            </p:stCondLst>
                            <p:childTnLst>
                              <p:par>
                                <p:cTn id="70" presetID="1" presetClass="entr" presetSubtype="0" fill="hold" nodeType="afterEffect">
                                  <p:stCondLst>
                                    <p:cond delay="200"/>
                                  </p:stCondLst>
                                  <p:childTnLst>
                                    <p:set>
                                      <p:cBhvr>
                                        <p:cTn id="71" dur="1" fill="hold">
                                          <p:stCondLst>
                                            <p:cond delay="0"/>
                                          </p:stCondLst>
                                        </p:cTn>
                                        <p:tgtEl>
                                          <p:spTgt spid="29"/>
                                        </p:tgtEl>
                                        <p:attrNameLst>
                                          <p:attrName>style.visibility</p:attrName>
                                        </p:attrNameLst>
                                      </p:cBhvr>
                                      <p:to>
                                        <p:strVal val="visible"/>
                                      </p:to>
                                    </p:set>
                                  </p:childTnLst>
                                </p:cTn>
                              </p:par>
                            </p:childTnLst>
                          </p:cTn>
                        </p:par>
                        <p:par>
                          <p:cTn id="72" fill="hold">
                            <p:stCondLst>
                              <p:cond delay="900"/>
                            </p:stCondLst>
                            <p:childTnLst>
                              <p:par>
                                <p:cTn id="73" presetID="1" presetClass="entr" presetSubtype="0" fill="hold" nodeType="afterEffect">
                                  <p:stCondLst>
                                    <p:cond delay="200"/>
                                  </p:stCondLst>
                                  <p:childTnLst>
                                    <p:set>
                                      <p:cBhvr>
                                        <p:cTn id="74" dur="1" fill="hold">
                                          <p:stCondLst>
                                            <p:cond delay="0"/>
                                          </p:stCondLst>
                                        </p:cTn>
                                        <p:tgtEl>
                                          <p:spTgt spid="30"/>
                                        </p:tgtEl>
                                        <p:attrNameLst>
                                          <p:attrName>style.visibility</p:attrName>
                                        </p:attrNameLst>
                                      </p:cBhvr>
                                      <p:to>
                                        <p:strVal val="visible"/>
                                      </p:to>
                                    </p:set>
                                  </p:childTnLst>
                                </p:cTn>
                              </p:par>
                            </p:childTnLst>
                          </p:cTn>
                        </p:par>
                        <p:par>
                          <p:cTn id="75" fill="hold">
                            <p:stCondLst>
                              <p:cond delay="1100"/>
                            </p:stCondLst>
                            <p:childTnLst>
                              <p:par>
                                <p:cTn id="76" presetID="1" presetClass="entr" presetSubtype="0" fill="hold" nodeType="afterEffect">
                                  <p:stCondLst>
                                    <p:cond delay="200"/>
                                  </p:stCondLst>
                                  <p:childTnLst>
                                    <p:set>
                                      <p:cBhvr>
                                        <p:cTn id="77" dur="1" fill="hold">
                                          <p:stCondLst>
                                            <p:cond delay="0"/>
                                          </p:stCondLst>
                                        </p:cTn>
                                        <p:tgtEl>
                                          <p:spTgt spid="31"/>
                                        </p:tgtEl>
                                        <p:attrNameLst>
                                          <p:attrName>style.visibility</p:attrName>
                                        </p:attrNameLst>
                                      </p:cBhvr>
                                      <p:to>
                                        <p:strVal val="visible"/>
                                      </p:to>
                                    </p:set>
                                  </p:childTnLst>
                                </p:cTn>
                              </p:par>
                            </p:childTnLst>
                          </p:cTn>
                        </p:par>
                        <p:par>
                          <p:cTn id="78" fill="hold">
                            <p:stCondLst>
                              <p:cond delay="1300"/>
                            </p:stCondLst>
                            <p:childTnLst>
                              <p:par>
                                <p:cTn id="79" presetID="1" presetClass="entr" presetSubtype="0" fill="hold" nodeType="afterEffect">
                                  <p:stCondLst>
                                    <p:cond delay="200"/>
                                  </p:stCondLst>
                                  <p:childTnLst>
                                    <p:set>
                                      <p:cBhvr>
                                        <p:cTn id="80" dur="1" fill="hold">
                                          <p:stCondLst>
                                            <p:cond delay="0"/>
                                          </p:stCondLst>
                                        </p:cTn>
                                        <p:tgtEl>
                                          <p:spTgt spid="32"/>
                                        </p:tgtEl>
                                        <p:attrNameLst>
                                          <p:attrName>style.visibility</p:attrName>
                                        </p:attrNameLst>
                                      </p:cBhvr>
                                      <p:to>
                                        <p:strVal val="visible"/>
                                      </p:to>
                                    </p:set>
                                  </p:childTnLst>
                                </p:cTn>
                              </p:par>
                            </p:childTnLst>
                          </p:cTn>
                        </p:par>
                        <p:par>
                          <p:cTn id="81" fill="hold">
                            <p:stCondLst>
                              <p:cond delay="1500"/>
                            </p:stCondLst>
                            <p:childTnLst>
                              <p:par>
                                <p:cTn id="82" presetID="1" presetClass="entr" presetSubtype="0" fill="hold" nodeType="afterEffect">
                                  <p:stCondLst>
                                    <p:cond delay="200"/>
                                  </p:stCondLst>
                                  <p:childTnLst>
                                    <p:set>
                                      <p:cBhvr>
                                        <p:cTn id="83" dur="1" fill="hold">
                                          <p:stCondLst>
                                            <p:cond delay="0"/>
                                          </p:stCondLst>
                                        </p:cTn>
                                        <p:tgtEl>
                                          <p:spTgt spid="33"/>
                                        </p:tgtEl>
                                        <p:attrNameLst>
                                          <p:attrName>style.visibility</p:attrName>
                                        </p:attrNameLst>
                                      </p:cBhvr>
                                      <p:to>
                                        <p:strVal val="visible"/>
                                      </p:to>
                                    </p:set>
                                  </p:childTnLst>
                                </p:cTn>
                              </p:par>
                            </p:childTnLst>
                          </p:cTn>
                        </p:par>
                        <p:par>
                          <p:cTn id="84" fill="hold">
                            <p:stCondLst>
                              <p:cond delay="1700"/>
                            </p:stCondLst>
                            <p:childTnLst>
                              <p:par>
                                <p:cTn id="85" presetID="1" presetClass="entr" presetSubtype="0" fill="hold" nodeType="afterEffect">
                                  <p:stCondLst>
                                    <p:cond delay="200"/>
                                  </p:stCondLst>
                                  <p:childTnLst>
                                    <p:set>
                                      <p:cBhvr>
                                        <p:cTn id="86" dur="1" fill="hold">
                                          <p:stCondLst>
                                            <p:cond delay="0"/>
                                          </p:stCondLst>
                                        </p:cTn>
                                        <p:tgtEl>
                                          <p:spTgt spid="34"/>
                                        </p:tgtEl>
                                        <p:attrNameLst>
                                          <p:attrName>style.visibility</p:attrName>
                                        </p:attrNameLst>
                                      </p:cBhvr>
                                      <p:to>
                                        <p:strVal val="visible"/>
                                      </p:to>
                                    </p:set>
                                  </p:childTnLst>
                                </p:cTn>
                              </p:par>
                            </p:childTnLst>
                          </p:cTn>
                        </p:par>
                        <p:par>
                          <p:cTn id="87" fill="hold">
                            <p:stCondLst>
                              <p:cond delay="1900"/>
                            </p:stCondLst>
                            <p:childTnLst>
                              <p:par>
                                <p:cTn id="88" presetID="1" presetClass="entr" presetSubtype="0" fill="hold" nodeType="afterEffect">
                                  <p:stCondLst>
                                    <p:cond delay="200"/>
                                  </p:stCondLst>
                                  <p:childTnLst>
                                    <p:set>
                                      <p:cBhvr>
                                        <p:cTn id="89" dur="1" fill="hold">
                                          <p:stCondLst>
                                            <p:cond delay="0"/>
                                          </p:stCondLst>
                                        </p:cTn>
                                        <p:tgtEl>
                                          <p:spTgt spid="35"/>
                                        </p:tgtEl>
                                        <p:attrNameLst>
                                          <p:attrName>style.visibility</p:attrName>
                                        </p:attrNameLst>
                                      </p:cBhvr>
                                      <p:to>
                                        <p:strVal val="visible"/>
                                      </p:to>
                                    </p:set>
                                  </p:childTnLst>
                                </p:cTn>
                              </p:par>
                            </p:childTnLst>
                          </p:cTn>
                        </p:par>
                        <p:par>
                          <p:cTn id="90" fill="hold">
                            <p:stCondLst>
                              <p:cond delay="2100"/>
                            </p:stCondLst>
                            <p:childTnLst>
                              <p:par>
                                <p:cTn id="91" presetID="1" presetClass="entr" presetSubtype="0" fill="hold" nodeType="afterEffect">
                                  <p:stCondLst>
                                    <p:cond delay="200"/>
                                  </p:stCondLst>
                                  <p:childTnLst>
                                    <p:set>
                                      <p:cBhvr>
                                        <p:cTn id="92" dur="1" fill="hold">
                                          <p:stCondLst>
                                            <p:cond delay="0"/>
                                          </p:stCondLst>
                                        </p:cTn>
                                        <p:tgtEl>
                                          <p:spTgt spid="36"/>
                                        </p:tgtEl>
                                        <p:attrNameLst>
                                          <p:attrName>style.visibility</p:attrName>
                                        </p:attrNameLst>
                                      </p:cBhvr>
                                      <p:to>
                                        <p:strVal val="visible"/>
                                      </p:to>
                                    </p:set>
                                  </p:childTnLst>
                                </p:cTn>
                              </p:par>
                            </p:childTnLst>
                          </p:cTn>
                        </p:par>
                        <p:par>
                          <p:cTn id="93" fill="hold">
                            <p:stCondLst>
                              <p:cond delay="2300"/>
                            </p:stCondLst>
                            <p:childTnLst>
                              <p:par>
                                <p:cTn id="94" presetID="1" presetClass="exit" presetSubtype="0" fill="hold" nodeType="afterEffect">
                                  <p:stCondLst>
                                    <p:cond delay="200"/>
                                  </p:stCondLst>
                                  <p:childTnLst>
                                    <p:set>
                                      <p:cBhvr>
                                        <p:cTn id="95" dur="1" fill="hold">
                                          <p:stCondLst>
                                            <p:cond delay="0"/>
                                          </p:stCondLst>
                                        </p:cTn>
                                        <p:tgtEl>
                                          <p:spTgt spid="36"/>
                                        </p:tgtEl>
                                        <p:attrNameLst>
                                          <p:attrName>style.visibility</p:attrName>
                                        </p:attrNameLst>
                                      </p:cBhvr>
                                      <p:to>
                                        <p:strVal val="hidden"/>
                                      </p:to>
                                    </p:set>
                                  </p:childTnLst>
                                </p:cTn>
                              </p:par>
                              <p:par>
                                <p:cTn id="96" presetID="1" presetClass="entr" presetSubtype="0" fill="hold" nodeType="withEffect">
                                  <p:stCondLst>
                                    <p:cond delay="200"/>
                                  </p:stCondLst>
                                  <p:childTnLst>
                                    <p:set>
                                      <p:cBhvr>
                                        <p:cTn id="97" dur="1" fill="hold">
                                          <p:stCondLst>
                                            <p:cond delay="0"/>
                                          </p:stCondLst>
                                        </p:cTn>
                                        <p:tgtEl>
                                          <p:spTgt spid="37"/>
                                        </p:tgtEl>
                                        <p:attrNameLst>
                                          <p:attrName>style.visibility</p:attrName>
                                        </p:attrNameLst>
                                      </p:cBhvr>
                                      <p:to>
                                        <p:strVal val="visible"/>
                                      </p:to>
                                    </p:set>
                                  </p:childTnLst>
                                </p:cTn>
                              </p:par>
                            </p:childTnLst>
                          </p:cTn>
                        </p:par>
                        <p:par>
                          <p:cTn id="98" fill="hold">
                            <p:stCondLst>
                              <p:cond delay="2500"/>
                            </p:stCondLst>
                            <p:childTnLst>
                              <p:par>
                                <p:cTn id="99" presetID="1" presetClass="exit" presetSubtype="0" fill="hold" nodeType="afterEffect">
                                  <p:stCondLst>
                                    <p:cond delay="200"/>
                                  </p:stCondLst>
                                  <p:childTnLst>
                                    <p:set>
                                      <p:cBhvr>
                                        <p:cTn id="100" dur="1" fill="hold">
                                          <p:stCondLst>
                                            <p:cond delay="0"/>
                                          </p:stCondLst>
                                        </p:cTn>
                                        <p:tgtEl>
                                          <p:spTgt spid="37"/>
                                        </p:tgtEl>
                                        <p:attrNameLst>
                                          <p:attrName>style.visibility</p:attrName>
                                        </p:attrNameLst>
                                      </p:cBhvr>
                                      <p:to>
                                        <p:strVal val="hidden"/>
                                      </p:to>
                                    </p:set>
                                  </p:childTnLst>
                                </p:cTn>
                              </p:par>
                              <p:par>
                                <p:cTn id="101" presetID="1" presetClass="entr" presetSubtype="0" fill="hold" nodeType="withEffect">
                                  <p:stCondLst>
                                    <p:cond delay="0"/>
                                  </p:stCondLst>
                                  <p:childTnLst>
                                    <p:set>
                                      <p:cBhvr>
                                        <p:cTn id="102" dur="1" fill="hold">
                                          <p:stCondLst>
                                            <p:cond delay="0"/>
                                          </p:stCondLst>
                                        </p:cTn>
                                        <p:tgtEl>
                                          <p:spTgt spid="38"/>
                                        </p:tgtEl>
                                        <p:attrNameLst>
                                          <p:attrName>style.visibility</p:attrName>
                                        </p:attrNameLst>
                                      </p:cBhvr>
                                      <p:to>
                                        <p:strVal val="visible"/>
                                      </p:to>
                                    </p:set>
                                  </p:childTnLst>
                                </p:cTn>
                              </p:par>
                              <p:par>
                                <p:cTn id="103" presetID="1" presetClass="entr" presetSubtype="0" fill="hold" nodeType="withEffect">
                                  <p:stCondLst>
                                    <p:cond delay="200"/>
                                  </p:stCondLst>
                                  <p:childTnLst>
                                    <p:set>
                                      <p:cBhvr>
                                        <p:cTn id="10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8" grpId="0" animBg="1"/>
      <p:bldP spid="24" grpId="0" animBg="1"/>
      <p:bldP spid="44" grpId="0"/>
      <p:bldP spid="45" grpId="0"/>
      <p:bldP spid="46" grpId="0"/>
      <p:bldP spid="4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4C25F3-AEA9-7B08-602D-5D6A102A813F}"/>
              </a:ext>
            </a:extLst>
          </p:cNvPr>
          <p:cNvSpPr txBox="1"/>
          <p:nvPr/>
        </p:nvSpPr>
        <p:spPr>
          <a:xfrm>
            <a:off x="0" y="1110077"/>
            <a:ext cx="12192000" cy="5760000"/>
          </a:xfrm>
          <a:prstGeom prst="rect">
            <a:avLst/>
          </a:prstGeom>
          <a:solidFill>
            <a:schemeClr val="bg1"/>
          </a:solidFill>
        </p:spPr>
        <p:txBody>
          <a:bodyPr wrap="square" rtlCol="0">
            <a:spAutoFit/>
          </a:bodyPr>
          <a:lstStyle/>
          <a:p>
            <a:endParaRPr lang="en-GB" dirty="0"/>
          </a:p>
        </p:txBody>
      </p:sp>
      <p:pic>
        <p:nvPicPr>
          <p:cNvPr id="6" name="Picture 6" descr="HPIM49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2888" y="1468439"/>
            <a:ext cx="6769100" cy="505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9405686-2448-48FE-41E9-6B6188660B2E}"/>
              </a:ext>
            </a:extLst>
          </p:cNvPr>
          <p:cNvSpPr txBox="1"/>
          <p:nvPr/>
        </p:nvSpPr>
        <p:spPr>
          <a:xfrm>
            <a:off x="1631505" y="188641"/>
            <a:ext cx="6354625" cy="830997"/>
          </a:xfrm>
          <a:prstGeom prst="rect">
            <a:avLst/>
          </a:prstGeom>
          <a:noFill/>
        </p:spPr>
        <p:txBody>
          <a:bodyPr wrap="none" rtlCol="0">
            <a:spAutoFit/>
          </a:bodyPr>
          <a:lstStyle/>
          <a:p>
            <a:r>
              <a:rPr lang="en-GB" sz="4800" dirty="0">
                <a:solidFill>
                  <a:schemeClr val="bg1"/>
                </a:solidFill>
              </a:rPr>
              <a:t>Lab 6a: transformation</a:t>
            </a:r>
          </a:p>
        </p:txBody>
      </p:sp>
      <p:grpSp>
        <p:nvGrpSpPr>
          <p:cNvPr id="9" name="Group 8">
            <a:extLst>
              <a:ext uri="{FF2B5EF4-FFF2-40B4-BE49-F238E27FC236}">
                <a16:creationId xmlns:a16="http://schemas.microsoft.com/office/drawing/2014/main" id="{A10D76FB-4C4A-D8B8-AF84-212A4F643619}"/>
              </a:ext>
            </a:extLst>
          </p:cNvPr>
          <p:cNvGrpSpPr/>
          <p:nvPr/>
        </p:nvGrpSpPr>
        <p:grpSpPr>
          <a:xfrm>
            <a:off x="1714744" y="937195"/>
            <a:ext cx="6480000" cy="94217"/>
            <a:chOff x="1253158" y="1050894"/>
            <a:chExt cx="4853893" cy="73850"/>
          </a:xfrm>
        </p:grpSpPr>
        <p:cxnSp>
          <p:nvCxnSpPr>
            <p:cNvPr id="10" name="Straight Connector 9">
              <a:extLst>
                <a:ext uri="{FF2B5EF4-FFF2-40B4-BE49-F238E27FC236}">
                  <a16:creationId xmlns:a16="http://schemas.microsoft.com/office/drawing/2014/main" id="{36E286CA-F401-9487-F739-19BAA0766519}"/>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E6D9453-FA54-288B-F4B9-46524FDE99C3}"/>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2" name="Picture 11" descr="A black and white sign with white text&#10;&#10;AI-generated content may be incorrect.">
            <a:extLst>
              <a:ext uri="{FF2B5EF4-FFF2-40B4-BE49-F238E27FC236}">
                <a16:creationId xmlns:a16="http://schemas.microsoft.com/office/drawing/2014/main" id="{4539F9F6-61E0-4230-4797-626A11998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6059562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Box 58">
            <a:extLst>
              <a:ext uri="{FF2B5EF4-FFF2-40B4-BE49-F238E27FC236}">
                <a16:creationId xmlns:a16="http://schemas.microsoft.com/office/drawing/2014/main" id="{1DED4A6C-FDA8-8FD8-AFCC-FEF662207B03}"/>
              </a:ext>
            </a:extLst>
          </p:cNvPr>
          <p:cNvSpPr txBox="1"/>
          <p:nvPr/>
        </p:nvSpPr>
        <p:spPr>
          <a:xfrm>
            <a:off x="0" y="1110077"/>
            <a:ext cx="12192000" cy="5760000"/>
          </a:xfrm>
          <a:prstGeom prst="rect">
            <a:avLst/>
          </a:prstGeom>
          <a:solidFill>
            <a:schemeClr val="bg1"/>
          </a:solidFill>
        </p:spPr>
        <p:txBody>
          <a:bodyPr wrap="square" rtlCol="0">
            <a:spAutoFit/>
          </a:bodyPr>
          <a:lstStyle/>
          <a:p>
            <a:endParaRPr lang="en-GB" dirty="0"/>
          </a:p>
        </p:txBody>
      </p:sp>
      <p:sp>
        <p:nvSpPr>
          <p:cNvPr id="9" name="TextBox 8"/>
          <p:cNvSpPr txBox="1"/>
          <p:nvPr/>
        </p:nvSpPr>
        <p:spPr>
          <a:xfrm>
            <a:off x="1631505" y="260648"/>
            <a:ext cx="6489277" cy="707886"/>
          </a:xfrm>
          <a:prstGeom prst="rect">
            <a:avLst/>
          </a:prstGeom>
          <a:noFill/>
        </p:spPr>
        <p:txBody>
          <a:bodyPr wrap="none" rtlCol="0">
            <a:spAutoFit/>
          </a:bodyPr>
          <a:lstStyle/>
          <a:p>
            <a:r>
              <a:rPr lang="en-GB" sz="4000" dirty="0">
                <a:solidFill>
                  <a:schemeClr val="bg1"/>
                </a:solidFill>
                <a:latin typeface="+mj-lt"/>
              </a:rPr>
              <a:t>Making protein therapeutics</a:t>
            </a:r>
          </a:p>
        </p:txBody>
      </p:sp>
      <p:pic>
        <p:nvPicPr>
          <p:cNvPr id="5" name="Picture 1">
            <a:extLst>
              <a:ext uri="{FF2B5EF4-FFF2-40B4-BE49-F238E27FC236}">
                <a16:creationId xmlns:a16="http://schemas.microsoft.com/office/drawing/2014/main" id="{EB4B97FF-9656-C22B-E7FC-94F40D86B9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48" t="27576" r="72821" b="31650"/>
          <a:stretch/>
        </p:blipFill>
        <p:spPr bwMode="auto">
          <a:xfrm>
            <a:off x="1850764" y="3176672"/>
            <a:ext cx="1620491" cy="35361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a:extLst>
              <a:ext uri="{FF2B5EF4-FFF2-40B4-BE49-F238E27FC236}">
                <a16:creationId xmlns:a16="http://schemas.microsoft.com/office/drawing/2014/main" id="{006B68C9-BB8C-9DB0-9D0D-B963B97E91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4458" r="70196"/>
          <a:stretch/>
        </p:blipFill>
        <p:spPr bwMode="auto">
          <a:xfrm>
            <a:off x="4942991" y="4611387"/>
            <a:ext cx="1898676" cy="21014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
            <a:extLst>
              <a:ext uri="{FF2B5EF4-FFF2-40B4-BE49-F238E27FC236}">
                <a16:creationId xmlns:a16="http://schemas.microsoft.com/office/drawing/2014/main" id="{8E6C1C46-7F91-98D0-8DE4-24302469A0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961" t="78344" b="3332"/>
          <a:stretch/>
        </p:blipFill>
        <p:spPr bwMode="auto">
          <a:xfrm>
            <a:off x="8686044" y="5219849"/>
            <a:ext cx="1929824" cy="15202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
            <a:extLst>
              <a:ext uri="{FF2B5EF4-FFF2-40B4-BE49-F238E27FC236}">
                <a16:creationId xmlns:a16="http://schemas.microsoft.com/office/drawing/2014/main" id="{14542DCE-C640-7D05-D6E7-CC1CD46571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650" r="3048" b="81902"/>
          <a:stretch/>
        </p:blipFill>
        <p:spPr bwMode="auto">
          <a:xfrm>
            <a:off x="6541236" y="1412776"/>
            <a:ext cx="1568000" cy="150798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
            <a:extLst>
              <a:ext uri="{FF2B5EF4-FFF2-40B4-BE49-F238E27FC236}">
                <a16:creationId xmlns:a16="http://schemas.microsoft.com/office/drawing/2014/main" id="{657AA8A2-7A66-3754-BC98-1DB696B22B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857" r="38824" b="81695"/>
          <a:stretch/>
        </p:blipFill>
        <p:spPr bwMode="auto">
          <a:xfrm>
            <a:off x="4508836" y="1412776"/>
            <a:ext cx="1296144" cy="150798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
            <a:extLst>
              <a:ext uri="{FF2B5EF4-FFF2-40B4-BE49-F238E27FC236}">
                <a16:creationId xmlns:a16="http://schemas.microsoft.com/office/drawing/2014/main" id="{CE71DA09-1B8D-0B3E-5ADB-38E2C04CB6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1334" b="81902"/>
          <a:stretch/>
        </p:blipFill>
        <p:spPr bwMode="auto">
          <a:xfrm>
            <a:off x="1863775" y="1412776"/>
            <a:ext cx="1852973" cy="1510764"/>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a:extLst>
              <a:ext uri="{FF2B5EF4-FFF2-40B4-BE49-F238E27FC236}">
                <a16:creationId xmlns:a16="http://schemas.microsoft.com/office/drawing/2014/main" id="{00954315-71C4-A706-6A98-F442C7FE0DFE}"/>
              </a:ext>
            </a:extLst>
          </p:cNvPr>
          <p:cNvCxnSpPr>
            <a:stCxn id="22" idx="3"/>
          </p:cNvCxnSpPr>
          <p:nvPr/>
        </p:nvCxnSpPr>
        <p:spPr>
          <a:xfrm>
            <a:off x="3716748" y="2168158"/>
            <a:ext cx="936104" cy="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53CD241-D0A7-2C49-A1B1-F2461A93E107}"/>
              </a:ext>
            </a:extLst>
          </p:cNvPr>
          <p:cNvCxnSpPr/>
          <p:nvPr/>
        </p:nvCxnSpPr>
        <p:spPr>
          <a:xfrm>
            <a:off x="5732972" y="2166767"/>
            <a:ext cx="936104" cy="1391"/>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E2A3B8C-2513-27A4-1FFF-8E992BD7D1F4}"/>
              </a:ext>
            </a:extLst>
          </p:cNvPr>
          <p:cNvSpPr txBox="1"/>
          <p:nvPr/>
        </p:nvSpPr>
        <p:spPr>
          <a:xfrm>
            <a:off x="1969151" y="1512640"/>
            <a:ext cx="1420069" cy="369332"/>
          </a:xfrm>
          <a:prstGeom prst="rect">
            <a:avLst/>
          </a:prstGeom>
          <a:solidFill>
            <a:srgbClr val="F6F5EE"/>
          </a:solidFill>
        </p:spPr>
        <p:txBody>
          <a:bodyPr wrap="none" rtlCol="0">
            <a:spAutoFit/>
          </a:bodyPr>
          <a:lstStyle/>
          <a:p>
            <a:r>
              <a:rPr lang="en-GB" dirty="0"/>
              <a:t>chromosome</a:t>
            </a:r>
          </a:p>
        </p:txBody>
      </p:sp>
      <p:cxnSp>
        <p:nvCxnSpPr>
          <p:cNvPr id="26" name="Straight Connector 25">
            <a:extLst>
              <a:ext uri="{FF2B5EF4-FFF2-40B4-BE49-F238E27FC236}">
                <a16:creationId xmlns:a16="http://schemas.microsoft.com/office/drawing/2014/main" id="{F3A7549C-2AB2-EC44-4FAE-532BC26AB611}"/>
              </a:ext>
            </a:extLst>
          </p:cNvPr>
          <p:cNvCxnSpPr>
            <a:endCxn id="25" idx="2"/>
          </p:cNvCxnSpPr>
          <p:nvPr/>
        </p:nvCxnSpPr>
        <p:spPr>
          <a:xfrm flipH="1" flipV="1">
            <a:off x="2710057" y="1817914"/>
            <a:ext cx="54428" cy="1741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ADE1992-F2D7-88D2-3724-25067F57878F}"/>
              </a:ext>
            </a:extLst>
          </p:cNvPr>
          <p:cNvSpPr txBox="1"/>
          <p:nvPr/>
        </p:nvSpPr>
        <p:spPr>
          <a:xfrm>
            <a:off x="2101754" y="2470583"/>
            <a:ext cx="1537514" cy="323165"/>
          </a:xfrm>
          <a:prstGeom prst="rect">
            <a:avLst/>
          </a:prstGeom>
          <a:solidFill>
            <a:srgbClr val="F6F5EE"/>
          </a:solidFill>
        </p:spPr>
        <p:txBody>
          <a:bodyPr wrap="square" rtlCol="0">
            <a:spAutoFit/>
          </a:bodyPr>
          <a:lstStyle/>
          <a:p>
            <a:pPr algn="r"/>
            <a:r>
              <a:rPr lang="en-GB" sz="1500" b="1" i="1" dirty="0"/>
              <a:t>E. coli </a:t>
            </a:r>
          </a:p>
        </p:txBody>
      </p:sp>
      <p:sp>
        <p:nvSpPr>
          <p:cNvPr id="30" name="TextBox 29">
            <a:extLst>
              <a:ext uri="{FF2B5EF4-FFF2-40B4-BE49-F238E27FC236}">
                <a16:creationId xmlns:a16="http://schemas.microsoft.com/office/drawing/2014/main" id="{39C36150-37E2-260D-32D9-609DAC5AD117}"/>
              </a:ext>
            </a:extLst>
          </p:cNvPr>
          <p:cNvSpPr txBox="1"/>
          <p:nvPr/>
        </p:nvSpPr>
        <p:spPr>
          <a:xfrm>
            <a:off x="1986607" y="2288338"/>
            <a:ext cx="953171" cy="323165"/>
          </a:xfrm>
          <a:prstGeom prst="rect">
            <a:avLst/>
          </a:prstGeom>
          <a:solidFill>
            <a:srgbClr val="F6F5EE"/>
          </a:solidFill>
        </p:spPr>
        <p:txBody>
          <a:bodyPr wrap="square" rtlCol="0">
            <a:spAutoFit/>
          </a:bodyPr>
          <a:lstStyle/>
          <a:p>
            <a:r>
              <a:rPr lang="en-GB" sz="1500" dirty="0"/>
              <a:t>plasmids</a:t>
            </a:r>
          </a:p>
        </p:txBody>
      </p:sp>
      <p:cxnSp>
        <p:nvCxnSpPr>
          <p:cNvPr id="33" name="Straight Connector 32">
            <a:extLst>
              <a:ext uri="{FF2B5EF4-FFF2-40B4-BE49-F238E27FC236}">
                <a16:creationId xmlns:a16="http://schemas.microsoft.com/office/drawing/2014/main" id="{F9FF9D2E-AFD3-CF6A-E26B-5631CAE348CD}"/>
              </a:ext>
            </a:extLst>
          </p:cNvPr>
          <p:cNvCxnSpPr/>
          <p:nvPr/>
        </p:nvCxnSpPr>
        <p:spPr>
          <a:xfrm flipH="1">
            <a:off x="2873342" y="2035629"/>
            <a:ext cx="195943" cy="3156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2979753-2156-60EA-609E-A04C1B6074BC}"/>
              </a:ext>
            </a:extLst>
          </p:cNvPr>
          <p:cNvCxnSpPr/>
          <p:nvPr/>
        </p:nvCxnSpPr>
        <p:spPr>
          <a:xfrm flipH="1">
            <a:off x="2922328" y="2209800"/>
            <a:ext cx="157846" cy="1809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66E99EE-670E-E068-46CF-C7064B116CA8}"/>
              </a:ext>
            </a:extLst>
          </p:cNvPr>
          <p:cNvSpPr txBox="1"/>
          <p:nvPr/>
        </p:nvSpPr>
        <p:spPr>
          <a:xfrm>
            <a:off x="4724860" y="2432188"/>
            <a:ext cx="918841" cy="369332"/>
          </a:xfrm>
          <a:prstGeom prst="rect">
            <a:avLst/>
          </a:prstGeom>
          <a:solidFill>
            <a:srgbClr val="F6F5EE"/>
          </a:solidFill>
        </p:spPr>
        <p:txBody>
          <a:bodyPr wrap="none" rtlCol="0">
            <a:spAutoFit/>
          </a:bodyPr>
          <a:lstStyle/>
          <a:p>
            <a:r>
              <a:rPr lang="en-GB" dirty="0"/>
              <a:t>plasmid</a:t>
            </a:r>
          </a:p>
        </p:txBody>
      </p:sp>
      <p:sp>
        <p:nvSpPr>
          <p:cNvPr id="36" name="Rounded Rectangle 1031">
            <a:extLst>
              <a:ext uri="{FF2B5EF4-FFF2-40B4-BE49-F238E27FC236}">
                <a16:creationId xmlns:a16="http://schemas.microsoft.com/office/drawing/2014/main" id="{EF50990F-0539-9218-62DF-7E5DB55EDCFB}"/>
              </a:ext>
            </a:extLst>
          </p:cNvPr>
          <p:cNvSpPr/>
          <p:nvPr/>
        </p:nvSpPr>
        <p:spPr>
          <a:xfrm rot="18900912">
            <a:off x="6885100" y="1697306"/>
            <a:ext cx="216024" cy="184666"/>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B7CC0E44-D21E-A550-8027-EF8A2FAC268D}"/>
              </a:ext>
            </a:extLst>
          </p:cNvPr>
          <p:cNvSpPr txBox="1"/>
          <p:nvPr/>
        </p:nvSpPr>
        <p:spPr>
          <a:xfrm>
            <a:off x="6731731" y="1556792"/>
            <a:ext cx="585417" cy="461665"/>
          </a:xfrm>
          <a:prstGeom prst="rect">
            <a:avLst/>
          </a:prstGeom>
          <a:noFill/>
        </p:spPr>
        <p:txBody>
          <a:bodyPr wrap="none" rtlCol="0">
            <a:spAutoFit/>
          </a:bodyPr>
          <a:lstStyle/>
          <a:p>
            <a:r>
              <a:rPr lang="en-GB" sz="2400" dirty="0">
                <a:sym typeface="Wingdings"/>
              </a:rPr>
              <a:t></a:t>
            </a:r>
            <a:endParaRPr lang="en-GB" sz="2400" dirty="0"/>
          </a:p>
        </p:txBody>
      </p:sp>
      <p:sp>
        <p:nvSpPr>
          <p:cNvPr id="38" name="TextBox 37">
            <a:extLst>
              <a:ext uri="{FF2B5EF4-FFF2-40B4-BE49-F238E27FC236}">
                <a16:creationId xmlns:a16="http://schemas.microsoft.com/office/drawing/2014/main" id="{40DC3D1E-D6EF-2926-3DC4-E53B67A6AC3F}"/>
              </a:ext>
            </a:extLst>
          </p:cNvPr>
          <p:cNvSpPr txBox="1"/>
          <p:nvPr/>
        </p:nvSpPr>
        <p:spPr>
          <a:xfrm>
            <a:off x="6669076" y="2492896"/>
            <a:ext cx="1307794" cy="323165"/>
          </a:xfrm>
          <a:prstGeom prst="rect">
            <a:avLst/>
          </a:prstGeom>
          <a:solidFill>
            <a:srgbClr val="F6F5EE"/>
          </a:solidFill>
        </p:spPr>
        <p:txBody>
          <a:bodyPr wrap="none" rtlCol="0">
            <a:spAutoFit/>
          </a:bodyPr>
          <a:lstStyle/>
          <a:p>
            <a:r>
              <a:rPr lang="en-GB" sz="1500" dirty="0"/>
              <a:t>digest plasmid</a:t>
            </a:r>
          </a:p>
        </p:txBody>
      </p:sp>
      <p:pic>
        <p:nvPicPr>
          <p:cNvPr id="40" name="Picture 1">
            <a:extLst>
              <a:ext uri="{FF2B5EF4-FFF2-40B4-BE49-F238E27FC236}">
                <a16:creationId xmlns:a16="http://schemas.microsoft.com/office/drawing/2014/main" id="{B36A2347-4DFF-9EE7-B626-6F5375C3D6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829" t="36283" r="3048" b="39702"/>
          <a:stretch/>
        </p:blipFill>
        <p:spPr bwMode="auto">
          <a:xfrm>
            <a:off x="8973332" y="1412775"/>
            <a:ext cx="1649338" cy="2120457"/>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BA367E1D-1768-5B60-DDE8-D6709688285F}"/>
              </a:ext>
            </a:extLst>
          </p:cNvPr>
          <p:cNvSpPr txBox="1"/>
          <p:nvPr/>
        </p:nvSpPr>
        <p:spPr>
          <a:xfrm>
            <a:off x="9128250" y="1531209"/>
            <a:ext cx="1161002" cy="615553"/>
          </a:xfrm>
          <a:prstGeom prst="rect">
            <a:avLst/>
          </a:prstGeom>
          <a:solidFill>
            <a:srgbClr val="F6F5EE"/>
          </a:solidFill>
        </p:spPr>
        <p:txBody>
          <a:bodyPr wrap="square" rtlCol="0">
            <a:spAutoFit/>
          </a:bodyPr>
          <a:lstStyle/>
          <a:p>
            <a:r>
              <a:rPr lang="en-GB" sz="1700" dirty="0"/>
              <a:t>gene of interest</a:t>
            </a:r>
          </a:p>
        </p:txBody>
      </p:sp>
      <p:cxnSp>
        <p:nvCxnSpPr>
          <p:cNvPr id="43" name="Straight Connector 42">
            <a:extLst>
              <a:ext uri="{FF2B5EF4-FFF2-40B4-BE49-F238E27FC236}">
                <a16:creationId xmlns:a16="http://schemas.microsoft.com/office/drawing/2014/main" id="{FD41E277-0682-5033-50DE-B26D7F529ABD}"/>
              </a:ext>
            </a:extLst>
          </p:cNvPr>
          <p:cNvCxnSpPr/>
          <p:nvPr/>
        </p:nvCxnSpPr>
        <p:spPr>
          <a:xfrm flipH="1" flipV="1">
            <a:off x="9686566" y="2030692"/>
            <a:ext cx="54428" cy="1741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95B7C0C4-9936-82D6-A228-1B2549D7A676}"/>
              </a:ext>
            </a:extLst>
          </p:cNvPr>
          <p:cNvSpPr txBox="1"/>
          <p:nvPr/>
        </p:nvSpPr>
        <p:spPr>
          <a:xfrm>
            <a:off x="9182510" y="2875002"/>
            <a:ext cx="1278396" cy="553998"/>
          </a:xfrm>
          <a:prstGeom prst="rect">
            <a:avLst/>
          </a:prstGeom>
          <a:solidFill>
            <a:srgbClr val="F6F5EE"/>
          </a:solidFill>
        </p:spPr>
        <p:txBody>
          <a:bodyPr wrap="square" rtlCol="0">
            <a:spAutoFit/>
          </a:bodyPr>
          <a:lstStyle/>
          <a:p>
            <a:pPr algn="ctr"/>
            <a:r>
              <a:rPr lang="en-GB" sz="1500" dirty="0"/>
              <a:t>recombinant plasmid</a:t>
            </a:r>
          </a:p>
        </p:txBody>
      </p:sp>
      <p:cxnSp>
        <p:nvCxnSpPr>
          <p:cNvPr id="46" name="Straight Arrow Connector 45">
            <a:extLst>
              <a:ext uri="{FF2B5EF4-FFF2-40B4-BE49-F238E27FC236}">
                <a16:creationId xmlns:a16="http://schemas.microsoft.com/office/drawing/2014/main" id="{89F1DF08-0E15-9ED8-FF95-2EB6959220C6}"/>
              </a:ext>
            </a:extLst>
          </p:cNvPr>
          <p:cNvCxnSpPr/>
          <p:nvPr/>
        </p:nvCxnSpPr>
        <p:spPr>
          <a:xfrm>
            <a:off x="8037228" y="2203473"/>
            <a:ext cx="1091022" cy="6327"/>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38C7DFE8-14CE-3AFB-E78D-BB47DF47237B}"/>
              </a:ext>
            </a:extLst>
          </p:cNvPr>
          <p:cNvSpPr/>
          <p:nvPr/>
        </p:nvSpPr>
        <p:spPr>
          <a:xfrm>
            <a:off x="9592829" y="1259235"/>
            <a:ext cx="340645" cy="1976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2B588976-011E-D889-D108-A2F31CE0D6B1}"/>
              </a:ext>
            </a:extLst>
          </p:cNvPr>
          <p:cNvSpPr/>
          <p:nvPr/>
        </p:nvSpPr>
        <p:spPr>
          <a:xfrm>
            <a:off x="7211718" y="2905894"/>
            <a:ext cx="276330" cy="85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03A25A69-F759-002F-D909-0227C35D9BA2}"/>
              </a:ext>
            </a:extLst>
          </p:cNvPr>
          <p:cNvSpPr/>
          <p:nvPr/>
        </p:nvSpPr>
        <p:spPr>
          <a:xfrm>
            <a:off x="2547406" y="6685438"/>
            <a:ext cx="189865" cy="1725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0" name="Straight Arrow Connector 49">
            <a:extLst>
              <a:ext uri="{FF2B5EF4-FFF2-40B4-BE49-F238E27FC236}">
                <a16:creationId xmlns:a16="http://schemas.microsoft.com/office/drawing/2014/main" id="{12FD5B7F-5F68-B2C5-C095-323B08FB3801}"/>
              </a:ext>
            </a:extLst>
          </p:cNvPr>
          <p:cNvCxnSpPr/>
          <p:nvPr/>
        </p:nvCxnSpPr>
        <p:spPr>
          <a:xfrm flipH="1">
            <a:off x="9664604" y="3458817"/>
            <a:ext cx="140572" cy="1914399"/>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F2ECC49E-0567-8343-AB94-2ED4AAB81D37}"/>
              </a:ext>
            </a:extLst>
          </p:cNvPr>
          <p:cNvCxnSpPr/>
          <p:nvPr/>
        </p:nvCxnSpPr>
        <p:spPr>
          <a:xfrm flipH="1" flipV="1">
            <a:off x="6677295" y="5644444"/>
            <a:ext cx="2111023" cy="282224"/>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0730A199-2490-9141-865A-AAA7C7D27598}"/>
              </a:ext>
            </a:extLst>
          </p:cNvPr>
          <p:cNvSpPr/>
          <p:nvPr/>
        </p:nvSpPr>
        <p:spPr>
          <a:xfrm>
            <a:off x="5765977" y="4548123"/>
            <a:ext cx="288032" cy="102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 name="Straight Arrow Connector 53">
            <a:extLst>
              <a:ext uri="{FF2B5EF4-FFF2-40B4-BE49-F238E27FC236}">
                <a16:creationId xmlns:a16="http://schemas.microsoft.com/office/drawing/2014/main" id="{7C14490E-F45C-39A3-039C-0C2C09DEAFC7}"/>
              </a:ext>
            </a:extLst>
          </p:cNvPr>
          <p:cNvCxnSpPr/>
          <p:nvPr/>
        </p:nvCxnSpPr>
        <p:spPr>
          <a:xfrm flipH="1" flipV="1">
            <a:off x="3212692" y="5232104"/>
            <a:ext cx="1836217" cy="282224"/>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AF6C79E7-276F-2154-4512-4BC3BB20401A}"/>
              </a:ext>
            </a:extLst>
          </p:cNvPr>
          <p:cNvSpPr txBox="1"/>
          <p:nvPr/>
        </p:nvSpPr>
        <p:spPr>
          <a:xfrm>
            <a:off x="5142270" y="5926668"/>
            <a:ext cx="1476164" cy="646331"/>
          </a:xfrm>
          <a:prstGeom prst="rect">
            <a:avLst/>
          </a:prstGeom>
          <a:solidFill>
            <a:srgbClr val="F6F5EE"/>
          </a:solidFill>
        </p:spPr>
        <p:txBody>
          <a:bodyPr wrap="square" rtlCol="0">
            <a:spAutoFit/>
          </a:bodyPr>
          <a:lstStyle/>
          <a:p>
            <a:pPr algn="ctr"/>
            <a:r>
              <a:rPr lang="en-GB" dirty="0"/>
              <a:t>protein produced</a:t>
            </a:r>
          </a:p>
        </p:txBody>
      </p:sp>
      <p:sp>
        <p:nvSpPr>
          <p:cNvPr id="57" name="TextBox 56">
            <a:extLst>
              <a:ext uri="{FF2B5EF4-FFF2-40B4-BE49-F238E27FC236}">
                <a16:creationId xmlns:a16="http://schemas.microsoft.com/office/drawing/2014/main" id="{F45BED49-E83A-A06C-DAA2-3D05A8201D55}"/>
              </a:ext>
            </a:extLst>
          </p:cNvPr>
          <p:cNvSpPr txBox="1"/>
          <p:nvPr/>
        </p:nvSpPr>
        <p:spPr>
          <a:xfrm>
            <a:off x="8788318" y="6100888"/>
            <a:ext cx="1718223" cy="492443"/>
          </a:xfrm>
          <a:prstGeom prst="rect">
            <a:avLst/>
          </a:prstGeom>
          <a:solidFill>
            <a:srgbClr val="F6F5EE"/>
          </a:solidFill>
        </p:spPr>
        <p:txBody>
          <a:bodyPr wrap="square" rtlCol="0">
            <a:spAutoFit/>
          </a:bodyPr>
          <a:lstStyle/>
          <a:p>
            <a:pPr algn="ctr"/>
            <a:r>
              <a:rPr lang="en-GB" sz="1300" i="1" dirty="0"/>
              <a:t>E. coli </a:t>
            </a:r>
            <a:r>
              <a:rPr lang="en-GB" sz="1300" dirty="0"/>
              <a:t>with </a:t>
            </a:r>
            <a:r>
              <a:rPr lang="en-GB" sz="1300" dirty="0" err="1"/>
              <a:t>recomb-inant</a:t>
            </a:r>
            <a:r>
              <a:rPr lang="en-GB" sz="1300" dirty="0"/>
              <a:t> plasmid </a:t>
            </a:r>
          </a:p>
        </p:txBody>
      </p:sp>
      <p:sp>
        <p:nvSpPr>
          <p:cNvPr id="58" name="TextBox 57">
            <a:extLst>
              <a:ext uri="{FF2B5EF4-FFF2-40B4-BE49-F238E27FC236}">
                <a16:creationId xmlns:a16="http://schemas.microsoft.com/office/drawing/2014/main" id="{D152745A-9367-320D-8F15-714D1CF1121D}"/>
              </a:ext>
            </a:extLst>
          </p:cNvPr>
          <p:cNvSpPr txBox="1"/>
          <p:nvPr/>
        </p:nvSpPr>
        <p:spPr>
          <a:xfrm>
            <a:off x="2060564" y="5991547"/>
            <a:ext cx="1224136" cy="646331"/>
          </a:xfrm>
          <a:prstGeom prst="rect">
            <a:avLst/>
          </a:prstGeom>
          <a:solidFill>
            <a:srgbClr val="F6F5EE"/>
          </a:solidFill>
        </p:spPr>
        <p:txBody>
          <a:bodyPr wrap="square" rtlCol="0">
            <a:spAutoFit/>
          </a:bodyPr>
          <a:lstStyle/>
          <a:p>
            <a:pPr algn="ctr"/>
            <a:r>
              <a:rPr lang="en-GB" dirty="0"/>
              <a:t>protein purified</a:t>
            </a:r>
          </a:p>
        </p:txBody>
      </p:sp>
      <p:grpSp>
        <p:nvGrpSpPr>
          <p:cNvPr id="60" name="Group 59">
            <a:extLst>
              <a:ext uri="{FF2B5EF4-FFF2-40B4-BE49-F238E27FC236}">
                <a16:creationId xmlns:a16="http://schemas.microsoft.com/office/drawing/2014/main" id="{3309B4DB-0BC3-E8AE-11D3-DADD4E334027}"/>
              </a:ext>
            </a:extLst>
          </p:cNvPr>
          <p:cNvGrpSpPr/>
          <p:nvPr/>
        </p:nvGrpSpPr>
        <p:grpSpPr>
          <a:xfrm>
            <a:off x="1714744" y="937195"/>
            <a:ext cx="6480000" cy="94217"/>
            <a:chOff x="1253158" y="1050894"/>
            <a:chExt cx="4853893" cy="73850"/>
          </a:xfrm>
        </p:grpSpPr>
        <p:cxnSp>
          <p:nvCxnSpPr>
            <p:cNvPr id="61" name="Straight Connector 60">
              <a:extLst>
                <a:ext uri="{FF2B5EF4-FFF2-40B4-BE49-F238E27FC236}">
                  <a16:creationId xmlns:a16="http://schemas.microsoft.com/office/drawing/2014/main" id="{166B5BA5-EFE9-275A-6954-1A55AF5AF135}"/>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7312DA7-3EED-ECFC-424E-88FD5A2482F3}"/>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63" name="Picture 62" descr="A black and white sign with white text&#10;&#10;AI-generated content may be incorrect.">
            <a:extLst>
              <a:ext uri="{FF2B5EF4-FFF2-40B4-BE49-F238E27FC236}">
                <a16:creationId xmlns:a16="http://schemas.microsoft.com/office/drawing/2014/main" id="{7E4BF7FF-9680-FA54-D58A-BD861BD1A1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9514873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B3D58-4B64-04F3-1D00-1A360A092471}"/>
            </a:ext>
          </a:extLst>
        </p:cNvPr>
        <p:cNvGrpSpPr/>
        <p:nvPr/>
      </p:nvGrpSpPr>
      <p:grpSpPr>
        <a:xfrm>
          <a:off x="0" y="0"/>
          <a:ext cx="0" cy="0"/>
          <a:chOff x="0" y="0"/>
          <a:chExt cx="0" cy="0"/>
        </a:xfrm>
      </p:grpSpPr>
      <p:pic>
        <p:nvPicPr>
          <p:cNvPr id="25" name="Picture 24" descr="A black and white sign with white text&#10;&#10;AI-generated content may be incorrect.">
            <a:extLst>
              <a:ext uri="{FF2B5EF4-FFF2-40B4-BE49-F238E27FC236}">
                <a16:creationId xmlns:a16="http://schemas.microsoft.com/office/drawing/2014/main" id="{F802AFEC-A645-7C2A-6B64-27EB82333E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0857" y="2234438"/>
            <a:ext cx="9290287" cy="2294701"/>
          </a:xfrm>
          <a:prstGeom prst="rect">
            <a:avLst/>
          </a:prstGeom>
        </p:spPr>
      </p:pic>
    </p:spTree>
    <p:extLst>
      <p:ext uri="{BB962C8B-B14F-4D97-AF65-F5344CB8AC3E}">
        <p14:creationId xmlns:p14="http://schemas.microsoft.com/office/powerpoint/2010/main" val="30179259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02C9A0B-8B0A-09B6-CCD0-E0DBE4E15DDF}"/>
              </a:ext>
            </a:extLst>
          </p:cNvPr>
          <p:cNvSpPr txBox="1"/>
          <p:nvPr/>
        </p:nvSpPr>
        <p:spPr>
          <a:xfrm>
            <a:off x="0" y="1110077"/>
            <a:ext cx="12192000" cy="5760000"/>
          </a:xfrm>
          <a:prstGeom prst="rect">
            <a:avLst/>
          </a:prstGeom>
          <a:solidFill>
            <a:schemeClr val="bg1"/>
          </a:solidFill>
        </p:spPr>
        <p:txBody>
          <a:bodyPr wrap="square" rtlCol="0">
            <a:spAutoFit/>
          </a:bodyPr>
          <a:lstStyle/>
          <a:p>
            <a:endParaRPr lang="en-GB" dirty="0"/>
          </a:p>
        </p:txBody>
      </p:sp>
      <p:grpSp>
        <p:nvGrpSpPr>
          <p:cNvPr id="6" name="Group 5">
            <a:extLst>
              <a:ext uri="{FF2B5EF4-FFF2-40B4-BE49-F238E27FC236}">
                <a16:creationId xmlns:a16="http://schemas.microsoft.com/office/drawing/2014/main" id="{26D328A6-2D88-0FB9-CD4A-5B45B9BDE7E8}"/>
              </a:ext>
            </a:extLst>
          </p:cNvPr>
          <p:cNvGrpSpPr/>
          <p:nvPr/>
        </p:nvGrpSpPr>
        <p:grpSpPr>
          <a:xfrm>
            <a:off x="1714744" y="937195"/>
            <a:ext cx="3240000" cy="94217"/>
            <a:chOff x="1253158" y="1050894"/>
            <a:chExt cx="4853893" cy="73850"/>
          </a:xfrm>
        </p:grpSpPr>
        <p:cxnSp>
          <p:nvCxnSpPr>
            <p:cNvPr id="7" name="Straight Connector 6">
              <a:extLst>
                <a:ext uri="{FF2B5EF4-FFF2-40B4-BE49-F238E27FC236}">
                  <a16:creationId xmlns:a16="http://schemas.microsoft.com/office/drawing/2014/main" id="{5017F855-9C26-4771-B4BC-AD5BDEA0C7C0}"/>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C872ED-C37D-2F6D-6086-D3DD793E1B24}"/>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9" name="Picture 8" descr="A black and white sign with white text&#10;&#10;AI-generated content may be incorrect.">
            <a:extLst>
              <a:ext uri="{FF2B5EF4-FFF2-40B4-BE49-F238E27FC236}">
                <a16:creationId xmlns:a16="http://schemas.microsoft.com/office/drawing/2014/main" id="{A242C6A4-1243-D51A-39D1-23DDF2476C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pic>
        <p:nvPicPr>
          <p:cNvPr id="2" name="Content Placeholder 4">
            <a:extLst>
              <a:ext uri="{FF2B5EF4-FFF2-40B4-BE49-F238E27FC236}">
                <a16:creationId xmlns:a16="http://schemas.microsoft.com/office/drawing/2014/main" id="{DA5D37F7-822D-D18D-E546-A93E68DD6B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342" r="20273"/>
          <a:stretch/>
        </p:blipFill>
        <p:spPr>
          <a:xfrm rot="10800000">
            <a:off x="4244085" y="1392201"/>
            <a:ext cx="5732428" cy="5008128"/>
          </a:xfrm>
          <a:prstGeom prst="rect">
            <a:avLst/>
          </a:prstGeom>
        </p:spPr>
      </p:pic>
      <p:sp>
        <p:nvSpPr>
          <p:cNvPr id="3" name="Rectangle 2">
            <a:extLst>
              <a:ext uri="{FF2B5EF4-FFF2-40B4-BE49-F238E27FC236}">
                <a16:creationId xmlns:a16="http://schemas.microsoft.com/office/drawing/2014/main" id="{D836F66D-9616-7BC3-1D29-86B4F1821C30}"/>
              </a:ext>
            </a:extLst>
          </p:cNvPr>
          <p:cNvSpPr/>
          <p:nvPr/>
        </p:nvSpPr>
        <p:spPr>
          <a:xfrm rot="19747948">
            <a:off x="-33760" y="2921974"/>
            <a:ext cx="7365606" cy="646331"/>
          </a:xfrm>
          <a:prstGeom prst="rect">
            <a:avLst/>
          </a:prstGeom>
          <a:noFill/>
        </p:spPr>
        <p:txBody>
          <a:bodyPr wrap="square" lIns="91440" tIns="45720" rIns="91440" bIns="45720">
            <a:spAutoFit/>
          </a:bodyPr>
          <a:lstStyle/>
          <a:p>
            <a:pPr algn="ctr"/>
            <a:r>
              <a:rPr lang="en-US" sz="3600" b="1" dirty="0">
                <a:ln w="12700" cmpd="sng">
                  <a:solidFill>
                    <a:schemeClr val="tx1"/>
                  </a:solidFill>
                  <a:prstDash val="solid"/>
                </a:ln>
                <a:solidFill>
                  <a:srgbClr val="FFC000"/>
                </a:solidFill>
              </a:rPr>
              <a:t>ONLINE FOLLOW-UP - RESULTS</a:t>
            </a:r>
          </a:p>
        </p:txBody>
      </p:sp>
      <p:sp>
        <p:nvSpPr>
          <p:cNvPr id="4" name="TextBox 3">
            <a:extLst>
              <a:ext uri="{FF2B5EF4-FFF2-40B4-BE49-F238E27FC236}">
                <a16:creationId xmlns:a16="http://schemas.microsoft.com/office/drawing/2014/main" id="{CEA7D9BB-AB3A-4DCC-F11B-2FDC58A47752}"/>
              </a:ext>
            </a:extLst>
          </p:cNvPr>
          <p:cNvSpPr txBox="1"/>
          <p:nvPr/>
        </p:nvSpPr>
        <p:spPr>
          <a:xfrm>
            <a:off x="1631504" y="120730"/>
            <a:ext cx="2651688" cy="830997"/>
          </a:xfrm>
          <a:prstGeom prst="rect">
            <a:avLst/>
          </a:prstGeom>
          <a:noFill/>
        </p:spPr>
        <p:txBody>
          <a:bodyPr wrap="none" rtlCol="0">
            <a:spAutoFit/>
          </a:bodyPr>
          <a:lstStyle/>
          <a:p>
            <a:pPr>
              <a:defRPr/>
            </a:pPr>
            <a:r>
              <a:rPr lang="en-GB" sz="4800" dirty="0">
                <a:solidFill>
                  <a:schemeClr val="bg1"/>
                </a:solidFill>
                <a:latin typeface="Calibri" panose="020F0502020204030204" pitchFamily="34" charset="0"/>
              </a:rPr>
              <a:t>Lab 6/6a ’</a:t>
            </a:r>
          </a:p>
        </p:txBody>
      </p:sp>
    </p:spTree>
    <p:extLst>
      <p:ext uri="{BB962C8B-B14F-4D97-AF65-F5344CB8AC3E}">
        <p14:creationId xmlns:p14="http://schemas.microsoft.com/office/powerpoint/2010/main" val="18134692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48E61B0-6E91-2EE0-DE39-468684165913}"/>
              </a:ext>
            </a:extLst>
          </p:cNvPr>
          <p:cNvSpPr txBox="1"/>
          <p:nvPr/>
        </p:nvSpPr>
        <p:spPr>
          <a:xfrm>
            <a:off x="0" y="1110077"/>
            <a:ext cx="12192000" cy="5760000"/>
          </a:xfrm>
          <a:prstGeom prst="rect">
            <a:avLst/>
          </a:prstGeom>
          <a:solidFill>
            <a:schemeClr val="bg1"/>
          </a:solidFill>
        </p:spPr>
        <p:txBody>
          <a:bodyPr wrap="square" rtlCol="0">
            <a:spAutoFit/>
          </a:bodyPr>
          <a:lstStyle/>
          <a:p>
            <a:endParaRPr lang="en-GB" dirty="0"/>
          </a:p>
        </p:txBody>
      </p:sp>
      <p:sp>
        <p:nvSpPr>
          <p:cNvPr id="2" name="TextBox 1"/>
          <p:cNvSpPr txBox="1"/>
          <p:nvPr/>
        </p:nvSpPr>
        <p:spPr>
          <a:xfrm>
            <a:off x="1631504" y="120730"/>
            <a:ext cx="6114174" cy="830997"/>
          </a:xfrm>
          <a:prstGeom prst="rect">
            <a:avLst/>
          </a:prstGeom>
          <a:noFill/>
        </p:spPr>
        <p:txBody>
          <a:bodyPr wrap="none" rtlCol="0">
            <a:spAutoFit/>
          </a:bodyPr>
          <a:lstStyle/>
          <a:p>
            <a:pPr>
              <a:defRPr/>
            </a:pPr>
            <a:r>
              <a:rPr lang="en-GB" sz="4800" dirty="0">
                <a:solidFill>
                  <a:schemeClr val="bg1"/>
                </a:solidFill>
                <a:latin typeface="+mj-lt"/>
              </a:rPr>
              <a:t>Lab 4/7 – Finding ‘</a:t>
            </a:r>
            <a:r>
              <a:rPr lang="en-GB" sz="4800" dirty="0" err="1">
                <a:solidFill>
                  <a:schemeClr val="bg1"/>
                </a:solidFill>
                <a:latin typeface="+mj-lt"/>
              </a:rPr>
              <a:t>rfp</a:t>
            </a:r>
            <a:r>
              <a:rPr lang="en-GB" sz="4800" dirty="0">
                <a:solidFill>
                  <a:schemeClr val="bg1"/>
                </a:solidFill>
                <a:latin typeface="+mj-lt"/>
              </a:rPr>
              <a:t>’</a:t>
            </a:r>
          </a:p>
        </p:txBody>
      </p:sp>
      <p:grpSp>
        <p:nvGrpSpPr>
          <p:cNvPr id="5" name="Group 21">
            <a:extLst>
              <a:ext uri="{FF2B5EF4-FFF2-40B4-BE49-F238E27FC236}">
                <a16:creationId xmlns:a16="http://schemas.microsoft.com/office/drawing/2014/main" id="{1ECE61A6-F580-409C-857A-E1A6753FDFA4}"/>
              </a:ext>
            </a:extLst>
          </p:cNvPr>
          <p:cNvGrpSpPr/>
          <p:nvPr/>
        </p:nvGrpSpPr>
        <p:grpSpPr>
          <a:xfrm rot="16200000">
            <a:off x="3441963" y="1550622"/>
            <a:ext cx="5363826" cy="4975685"/>
            <a:chOff x="1400438" y="1607678"/>
            <a:chExt cx="5363826" cy="4975685"/>
          </a:xfrm>
        </p:grpSpPr>
        <p:pic>
          <p:nvPicPr>
            <p:cNvPr id="23" name="Content Placeholder 5">
              <a:extLst>
                <a:ext uri="{FF2B5EF4-FFF2-40B4-BE49-F238E27FC236}">
                  <a16:creationId xmlns:a16="http://schemas.microsoft.com/office/drawing/2014/main" id="{F847EE7A-5C2C-4B74-970B-61D9DABB21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372" t="18382" r="21501" b="18382"/>
            <a:stretch/>
          </p:blipFill>
          <p:spPr>
            <a:xfrm>
              <a:off x="1400438" y="1607678"/>
              <a:ext cx="5363826" cy="4975685"/>
            </a:xfrm>
            <a:prstGeom prst="rect">
              <a:avLst/>
            </a:prstGeom>
          </p:spPr>
        </p:pic>
        <p:sp>
          <p:nvSpPr>
            <p:cNvPr id="24" name="TextBox 23">
              <a:extLst>
                <a:ext uri="{FF2B5EF4-FFF2-40B4-BE49-F238E27FC236}">
                  <a16:creationId xmlns:a16="http://schemas.microsoft.com/office/drawing/2014/main" id="{D5BDC11B-69B3-4EFE-93B5-F8B56A35694B}"/>
                </a:ext>
              </a:extLst>
            </p:cNvPr>
            <p:cNvSpPr txBox="1"/>
            <p:nvPr/>
          </p:nvSpPr>
          <p:spPr>
            <a:xfrm>
              <a:off x="5692921" y="5320401"/>
              <a:ext cx="762226" cy="400110"/>
            </a:xfrm>
            <a:prstGeom prst="rect">
              <a:avLst/>
            </a:prstGeom>
            <a:noFill/>
          </p:spPr>
          <p:txBody>
            <a:bodyPr wrap="square" rtlCol="0">
              <a:spAutoFit/>
            </a:bodyPr>
            <a:lstStyle/>
            <a:p>
              <a:pPr>
                <a:defRPr/>
              </a:pPr>
              <a:r>
                <a:rPr lang="en-US" sz="2000" dirty="0">
                  <a:solidFill>
                    <a:srgbClr val="FFFF00"/>
                  </a:solidFill>
                  <a:latin typeface="Calibri"/>
                </a:rPr>
                <a:t>1 kb </a:t>
              </a:r>
            </a:p>
          </p:txBody>
        </p:sp>
      </p:grpSp>
      <p:sp>
        <p:nvSpPr>
          <p:cNvPr id="7" name="TextBox 6">
            <a:extLst>
              <a:ext uri="{FF2B5EF4-FFF2-40B4-BE49-F238E27FC236}">
                <a16:creationId xmlns:a16="http://schemas.microsoft.com/office/drawing/2014/main" id="{A53D0576-8DC0-C06D-5557-CFB669D45EC1}"/>
              </a:ext>
            </a:extLst>
          </p:cNvPr>
          <p:cNvSpPr txBox="1"/>
          <p:nvPr/>
        </p:nvSpPr>
        <p:spPr>
          <a:xfrm rot="16200000">
            <a:off x="4709273" y="1831366"/>
            <a:ext cx="923600" cy="369332"/>
          </a:xfrm>
          <a:prstGeom prst="rect">
            <a:avLst/>
          </a:prstGeom>
          <a:noFill/>
        </p:spPr>
        <p:txBody>
          <a:bodyPr wrap="square">
            <a:spAutoFit/>
          </a:bodyPr>
          <a:lstStyle/>
          <a:p>
            <a:pPr>
              <a:defRPr/>
            </a:pPr>
            <a:r>
              <a:rPr lang="en-US" dirty="0">
                <a:solidFill>
                  <a:srgbClr val="FFFF00"/>
                </a:solidFill>
                <a:latin typeface="Calibri"/>
              </a:rPr>
              <a:t>Red</a:t>
            </a:r>
          </a:p>
        </p:txBody>
      </p:sp>
      <p:sp>
        <p:nvSpPr>
          <p:cNvPr id="9" name="TextBox 8">
            <a:extLst>
              <a:ext uri="{FF2B5EF4-FFF2-40B4-BE49-F238E27FC236}">
                <a16:creationId xmlns:a16="http://schemas.microsoft.com/office/drawing/2014/main" id="{51AB505E-B949-4458-A845-918900BB405D}"/>
              </a:ext>
            </a:extLst>
          </p:cNvPr>
          <p:cNvSpPr txBox="1"/>
          <p:nvPr/>
        </p:nvSpPr>
        <p:spPr>
          <a:xfrm rot="16200000">
            <a:off x="5141545" y="1831366"/>
            <a:ext cx="855134" cy="369332"/>
          </a:xfrm>
          <a:prstGeom prst="rect">
            <a:avLst/>
          </a:prstGeom>
          <a:noFill/>
        </p:spPr>
        <p:txBody>
          <a:bodyPr wrap="square">
            <a:spAutoFit/>
          </a:bodyPr>
          <a:lstStyle/>
          <a:p>
            <a:pPr>
              <a:defRPr/>
            </a:pPr>
            <a:r>
              <a:rPr lang="en-US" dirty="0">
                <a:solidFill>
                  <a:srgbClr val="FFFF00"/>
                </a:solidFill>
                <a:latin typeface="Calibri"/>
              </a:rPr>
              <a:t>White</a:t>
            </a:r>
          </a:p>
        </p:txBody>
      </p:sp>
      <p:sp>
        <p:nvSpPr>
          <p:cNvPr id="11" name="TextBox 10">
            <a:extLst>
              <a:ext uri="{FF2B5EF4-FFF2-40B4-BE49-F238E27FC236}">
                <a16:creationId xmlns:a16="http://schemas.microsoft.com/office/drawing/2014/main" id="{92615913-9DCA-A4E1-DA82-97D90A5B2715}"/>
              </a:ext>
            </a:extLst>
          </p:cNvPr>
          <p:cNvSpPr txBox="1"/>
          <p:nvPr/>
        </p:nvSpPr>
        <p:spPr>
          <a:xfrm rot="16200000">
            <a:off x="5463725" y="1742876"/>
            <a:ext cx="1018430" cy="369332"/>
          </a:xfrm>
          <a:prstGeom prst="rect">
            <a:avLst/>
          </a:prstGeom>
          <a:noFill/>
        </p:spPr>
        <p:txBody>
          <a:bodyPr wrap="square">
            <a:spAutoFit/>
          </a:bodyPr>
          <a:lstStyle/>
          <a:p>
            <a:pPr>
              <a:defRPr/>
            </a:pPr>
            <a:r>
              <a:rPr lang="en-US" dirty="0">
                <a:solidFill>
                  <a:srgbClr val="FFFF00"/>
                </a:solidFill>
                <a:latin typeface="Calibri"/>
              </a:rPr>
              <a:t>Ligation</a:t>
            </a:r>
          </a:p>
        </p:txBody>
      </p:sp>
      <p:sp>
        <p:nvSpPr>
          <p:cNvPr id="13" name="TextBox 12">
            <a:extLst>
              <a:ext uri="{FF2B5EF4-FFF2-40B4-BE49-F238E27FC236}">
                <a16:creationId xmlns:a16="http://schemas.microsoft.com/office/drawing/2014/main" id="{5EB57252-45FB-6DF4-C03C-6FA0393F706B}"/>
              </a:ext>
            </a:extLst>
          </p:cNvPr>
          <p:cNvSpPr txBox="1"/>
          <p:nvPr/>
        </p:nvSpPr>
        <p:spPr>
          <a:xfrm rot="16200000">
            <a:off x="5812795" y="1710387"/>
            <a:ext cx="1116371" cy="369332"/>
          </a:xfrm>
          <a:prstGeom prst="rect">
            <a:avLst/>
          </a:prstGeom>
          <a:noFill/>
        </p:spPr>
        <p:txBody>
          <a:bodyPr wrap="square">
            <a:spAutoFit/>
          </a:bodyPr>
          <a:lstStyle/>
          <a:p>
            <a:pPr>
              <a:defRPr/>
            </a:pPr>
            <a:r>
              <a:rPr lang="en-US" dirty="0">
                <a:solidFill>
                  <a:srgbClr val="FFFF00"/>
                </a:solidFill>
                <a:latin typeface="Calibri"/>
              </a:rPr>
              <a:t>R-plasmid</a:t>
            </a:r>
          </a:p>
        </p:txBody>
      </p:sp>
      <p:sp>
        <p:nvSpPr>
          <p:cNvPr id="15" name="TextBox 14">
            <a:extLst>
              <a:ext uri="{FF2B5EF4-FFF2-40B4-BE49-F238E27FC236}">
                <a16:creationId xmlns:a16="http://schemas.microsoft.com/office/drawing/2014/main" id="{A2235408-224F-AF18-C6E4-EB3A75163C11}"/>
              </a:ext>
            </a:extLst>
          </p:cNvPr>
          <p:cNvSpPr txBox="1"/>
          <p:nvPr/>
        </p:nvSpPr>
        <p:spPr>
          <a:xfrm rot="16200000">
            <a:off x="6143824" y="1643383"/>
            <a:ext cx="1211201" cy="369332"/>
          </a:xfrm>
          <a:prstGeom prst="rect">
            <a:avLst/>
          </a:prstGeom>
          <a:noFill/>
        </p:spPr>
        <p:txBody>
          <a:bodyPr wrap="square">
            <a:spAutoFit/>
          </a:bodyPr>
          <a:lstStyle/>
          <a:p>
            <a:pPr>
              <a:defRPr/>
            </a:pPr>
            <a:r>
              <a:rPr lang="en-US" dirty="0">
                <a:solidFill>
                  <a:srgbClr val="FFFF00"/>
                </a:solidFill>
                <a:latin typeface="Calibri"/>
              </a:rPr>
              <a:t>A-plasmid</a:t>
            </a:r>
            <a:endParaRPr lang="en-GB" dirty="0">
              <a:solidFill>
                <a:prstClr val="black"/>
              </a:solidFill>
              <a:latin typeface="Calibri"/>
            </a:endParaRPr>
          </a:p>
        </p:txBody>
      </p:sp>
      <p:sp>
        <p:nvSpPr>
          <p:cNvPr id="17" name="TextBox 16">
            <a:extLst>
              <a:ext uri="{FF2B5EF4-FFF2-40B4-BE49-F238E27FC236}">
                <a16:creationId xmlns:a16="http://schemas.microsoft.com/office/drawing/2014/main" id="{332A3221-3756-5BD8-8F86-0F74C38FAF88}"/>
              </a:ext>
            </a:extLst>
          </p:cNvPr>
          <p:cNvSpPr txBox="1"/>
          <p:nvPr/>
        </p:nvSpPr>
        <p:spPr>
          <a:xfrm rot="16200000">
            <a:off x="6717086" y="1806021"/>
            <a:ext cx="874414" cy="369332"/>
          </a:xfrm>
          <a:prstGeom prst="rect">
            <a:avLst/>
          </a:prstGeom>
          <a:noFill/>
        </p:spPr>
        <p:txBody>
          <a:bodyPr wrap="square">
            <a:spAutoFit/>
          </a:bodyPr>
          <a:lstStyle/>
          <a:p>
            <a:pPr>
              <a:defRPr/>
            </a:pPr>
            <a:r>
              <a:rPr lang="en-US" dirty="0">
                <a:solidFill>
                  <a:srgbClr val="FFFF00"/>
                </a:solidFill>
                <a:latin typeface="Calibri"/>
              </a:rPr>
              <a:t>Water</a:t>
            </a:r>
          </a:p>
        </p:txBody>
      </p:sp>
      <p:grpSp>
        <p:nvGrpSpPr>
          <p:cNvPr id="8" name="Group 7">
            <a:extLst>
              <a:ext uri="{FF2B5EF4-FFF2-40B4-BE49-F238E27FC236}">
                <a16:creationId xmlns:a16="http://schemas.microsoft.com/office/drawing/2014/main" id="{CBFBC679-2108-AAA0-215A-FCF138A99CA1}"/>
              </a:ext>
            </a:extLst>
          </p:cNvPr>
          <p:cNvGrpSpPr/>
          <p:nvPr/>
        </p:nvGrpSpPr>
        <p:grpSpPr>
          <a:xfrm>
            <a:off x="1714744" y="937195"/>
            <a:ext cx="6120000" cy="94217"/>
            <a:chOff x="1253158" y="1050894"/>
            <a:chExt cx="4853893" cy="73850"/>
          </a:xfrm>
        </p:grpSpPr>
        <p:cxnSp>
          <p:nvCxnSpPr>
            <p:cNvPr id="10" name="Straight Connector 9">
              <a:extLst>
                <a:ext uri="{FF2B5EF4-FFF2-40B4-BE49-F238E27FC236}">
                  <a16:creationId xmlns:a16="http://schemas.microsoft.com/office/drawing/2014/main" id="{6514C56D-8968-4C4D-F1D5-C135CA75254F}"/>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570E0A9-F948-3ECB-5DBB-007CC85CE49E}"/>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4" name="Picture 13" descr="A black and white sign with white text&#10;&#10;AI-generated content may be incorrect.">
            <a:extLst>
              <a:ext uri="{FF2B5EF4-FFF2-40B4-BE49-F238E27FC236}">
                <a16:creationId xmlns:a16="http://schemas.microsoft.com/office/drawing/2014/main" id="{B29C3DC7-95C4-A014-11FE-EC458E6C4A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2716829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763153" y="2556922"/>
            <a:ext cx="2784737" cy="1569660"/>
          </a:xfrm>
          <a:prstGeom prst="rect">
            <a:avLst/>
          </a:prstGeom>
          <a:noFill/>
        </p:spPr>
        <p:txBody>
          <a:bodyPr wrap="none" lIns="91440" tIns="45720" rIns="91440" bIns="45720">
            <a:spAutoFit/>
          </a:bodyPr>
          <a:lstStyle/>
          <a:p>
            <a:pPr algn="ctr"/>
            <a:r>
              <a:rPr lang="en-US" sz="9600" b="1" dirty="0">
                <a:ln w="18000">
                  <a:solidFill>
                    <a:schemeClr val="accent2">
                      <a:satMod val="140000"/>
                    </a:schemeClr>
                  </a:solidFill>
                  <a:prstDash val="solid"/>
                  <a:miter lim="800000"/>
                </a:ln>
                <a:solidFill>
                  <a:srgbClr val="92D050"/>
                </a:solidFill>
                <a:effectLst>
                  <a:outerShdw blurRad="25500" dist="23000" dir="7020000" algn="tl">
                    <a:srgbClr val="000000">
                      <a:alpha val="50000"/>
                    </a:srgbClr>
                  </a:outerShdw>
                </a:effectLst>
              </a:rPr>
              <a:t>PCR</a:t>
            </a:r>
          </a:p>
        </p:txBody>
      </p:sp>
      <p:sp>
        <p:nvSpPr>
          <p:cNvPr id="11" name="TextBox 10"/>
          <p:cNvSpPr txBox="1"/>
          <p:nvPr/>
        </p:nvSpPr>
        <p:spPr>
          <a:xfrm>
            <a:off x="2253308" y="1855714"/>
            <a:ext cx="2690160" cy="492443"/>
          </a:xfrm>
          <a:prstGeom prst="rect">
            <a:avLst/>
          </a:prstGeom>
          <a:solidFill>
            <a:schemeClr val="accent6">
              <a:lumMod val="75000"/>
            </a:schemeClr>
          </a:solidFill>
        </p:spPr>
        <p:txBody>
          <a:bodyPr wrap="none" rtlCol="0">
            <a:spAutoFit/>
          </a:bodyPr>
          <a:lstStyle/>
          <a:p>
            <a:r>
              <a:rPr lang="en-GB" sz="2600" dirty="0">
                <a:solidFill>
                  <a:schemeClr val="bg1"/>
                </a:solidFill>
              </a:rPr>
              <a:t>Detect mutations</a:t>
            </a:r>
          </a:p>
        </p:txBody>
      </p:sp>
      <p:sp>
        <p:nvSpPr>
          <p:cNvPr id="12" name="TextBox 11"/>
          <p:cNvSpPr txBox="1"/>
          <p:nvPr/>
        </p:nvSpPr>
        <p:spPr>
          <a:xfrm>
            <a:off x="7636089" y="5732533"/>
            <a:ext cx="2579552" cy="492443"/>
          </a:xfrm>
          <a:prstGeom prst="rect">
            <a:avLst/>
          </a:prstGeom>
          <a:solidFill>
            <a:schemeClr val="accent6">
              <a:lumMod val="75000"/>
            </a:schemeClr>
          </a:solidFill>
        </p:spPr>
        <p:txBody>
          <a:bodyPr wrap="none" rtlCol="0">
            <a:spAutoFit/>
          </a:bodyPr>
          <a:lstStyle/>
          <a:p>
            <a:r>
              <a:rPr lang="en-GB" sz="2600" dirty="0">
                <a:solidFill>
                  <a:schemeClr val="bg1"/>
                </a:solidFill>
              </a:rPr>
              <a:t>Paternity testing</a:t>
            </a:r>
          </a:p>
        </p:txBody>
      </p:sp>
      <p:sp>
        <p:nvSpPr>
          <p:cNvPr id="13" name="TextBox 12"/>
          <p:cNvSpPr txBox="1"/>
          <p:nvPr/>
        </p:nvSpPr>
        <p:spPr>
          <a:xfrm>
            <a:off x="4465500" y="6184131"/>
            <a:ext cx="2762295" cy="492443"/>
          </a:xfrm>
          <a:prstGeom prst="rect">
            <a:avLst/>
          </a:prstGeom>
          <a:solidFill>
            <a:schemeClr val="accent6">
              <a:lumMod val="75000"/>
            </a:schemeClr>
          </a:solidFill>
        </p:spPr>
        <p:txBody>
          <a:bodyPr wrap="none" rtlCol="0">
            <a:spAutoFit/>
          </a:bodyPr>
          <a:lstStyle/>
          <a:p>
            <a:r>
              <a:rPr lang="en-GB" sz="2600" dirty="0">
                <a:solidFill>
                  <a:schemeClr val="bg1"/>
                </a:solidFill>
              </a:rPr>
              <a:t>Forensic analysis</a:t>
            </a:r>
          </a:p>
        </p:txBody>
      </p:sp>
      <p:sp>
        <p:nvSpPr>
          <p:cNvPr id="14" name="TextBox 13"/>
          <p:cNvSpPr txBox="1"/>
          <p:nvPr/>
        </p:nvSpPr>
        <p:spPr>
          <a:xfrm>
            <a:off x="8202010" y="3427765"/>
            <a:ext cx="2042547" cy="492443"/>
          </a:xfrm>
          <a:prstGeom prst="rect">
            <a:avLst/>
          </a:prstGeom>
          <a:solidFill>
            <a:schemeClr val="accent6">
              <a:lumMod val="75000"/>
            </a:schemeClr>
          </a:solidFill>
        </p:spPr>
        <p:txBody>
          <a:bodyPr wrap="none" rtlCol="0">
            <a:spAutoFit/>
          </a:bodyPr>
          <a:lstStyle/>
          <a:p>
            <a:r>
              <a:rPr lang="en-GB" sz="2600" dirty="0">
                <a:solidFill>
                  <a:schemeClr val="bg1"/>
                </a:solidFill>
              </a:rPr>
              <a:t>Sequencing </a:t>
            </a:r>
          </a:p>
        </p:txBody>
      </p:sp>
      <p:sp>
        <p:nvSpPr>
          <p:cNvPr id="15" name="TextBox 14"/>
          <p:cNvSpPr txBox="1"/>
          <p:nvPr/>
        </p:nvSpPr>
        <p:spPr>
          <a:xfrm>
            <a:off x="6375545" y="4768676"/>
            <a:ext cx="3488455" cy="492443"/>
          </a:xfrm>
          <a:prstGeom prst="rect">
            <a:avLst/>
          </a:prstGeom>
          <a:solidFill>
            <a:schemeClr val="accent6">
              <a:lumMod val="75000"/>
            </a:schemeClr>
          </a:solidFill>
        </p:spPr>
        <p:txBody>
          <a:bodyPr wrap="none" rtlCol="0">
            <a:spAutoFit/>
          </a:bodyPr>
          <a:lstStyle/>
          <a:p>
            <a:r>
              <a:rPr lang="en-GB" sz="2600" dirty="0">
                <a:solidFill>
                  <a:schemeClr val="bg1"/>
                </a:solidFill>
              </a:rPr>
              <a:t>Phylogenetic research</a:t>
            </a:r>
          </a:p>
        </p:txBody>
      </p:sp>
      <p:sp>
        <p:nvSpPr>
          <p:cNvPr id="16" name="TextBox 15"/>
          <p:cNvSpPr txBox="1"/>
          <p:nvPr/>
        </p:nvSpPr>
        <p:spPr>
          <a:xfrm>
            <a:off x="5388489" y="1347297"/>
            <a:ext cx="2265364" cy="492443"/>
          </a:xfrm>
          <a:prstGeom prst="rect">
            <a:avLst/>
          </a:prstGeom>
          <a:solidFill>
            <a:schemeClr val="accent6">
              <a:lumMod val="75000"/>
            </a:schemeClr>
          </a:solidFill>
        </p:spPr>
        <p:txBody>
          <a:bodyPr wrap="none" rtlCol="0">
            <a:spAutoFit/>
          </a:bodyPr>
          <a:lstStyle/>
          <a:p>
            <a:r>
              <a:rPr lang="en-GB" sz="2600" dirty="0">
                <a:solidFill>
                  <a:schemeClr val="bg1"/>
                </a:solidFill>
              </a:rPr>
              <a:t>Gene function</a:t>
            </a:r>
          </a:p>
        </p:txBody>
      </p:sp>
      <p:sp>
        <p:nvSpPr>
          <p:cNvPr id="17" name="TextBox 16"/>
          <p:cNvSpPr txBox="1"/>
          <p:nvPr/>
        </p:nvSpPr>
        <p:spPr>
          <a:xfrm>
            <a:off x="7996247" y="2094398"/>
            <a:ext cx="2411238" cy="492443"/>
          </a:xfrm>
          <a:prstGeom prst="rect">
            <a:avLst/>
          </a:prstGeom>
          <a:solidFill>
            <a:schemeClr val="accent6">
              <a:lumMod val="75000"/>
            </a:schemeClr>
          </a:solidFill>
        </p:spPr>
        <p:txBody>
          <a:bodyPr wrap="none" rtlCol="0">
            <a:spAutoFit/>
          </a:bodyPr>
          <a:lstStyle/>
          <a:p>
            <a:r>
              <a:rPr lang="en-GB" sz="2600" dirty="0">
                <a:solidFill>
                  <a:schemeClr val="bg1"/>
                </a:solidFill>
              </a:rPr>
              <a:t>Recombination</a:t>
            </a:r>
          </a:p>
        </p:txBody>
      </p:sp>
      <p:sp>
        <p:nvSpPr>
          <p:cNvPr id="18" name="TextBox 17"/>
          <p:cNvSpPr txBox="1"/>
          <p:nvPr/>
        </p:nvSpPr>
        <p:spPr>
          <a:xfrm>
            <a:off x="1844816" y="3007152"/>
            <a:ext cx="2766731" cy="1292662"/>
          </a:xfrm>
          <a:prstGeom prst="rect">
            <a:avLst/>
          </a:prstGeom>
          <a:solidFill>
            <a:schemeClr val="accent6">
              <a:lumMod val="75000"/>
            </a:schemeClr>
          </a:solidFill>
        </p:spPr>
        <p:txBody>
          <a:bodyPr wrap="square" rtlCol="0">
            <a:spAutoFit/>
          </a:bodyPr>
          <a:lstStyle/>
          <a:p>
            <a:pPr algn="ctr"/>
            <a:r>
              <a:rPr lang="en-GB" sz="2600" dirty="0">
                <a:solidFill>
                  <a:schemeClr val="bg1"/>
                </a:solidFill>
              </a:rPr>
              <a:t>Diagnosis of hereditary disease</a:t>
            </a:r>
          </a:p>
        </p:txBody>
      </p:sp>
      <p:sp>
        <p:nvSpPr>
          <p:cNvPr id="19" name="TextBox 18"/>
          <p:cNvSpPr txBox="1"/>
          <p:nvPr/>
        </p:nvSpPr>
        <p:spPr>
          <a:xfrm>
            <a:off x="1842873" y="4568621"/>
            <a:ext cx="2622627" cy="1292662"/>
          </a:xfrm>
          <a:prstGeom prst="rect">
            <a:avLst/>
          </a:prstGeom>
          <a:solidFill>
            <a:schemeClr val="accent6">
              <a:lumMod val="75000"/>
            </a:schemeClr>
          </a:solidFill>
        </p:spPr>
        <p:txBody>
          <a:bodyPr wrap="square" rtlCol="0">
            <a:spAutoFit/>
          </a:bodyPr>
          <a:lstStyle/>
          <a:p>
            <a:pPr algn="ctr"/>
            <a:r>
              <a:rPr lang="en-GB" sz="2600" dirty="0">
                <a:solidFill>
                  <a:schemeClr val="bg1"/>
                </a:solidFill>
              </a:rPr>
              <a:t>Diagnosis of infectious disease</a:t>
            </a:r>
          </a:p>
        </p:txBody>
      </p:sp>
      <p:sp>
        <p:nvSpPr>
          <p:cNvPr id="3" name="TextBox 2">
            <a:extLst>
              <a:ext uri="{FF2B5EF4-FFF2-40B4-BE49-F238E27FC236}">
                <a16:creationId xmlns:a16="http://schemas.microsoft.com/office/drawing/2014/main" id="{5E9CFF65-B1AA-D703-AA5A-B31CBD14F6FC}"/>
              </a:ext>
            </a:extLst>
          </p:cNvPr>
          <p:cNvSpPr txBox="1"/>
          <p:nvPr/>
        </p:nvSpPr>
        <p:spPr>
          <a:xfrm>
            <a:off x="1631505" y="188641"/>
            <a:ext cx="4705134" cy="830997"/>
          </a:xfrm>
          <a:prstGeom prst="rect">
            <a:avLst/>
          </a:prstGeom>
          <a:noFill/>
        </p:spPr>
        <p:txBody>
          <a:bodyPr wrap="none" rtlCol="0">
            <a:spAutoFit/>
          </a:bodyPr>
          <a:lstStyle/>
          <a:p>
            <a:r>
              <a:rPr lang="en-GB" sz="4800" dirty="0">
                <a:solidFill>
                  <a:schemeClr val="bg1"/>
                </a:solidFill>
                <a:latin typeface="+mj-lt"/>
              </a:rPr>
              <a:t>Introducing PCR</a:t>
            </a:r>
          </a:p>
        </p:txBody>
      </p:sp>
      <p:grpSp>
        <p:nvGrpSpPr>
          <p:cNvPr id="4" name="Group 3">
            <a:extLst>
              <a:ext uri="{FF2B5EF4-FFF2-40B4-BE49-F238E27FC236}">
                <a16:creationId xmlns:a16="http://schemas.microsoft.com/office/drawing/2014/main" id="{35100D26-2F5A-DFBB-D573-FDE258004E13}"/>
              </a:ext>
            </a:extLst>
          </p:cNvPr>
          <p:cNvGrpSpPr/>
          <p:nvPr/>
        </p:nvGrpSpPr>
        <p:grpSpPr>
          <a:xfrm>
            <a:off x="1709372" y="1046611"/>
            <a:ext cx="4680000" cy="77868"/>
            <a:chOff x="1253158" y="1050894"/>
            <a:chExt cx="4853893" cy="73850"/>
          </a:xfrm>
        </p:grpSpPr>
        <p:cxnSp>
          <p:nvCxnSpPr>
            <p:cNvPr id="5" name="Straight Connector 4">
              <a:extLst>
                <a:ext uri="{FF2B5EF4-FFF2-40B4-BE49-F238E27FC236}">
                  <a16:creationId xmlns:a16="http://schemas.microsoft.com/office/drawing/2014/main" id="{EE3CA755-83CA-BFCE-F5E3-39CC811136B8}"/>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695457D-F95F-8AE4-3F4A-CFA28430FCC2}"/>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0" name="Picture 9" descr="A black and white sign with white text&#10;&#10;AI-generated content may be incorrect.">
            <a:extLst>
              <a:ext uri="{FF2B5EF4-FFF2-40B4-BE49-F238E27FC236}">
                <a16:creationId xmlns:a16="http://schemas.microsoft.com/office/drawing/2014/main" id="{4B675734-82BD-0122-007C-A05F6445D2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187813"/>
            <a:ext cx="3364360" cy="830997"/>
          </a:xfrm>
          <a:prstGeom prst="rect">
            <a:avLst/>
          </a:prstGeom>
        </p:spPr>
      </p:pic>
    </p:spTree>
    <p:extLst>
      <p:ext uri="{BB962C8B-B14F-4D97-AF65-F5344CB8AC3E}">
        <p14:creationId xmlns:p14="http://schemas.microsoft.com/office/powerpoint/2010/main" val="29241251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6FA2BC-B8AD-D7B3-D318-EF79796D2FCD}"/>
              </a:ext>
            </a:extLst>
          </p:cNvPr>
          <p:cNvSpPr txBox="1"/>
          <p:nvPr/>
        </p:nvSpPr>
        <p:spPr>
          <a:xfrm>
            <a:off x="0" y="1110077"/>
            <a:ext cx="12192000" cy="5760000"/>
          </a:xfrm>
          <a:prstGeom prst="rect">
            <a:avLst/>
          </a:prstGeom>
          <a:solidFill>
            <a:schemeClr val="bg1"/>
          </a:solidFill>
        </p:spPr>
        <p:txBody>
          <a:bodyPr wrap="square" rtlCol="0">
            <a:spAutoFit/>
          </a:bodyPr>
          <a:lstStyle/>
          <a:p>
            <a:endParaRPr lang="en-GB" dirty="0"/>
          </a:p>
        </p:txBody>
      </p:sp>
      <p:sp>
        <p:nvSpPr>
          <p:cNvPr id="16" name="Rectangle 15"/>
          <p:cNvSpPr/>
          <p:nvPr/>
        </p:nvSpPr>
        <p:spPr>
          <a:xfrm>
            <a:off x="2064116" y="2257462"/>
            <a:ext cx="1943653" cy="4555914"/>
          </a:xfrm>
          <a:prstGeom prst="rect">
            <a:avLst/>
          </a:prstGeom>
          <a:solidFill>
            <a:schemeClr val="bg2">
              <a:lumMod val="8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lumMod val="20000"/>
                  <a:lumOff val="80000"/>
                </a:schemeClr>
              </a:solidFill>
            </a:endParaRPr>
          </a:p>
        </p:txBody>
      </p:sp>
      <p:sp>
        <p:nvSpPr>
          <p:cNvPr id="18" name="Rectangle 17"/>
          <p:cNvSpPr/>
          <p:nvPr/>
        </p:nvSpPr>
        <p:spPr>
          <a:xfrm>
            <a:off x="3743430" y="2543777"/>
            <a:ext cx="179218" cy="73653"/>
          </a:xfrm>
          <a:prstGeom prst="rect">
            <a:avLst/>
          </a:prstGeom>
          <a:solidFill>
            <a:schemeClr val="accent6">
              <a:lumMod val="40000"/>
              <a:lumOff val="6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lumMod val="60000"/>
                  <a:lumOff val="40000"/>
                </a:schemeClr>
              </a:solidFill>
            </a:endParaRPr>
          </a:p>
        </p:txBody>
      </p:sp>
      <p:sp>
        <p:nvSpPr>
          <p:cNvPr id="20" name="Rectangle 19"/>
          <p:cNvSpPr/>
          <p:nvPr/>
        </p:nvSpPr>
        <p:spPr>
          <a:xfrm>
            <a:off x="2162909" y="2543777"/>
            <a:ext cx="179218" cy="73653"/>
          </a:xfrm>
          <a:prstGeom prst="rect">
            <a:avLst/>
          </a:prstGeom>
          <a:solidFill>
            <a:schemeClr val="accent6">
              <a:lumMod val="40000"/>
              <a:lumOff val="6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lumMod val="60000"/>
                  <a:lumOff val="40000"/>
                </a:schemeClr>
              </a:solidFill>
            </a:endParaRPr>
          </a:p>
        </p:txBody>
      </p:sp>
      <p:sp>
        <p:nvSpPr>
          <p:cNvPr id="21" name="Rectangle 20"/>
          <p:cNvSpPr/>
          <p:nvPr/>
        </p:nvSpPr>
        <p:spPr>
          <a:xfrm>
            <a:off x="2427243" y="2543777"/>
            <a:ext cx="179218" cy="73653"/>
          </a:xfrm>
          <a:prstGeom prst="rect">
            <a:avLst/>
          </a:prstGeom>
          <a:solidFill>
            <a:schemeClr val="accent6">
              <a:lumMod val="40000"/>
              <a:lumOff val="6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lumMod val="60000"/>
                  <a:lumOff val="40000"/>
                </a:schemeClr>
              </a:solidFill>
            </a:endParaRPr>
          </a:p>
        </p:txBody>
      </p:sp>
      <p:sp>
        <p:nvSpPr>
          <p:cNvPr id="22" name="Rectangle 21"/>
          <p:cNvSpPr/>
          <p:nvPr/>
        </p:nvSpPr>
        <p:spPr>
          <a:xfrm>
            <a:off x="2691577" y="2543777"/>
            <a:ext cx="179218" cy="73653"/>
          </a:xfrm>
          <a:prstGeom prst="rect">
            <a:avLst/>
          </a:prstGeom>
          <a:solidFill>
            <a:schemeClr val="accent6">
              <a:lumMod val="40000"/>
              <a:lumOff val="6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lumMod val="60000"/>
                  <a:lumOff val="40000"/>
                </a:schemeClr>
              </a:solidFill>
            </a:endParaRPr>
          </a:p>
        </p:txBody>
      </p:sp>
      <p:sp>
        <p:nvSpPr>
          <p:cNvPr id="23" name="Rectangle 22"/>
          <p:cNvSpPr/>
          <p:nvPr/>
        </p:nvSpPr>
        <p:spPr>
          <a:xfrm>
            <a:off x="2955911" y="2543777"/>
            <a:ext cx="179218" cy="73653"/>
          </a:xfrm>
          <a:prstGeom prst="rect">
            <a:avLst/>
          </a:prstGeom>
          <a:solidFill>
            <a:schemeClr val="accent6">
              <a:lumMod val="40000"/>
              <a:lumOff val="6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lumMod val="60000"/>
                  <a:lumOff val="40000"/>
                </a:schemeClr>
              </a:solidFill>
            </a:endParaRPr>
          </a:p>
        </p:txBody>
      </p:sp>
      <p:sp>
        <p:nvSpPr>
          <p:cNvPr id="24" name="Rectangle 23"/>
          <p:cNvSpPr/>
          <p:nvPr/>
        </p:nvSpPr>
        <p:spPr>
          <a:xfrm>
            <a:off x="3220245" y="2543777"/>
            <a:ext cx="179218" cy="73653"/>
          </a:xfrm>
          <a:prstGeom prst="rect">
            <a:avLst/>
          </a:prstGeom>
          <a:solidFill>
            <a:schemeClr val="accent6">
              <a:lumMod val="40000"/>
              <a:lumOff val="6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lumMod val="60000"/>
                  <a:lumOff val="40000"/>
                </a:schemeClr>
              </a:solidFill>
            </a:endParaRPr>
          </a:p>
        </p:txBody>
      </p:sp>
      <p:sp>
        <p:nvSpPr>
          <p:cNvPr id="25" name="Rectangle 24"/>
          <p:cNvSpPr/>
          <p:nvPr/>
        </p:nvSpPr>
        <p:spPr>
          <a:xfrm>
            <a:off x="3484579" y="2543777"/>
            <a:ext cx="179218" cy="73653"/>
          </a:xfrm>
          <a:prstGeom prst="rect">
            <a:avLst/>
          </a:prstGeom>
          <a:solidFill>
            <a:schemeClr val="accent6">
              <a:lumMod val="40000"/>
              <a:lumOff val="6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lumMod val="60000"/>
                  <a:lumOff val="40000"/>
                </a:schemeClr>
              </a:solidFill>
            </a:endParaRPr>
          </a:p>
        </p:txBody>
      </p:sp>
      <p:grpSp>
        <p:nvGrpSpPr>
          <p:cNvPr id="43" name="Group 42"/>
          <p:cNvGrpSpPr/>
          <p:nvPr/>
        </p:nvGrpSpPr>
        <p:grpSpPr>
          <a:xfrm>
            <a:off x="3719737" y="3789040"/>
            <a:ext cx="174725" cy="2736304"/>
            <a:chOff x="3995936" y="3212976"/>
            <a:chExt cx="174725" cy="2736304"/>
          </a:xfrm>
        </p:grpSpPr>
        <p:cxnSp>
          <p:nvCxnSpPr>
            <p:cNvPr id="33" name="Straight Connector 32"/>
            <p:cNvCxnSpPr/>
            <p:nvPr/>
          </p:nvCxnSpPr>
          <p:spPr>
            <a:xfrm>
              <a:off x="3995936" y="3379468"/>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995936" y="328498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95936" y="321297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995936" y="349030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995936" y="364270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995936" y="3836668"/>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995936" y="421034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995936" y="4581128"/>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995936" y="508518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995936" y="594928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2166570" y="3789040"/>
            <a:ext cx="174725" cy="2736304"/>
            <a:chOff x="3995936" y="3212976"/>
            <a:chExt cx="174725" cy="2736304"/>
          </a:xfrm>
        </p:grpSpPr>
        <p:cxnSp>
          <p:nvCxnSpPr>
            <p:cNvPr id="45" name="Straight Connector 44"/>
            <p:cNvCxnSpPr/>
            <p:nvPr/>
          </p:nvCxnSpPr>
          <p:spPr>
            <a:xfrm>
              <a:off x="3995936" y="3379468"/>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995936" y="328498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995936" y="321297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995936" y="349030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995936" y="364270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995936" y="3836668"/>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3995936" y="421034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995936" y="4581128"/>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3995936" y="508518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3995936" y="594928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a:off x="2958658" y="3789040"/>
            <a:ext cx="174725" cy="2736304"/>
            <a:chOff x="3995936" y="3212976"/>
            <a:chExt cx="174725" cy="2736304"/>
          </a:xfrm>
        </p:grpSpPr>
        <p:cxnSp>
          <p:nvCxnSpPr>
            <p:cNvPr id="56" name="Straight Connector 55"/>
            <p:cNvCxnSpPr/>
            <p:nvPr/>
          </p:nvCxnSpPr>
          <p:spPr>
            <a:xfrm>
              <a:off x="3995936" y="3379468"/>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995936" y="328498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995936" y="321297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995936" y="349030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3995936" y="364270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995936" y="3836668"/>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995936" y="421034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995936" y="4581128"/>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3995936" y="508518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3995936" y="594928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80" name="TextBox 79"/>
          <p:cNvSpPr txBox="1"/>
          <p:nvPr/>
        </p:nvSpPr>
        <p:spPr>
          <a:xfrm rot="16200000">
            <a:off x="3535362" y="1798606"/>
            <a:ext cx="606256" cy="338554"/>
          </a:xfrm>
          <a:prstGeom prst="rect">
            <a:avLst/>
          </a:prstGeom>
          <a:noFill/>
        </p:spPr>
        <p:txBody>
          <a:bodyPr wrap="none" rtlCol="0">
            <a:spAutoFit/>
          </a:bodyPr>
          <a:lstStyle/>
          <a:p>
            <a:r>
              <a:rPr lang="en-GB" sz="1600" dirty="0"/>
              <a:t>1 Kb</a:t>
            </a:r>
          </a:p>
        </p:txBody>
      </p:sp>
      <p:sp>
        <p:nvSpPr>
          <p:cNvPr id="81" name="TextBox 80"/>
          <p:cNvSpPr txBox="1"/>
          <p:nvPr/>
        </p:nvSpPr>
        <p:spPr>
          <a:xfrm rot="16200000">
            <a:off x="2732811" y="1798606"/>
            <a:ext cx="606256" cy="338554"/>
          </a:xfrm>
          <a:prstGeom prst="rect">
            <a:avLst/>
          </a:prstGeom>
          <a:noFill/>
        </p:spPr>
        <p:txBody>
          <a:bodyPr wrap="none" rtlCol="0">
            <a:spAutoFit/>
          </a:bodyPr>
          <a:lstStyle/>
          <a:p>
            <a:r>
              <a:rPr lang="en-GB" sz="1600" dirty="0"/>
              <a:t>1 Kb</a:t>
            </a:r>
          </a:p>
        </p:txBody>
      </p:sp>
      <p:sp>
        <p:nvSpPr>
          <p:cNvPr id="82" name="TextBox 81"/>
          <p:cNvSpPr txBox="1"/>
          <p:nvPr/>
        </p:nvSpPr>
        <p:spPr>
          <a:xfrm rot="16200000">
            <a:off x="1930264" y="1798606"/>
            <a:ext cx="606256" cy="338554"/>
          </a:xfrm>
          <a:prstGeom prst="rect">
            <a:avLst/>
          </a:prstGeom>
          <a:noFill/>
        </p:spPr>
        <p:txBody>
          <a:bodyPr wrap="none" rtlCol="0">
            <a:spAutoFit/>
          </a:bodyPr>
          <a:lstStyle/>
          <a:p>
            <a:r>
              <a:rPr lang="en-GB" sz="1600" dirty="0"/>
              <a:t>1 Kb</a:t>
            </a:r>
          </a:p>
        </p:txBody>
      </p:sp>
      <p:sp>
        <p:nvSpPr>
          <p:cNvPr id="83" name="TextBox 82"/>
          <p:cNvSpPr txBox="1"/>
          <p:nvPr/>
        </p:nvSpPr>
        <p:spPr>
          <a:xfrm rot="16200000">
            <a:off x="2271518" y="1870742"/>
            <a:ext cx="458780" cy="338554"/>
          </a:xfrm>
          <a:prstGeom prst="rect">
            <a:avLst/>
          </a:prstGeom>
          <a:noFill/>
        </p:spPr>
        <p:txBody>
          <a:bodyPr wrap="none" rtlCol="0">
            <a:spAutoFit/>
          </a:bodyPr>
          <a:lstStyle/>
          <a:p>
            <a:r>
              <a:rPr lang="en-GB" sz="1600" dirty="0"/>
              <a:t>R -</a:t>
            </a:r>
          </a:p>
        </p:txBody>
      </p:sp>
      <p:sp>
        <p:nvSpPr>
          <p:cNvPr id="84" name="TextBox 83"/>
          <p:cNvSpPr txBox="1"/>
          <p:nvPr/>
        </p:nvSpPr>
        <p:spPr>
          <a:xfrm rot="16200000">
            <a:off x="2513386" y="1850704"/>
            <a:ext cx="510076" cy="338554"/>
          </a:xfrm>
          <a:prstGeom prst="rect">
            <a:avLst/>
          </a:prstGeom>
          <a:noFill/>
        </p:spPr>
        <p:txBody>
          <a:bodyPr wrap="none" rtlCol="0">
            <a:spAutoFit/>
          </a:bodyPr>
          <a:lstStyle/>
          <a:p>
            <a:r>
              <a:rPr lang="en-GB" sz="1600" dirty="0"/>
              <a:t>R +</a:t>
            </a:r>
          </a:p>
        </p:txBody>
      </p:sp>
      <p:sp>
        <p:nvSpPr>
          <p:cNvPr id="85" name="TextBox 84"/>
          <p:cNvSpPr txBox="1"/>
          <p:nvPr/>
        </p:nvSpPr>
        <p:spPr>
          <a:xfrm rot="16200000">
            <a:off x="2732627" y="1565605"/>
            <a:ext cx="1141659" cy="307777"/>
          </a:xfrm>
          <a:prstGeom prst="rect">
            <a:avLst/>
          </a:prstGeom>
          <a:noFill/>
        </p:spPr>
        <p:txBody>
          <a:bodyPr wrap="none" rtlCol="0">
            <a:spAutoFit/>
          </a:bodyPr>
          <a:lstStyle/>
          <a:p>
            <a:r>
              <a:rPr lang="en-GB" sz="1400" dirty="0" err="1"/>
              <a:t>MMpARA</a:t>
            </a:r>
            <a:r>
              <a:rPr lang="en-GB" sz="1400" dirty="0"/>
              <a:t>-R</a:t>
            </a:r>
          </a:p>
        </p:txBody>
      </p:sp>
      <p:sp>
        <p:nvSpPr>
          <p:cNvPr id="86" name="TextBox 85"/>
          <p:cNvSpPr txBox="1"/>
          <p:nvPr/>
        </p:nvSpPr>
        <p:spPr>
          <a:xfrm rot="16200000">
            <a:off x="3090715" y="1624071"/>
            <a:ext cx="960519" cy="338554"/>
          </a:xfrm>
          <a:prstGeom prst="rect">
            <a:avLst/>
          </a:prstGeom>
          <a:noFill/>
        </p:spPr>
        <p:txBody>
          <a:bodyPr wrap="none" rtlCol="0">
            <a:spAutoFit/>
          </a:bodyPr>
          <a:lstStyle/>
          <a:p>
            <a:r>
              <a:rPr lang="en-GB" sz="1600" dirty="0" err="1"/>
              <a:t>MMRed</a:t>
            </a:r>
            <a:r>
              <a:rPr lang="en-GB" sz="1600" dirty="0"/>
              <a:t> </a:t>
            </a:r>
          </a:p>
        </p:txBody>
      </p:sp>
      <p:sp>
        <p:nvSpPr>
          <p:cNvPr id="115" name="TextBox 114"/>
          <p:cNvSpPr txBox="1"/>
          <p:nvPr/>
        </p:nvSpPr>
        <p:spPr>
          <a:xfrm>
            <a:off x="1649656" y="3615075"/>
            <a:ext cx="431528" cy="246221"/>
          </a:xfrm>
          <a:prstGeom prst="rect">
            <a:avLst/>
          </a:prstGeom>
          <a:noFill/>
        </p:spPr>
        <p:txBody>
          <a:bodyPr wrap="none" rtlCol="0">
            <a:spAutoFit/>
          </a:bodyPr>
          <a:lstStyle/>
          <a:p>
            <a:r>
              <a:rPr lang="en-GB" sz="1000" dirty="0"/>
              <a:t>10.0</a:t>
            </a:r>
          </a:p>
        </p:txBody>
      </p:sp>
      <p:sp>
        <p:nvSpPr>
          <p:cNvPr id="116" name="TextBox 115"/>
          <p:cNvSpPr txBox="1"/>
          <p:nvPr/>
        </p:nvSpPr>
        <p:spPr>
          <a:xfrm>
            <a:off x="1715380" y="6381576"/>
            <a:ext cx="360996" cy="246221"/>
          </a:xfrm>
          <a:prstGeom prst="rect">
            <a:avLst/>
          </a:prstGeom>
          <a:noFill/>
        </p:spPr>
        <p:txBody>
          <a:bodyPr wrap="none" rtlCol="0">
            <a:spAutoFit/>
          </a:bodyPr>
          <a:lstStyle/>
          <a:p>
            <a:r>
              <a:rPr lang="en-GB" sz="1000" dirty="0"/>
              <a:t>0.5</a:t>
            </a:r>
          </a:p>
        </p:txBody>
      </p:sp>
      <p:sp>
        <p:nvSpPr>
          <p:cNvPr id="117" name="TextBox 116"/>
          <p:cNvSpPr txBox="1"/>
          <p:nvPr/>
        </p:nvSpPr>
        <p:spPr>
          <a:xfrm>
            <a:off x="1715380" y="5517480"/>
            <a:ext cx="360996" cy="246221"/>
          </a:xfrm>
          <a:prstGeom prst="rect">
            <a:avLst/>
          </a:prstGeom>
          <a:noFill/>
        </p:spPr>
        <p:txBody>
          <a:bodyPr wrap="none" rtlCol="0">
            <a:spAutoFit/>
          </a:bodyPr>
          <a:lstStyle/>
          <a:p>
            <a:r>
              <a:rPr lang="en-GB" sz="1000" dirty="0"/>
              <a:t>1.0</a:t>
            </a:r>
          </a:p>
        </p:txBody>
      </p:sp>
      <p:sp>
        <p:nvSpPr>
          <p:cNvPr id="118" name="TextBox 117"/>
          <p:cNvSpPr txBox="1"/>
          <p:nvPr/>
        </p:nvSpPr>
        <p:spPr>
          <a:xfrm>
            <a:off x="1715380" y="5013424"/>
            <a:ext cx="360996" cy="246221"/>
          </a:xfrm>
          <a:prstGeom prst="rect">
            <a:avLst/>
          </a:prstGeom>
          <a:noFill/>
        </p:spPr>
        <p:txBody>
          <a:bodyPr wrap="none" rtlCol="0">
            <a:spAutoFit/>
          </a:bodyPr>
          <a:lstStyle/>
          <a:p>
            <a:r>
              <a:rPr lang="en-GB" sz="1000" dirty="0"/>
              <a:t>1.5</a:t>
            </a:r>
          </a:p>
        </p:txBody>
      </p:sp>
      <p:sp>
        <p:nvSpPr>
          <p:cNvPr id="119" name="TextBox 118"/>
          <p:cNvSpPr txBox="1"/>
          <p:nvPr/>
        </p:nvSpPr>
        <p:spPr>
          <a:xfrm>
            <a:off x="1715380" y="4653384"/>
            <a:ext cx="360996" cy="246221"/>
          </a:xfrm>
          <a:prstGeom prst="rect">
            <a:avLst/>
          </a:prstGeom>
          <a:noFill/>
        </p:spPr>
        <p:txBody>
          <a:bodyPr wrap="none" rtlCol="0">
            <a:spAutoFit/>
          </a:bodyPr>
          <a:lstStyle/>
          <a:p>
            <a:r>
              <a:rPr lang="en-GB" sz="1000" dirty="0"/>
              <a:t>2.0</a:t>
            </a:r>
          </a:p>
        </p:txBody>
      </p:sp>
      <p:sp>
        <p:nvSpPr>
          <p:cNvPr id="120" name="TextBox 119"/>
          <p:cNvSpPr txBox="1"/>
          <p:nvPr/>
        </p:nvSpPr>
        <p:spPr>
          <a:xfrm>
            <a:off x="1715380" y="4293344"/>
            <a:ext cx="360996" cy="246221"/>
          </a:xfrm>
          <a:prstGeom prst="rect">
            <a:avLst/>
          </a:prstGeom>
          <a:noFill/>
        </p:spPr>
        <p:txBody>
          <a:bodyPr wrap="none" rtlCol="0">
            <a:spAutoFit/>
          </a:bodyPr>
          <a:lstStyle/>
          <a:p>
            <a:r>
              <a:rPr lang="en-GB" sz="1000" dirty="0"/>
              <a:t>3.0</a:t>
            </a:r>
          </a:p>
        </p:txBody>
      </p:sp>
      <p:sp>
        <p:nvSpPr>
          <p:cNvPr id="121" name="TextBox 120"/>
          <p:cNvSpPr txBox="1"/>
          <p:nvPr/>
        </p:nvSpPr>
        <p:spPr>
          <a:xfrm>
            <a:off x="1715380" y="4077320"/>
            <a:ext cx="360996" cy="246221"/>
          </a:xfrm>
          <a:prstGeom prst="rect">
            <a:avLst/>
          </a:prstGeom>
          <a:noFill/>
        </p:spPr>
        <p:txBody>
          <a:bodyPr wrap="none" rtlCol="0">
            <a:spAutoFit/>
          </a:bodyPr>
          <a:lstStyle/>
          <a:p>
            <a:r>
              <a:rPr lang="en-GB" sz="1000" dirty="0"/>
              <a:t>4.0</a:t>
            </a:r>
          </a:p>
        </p:txBody>
      </p:sp>
      <p:sp>
        <p:nvSpPr>
          <p:cNvPr id="122" name="TextBox 121"/>
          <p:cNvSpPr txBox="1"/>
          <p:nvPr/>
        </p:nvSpPr>
        <p:spPr>
          <a:xfrm>
            <a:off x="1715380" y="3831099"/>
            <a:ext cx="360996" cy="246221"/>
          </a:xfrm>
          <a:prstGeom prst="rect">
            <a:avLst/>
          </a:prstGeom>
          <a:noFill/>
        </p:spPr>
        <p:txBody>
          <a:bodyPr wrap="none" rtlCol="0">
            <a:spAutoFit/>
          </a:bodyPr>
          <a:lstStyle/>
          <a:p>
            <a:r>
              <a:rPr lang="en-GB" sz="1000" dirty="0"/>
              <a:t>6.0</a:t>
            </a:r>
          </a:p>
        </p:txBody>
      </p:sp>
      <p:sp>
        <p:nvSpPr>
          <p:cNvPr id="123" name="TextBox 122"/>
          <p:cNvSpPr txBox="1"/>
          <p:nvPr/>
        </p:nvSpPr>
        <p:spPr>
          <a:xfrm>
            <a:off x="1715380" y="3717280"/>
            <a:ext cx="360996" cy="246221"/>
          </a:xfrm>
          <a:prstGeom prst="rect">
            <a:avLst/>
          </a:prstGeom>
          <a:noFill/>
        </p:spPr>
        <p:txBody>
          <a:bodyPr wrap="none" rtlCol="0">
            <a:spAutoFit/>
          </a:bodyPr>
          <a:lstStyle/>
          <a:p>
            <a:r>
              <a:rPr lang="en-GB" sz="1000" dirty="0"/>
              <a:t>8.0</a:t>
            </a:r>
          </a:p>
        </p:txBody>
      </p:sp>
      <p:sp>
        <p:nvSpPr>
          <p:cNvPr id="124" name="TextBox 123"/>
          <p:cNvSpPr txBox="1"/>
          <p:nvPr/>
        </p:nvSpPr>
        <p:spPr>
          <a:xfrm>
            <a:off x="1715380" y="3938284"/>
            <a:ext cx="360996" cy="246221"/>
          </a:xfrm>
          <a:prstGeom prst="rect">
            <a:avLst/>
          </a:prstGeom>
          <a:noFill/>
        </p:spPr>
        <p:txBody>
          <a:bodyPr wrap="none" rtlCol="0">
            <a:spAutoFit/>
          </a:bodyPr>
          <a:lstStyle/>
          <a:p>
            <a:r>
              <a:rPr lang="en-GB" sz="1000" dirty="0"/>
              <a:t>5.0</a:t>
            </a:r>
          </a:p>
        </p:txBody>
      </p:sp>
      <p:sp>
        <p:nvSpPr>
          <p:cNvPr id="146" name="TextBox 145"/>
          <p:cNvSpPr txBox="1"/>
          <p:nvPr/>
        </p:nvSpPr>
        <p:spPr>
          <a:xfrm>
            <a:off x="4025920" y="3615695"/>
            <a:ext cx="431528" cy="246221"/>
          </a:xfrm>
          <a:prstGeom prst="rect">
            <a:avLst/>
          </a:prstGeom>
          <a:noFill/>
        </p:spPr>
        <p:txBody>
          <a:bodyPr wrap="none" rtlCol="0">
            <a:spAutoFit/>
          </a:bodyPr>
          <a:lstStyle/>
          <a:p>
            <a:r>
              <a:rPr lang="en-GB" sz="1000" dirty="0"/>
              <a:t>10.0</a:t>
            </a:r>
          </a:p>
        </p:txBody>
      </p:sp>
      <p:sp>
        <p:nvSpPr>
          <p:cNvPr id="147" name="TextBox 146"/>
          <p:cNvSpPr txBox="1"/>
          <p:nvPr/>
        </p:nvSpPr>
        <p:spPr>
          <a:xfrm>
            <a:off x="4025920" y="6382196"/>
            <a:ext cx="360996" cy="246221"/>
          </a:xfrm>
          <a:prstGeom prst="rect">
            <a:avLst/>
          </a:prstGeom>
          <a:noFill/>
        </p:spPr>
        <p:txBody>
          <a:bodyPr wrap="none" rtlCol="0">
            <a:spAutoFit/>
          </a:bodyPr>
          <a:lstStyle/>
          <a:p>
            <a:r>
              <a:rPr lang="en-GB" sz="1000" dirty="0"/>
              <a:t>0.5</a:t>
            </a:r>
          </a:p>
        </p:txBody>
      </p:sp>
      <p:sp>
        <p:nvSpPr>
          <p:cNvPr id="148" name="TextBox 147"/>
          <p:cNvSpPr txBox="1"/>
          <p:nvPr/>
        </p:nvSpPr>
        <p:spPr>
          <a:xfrm>
            <a:off x="4025920" y="5518100"/>
            <a:ext cx="360996" cy="246221"/>
          </a:xfrm>
          <a:prstGeom prst="rect">
            <a:avLst/>
          </a:prstGeom>
          <a:noFill/>
        </p:spPr>
        <p:txBody>
          <a:bodyPr wrap="none" rtlCol="0">
            <a:spAutoFit/>
          </a:bodyPr>
          <a:lstStyle/>
          <a:p>
            <a:r>
              <a:rPr lang="en-GB" sz="1000" dirty="0"/>
              <a:t>1.0</a:t>
            </a:r>
          </a:p>
        </p:txBody>
      </p:sp>
      <p:sp>
        <p:nvSpPr>
          <p:cNvPr id="149" name="TextBox 148"/>
          <p:cNvSpPr txBox="1"/>
          <p:nvPr/>
        </p:nvSpPr>
        <p:spPr>
          <a:xfrm>
            <a:off x="4025920" y="5014044"/>
            <a:ext cx="360996" cy="246221"/>
          </a:xfrm>
          <a:prstGeom prst="rect">
            <a:avLst/>
          </a:prstGeom>
          <a:noFill/>
        </p:spPr>
        <p:txBody>
          <a:bodyPr wrap="none" rtlCol="0">
            <a:spAutoFit/>
          </a:bodyPr>
          <a:lstStyle/>
          <a:p>
            <a:r>
              <a:rPr lang="en-GB" sz="1000" dirty="0"/>
              <a:t>1.5</a:t>
            </a:r>
          </a:p>
        </p:txBody>
      </p:sp>
      <p:sp>
        <p:nvSpPr>
          <p:cNvPr id="150" name="TextBox 149"/>
          <p:cNvSpPr txBox="1"/>
          <p:nvPr/>
        </p:nvSpPr>
        <p:spPr>
          <a:xfrm>
            <a:off x="4025920" y="4654004"/>
            <a:ext cx="360996" cy="246221"/>
          </a:xfrm>
          <a:prstGeom prst="rect">
            <a:avLst/>
          </a:prstGeom>
          <a:noFill/>
        </p:spPr>
        <p:txBody>
          <a:bodyPr wrap="none" rtlCol="0">
            <a:spAutoFit/>
          </a:bodyPr>
          <a:lstStyle/>
          <a:p>
            <a:r>
              <a:rPr lang="en-GB" sz="1000" dirty="0"/>
              <a:t>2.0</a:t>
            </a:r>
          </a:p>
        </p:txBody>
      </p:sp>
      <p:sp>
        <p:nvSpPr>
          <p:cNvPr id="151" name="TextBox 150"/>
          <p:cNvSpPr txBox="1"/>
          <p:nvPr/>
        </p:nvSpPr>
        <p:spPr>
          <a:xfrm>
            <a:off x="4025920" y="4293964"/>
            <a:ext cx="360996" cy="246221"/>
          </a:xfrm>
          <a:prstGeom prst="rect">
            <a:avLst/>
          </a:prstGeom>
          <a:noFill/>
        </p:spPr>
        <p:txBody>
          <a:bodyPr wrap="none" rtlCol="0">
            <a:spAutoFit/>
          </a:bodyPr>
          <a:lstStyle/>
          <a:p>
            <a:r>
              <a:rPr lang="en-GB" sz="1000" dirty="0"/>
              <a:t>3.0</a:t>
            </a:r>
          </a:p>
        </p:txBody>
      </p:sp>
      <p:sp>
        <p:nvSpPr>
          <p:cNvPr id="152" name="TextBox 151"/>
          <p:cNvSpPr txBox="1"/>
          <p:nvPr/>
        </p:nvSpPr>
        <p:spPr>
          <a:xfrm>
            <a:off x="4025920" y="4077940"/>
            <a:ext cx="360996" cy="246221"/>
          </a:xfrm>
          <a:prstGeom prst="rect">
            <a:avLst/>
          </a:prstGeom>
          <a:noFill/>
        </p:spPr>
        <p:txBody>
          <a:bodyPr wrap="none" rtlCol="0">
            <a:spAutoFit/>
          </a:bodyPr>
          <a:lstStyle/>
          <a:p>
            <a:r>
              <a:rPr lang="en-GB" sz="1000" dirty="0"/>
              <a:t>4.0</a:t>
            </a:r>
          </a:p>
        </p:txBody>
      </p:sp>
      <p:sp>
        <p:nvSpPr>
          <p:cNvPr id="153" name="TextBox 152"/>
          <p:cNvSpPr txBox="1"/>
          <p:nvPr/>
        </p:nvSpPr>
        <p:spPr>
          <a:xfrm>
            <a:off x="4025920" y="3831719"/>
            <a:ext cx="360996" cy="246221"/>
          </a:xfrm>
          <a:prstGeom prst="rect">
            <a:avLst/>
          </a:prstGeom>
          <a:noFill/>
        </p:spPr>
        <p:txBody>
          <a:bodyPr wrap="none" rtlCol="0">
            <a:spAutoFit/>
          </a:bodyPr>
          <a:lstStyle/>
          <a:p>
            <a:r>
              <a:rPr lang="en-GB" sz="1000" dirty="0"/>
              <a:t>6.0</a:t>
            </a:r>
          </a:p>
        </p:txBody>
      </p:sp>
      <p:sp>
        <p:nvSpPr>
          <p:cNvPr id="154" name="TextBox 153"/>
          <p:cNvSpPr txBox="1"/>
          <p:nvPr/>
        </p:nvSpPr>
        <p:spPr>
          <a:xfrm>
            <a:off x="4025920" y="3717900"/>
            <a:ext cx="360996" cy="246221"/>
          </a:xfrm>
          <a:prstGeom prst="rect">
            <a:avLst/>
          </a:prstGeom>
          <a:noFill/>
        </p:spPr>
        <p:txBody>
          <a:bodyPr wrap="none" rtlCol="0">
            <a:spAutoFit/>
          </a:bodyPr>
          <a:lstStyle/>
          <a:p>
            <a:r>
              <a:rPr lang="en-GB" sz="1000" dirty="0"/>
              <a:t>8.0</a:t>
            </a:r>
          </a:p>
        </p:txBody>
      </p:sp>
      <p:sp>
        <p:nvSpPr>
          <p:cNvPr id="155" name="TextBox 154"/>
          <p:cNvSpPr txBox="1"/>
          <p:nvPr/>
        </p:nvSpPr>
        <p:spPr>
          <a:xfrm>
            <a:off x="4025920" y="3938904"/>
            <a:ext cx="360996" cy="246221"/>
          </a:xfrm>
          <a:prstGeom prst="rect">
            <a:avLst/>
          </a:prstGeom>
          <a:noFill/>
        </p:spPr>
        <p:txBody>
          <a:bodyPr wrap="none" rtlCol="0">
            <a:spAutoFit/>
          </a:bodyPr>
          <a:lstStyle/>
          <a:p>
            <a:r>
              <a:rPr lang="en-GB" sz="1000" dirty="0"/>
              <a:t>5.0</a:t>
            </a:r>
          </a:p>
        </p:txBody>
      </p:sp>
      <p:sp>
        <p:nvSpPr>
          <p:cNvPr id="137" name="TextBox 136"/>
          <p:cNvSpPr txBox="1"/>
          <p:nvPr/>
        </p:nvSpPr>
        <p:spPr>
          <a:xfrm>
            <a:off x="1631505" y="188641"/>
            <a:ext cx="3506088" cy="830997"/>
          </a:xfrm>
          <a:prstGeom prst="rect">
            <a:avLst/>
          </a:prstGeom>
          <a:noFill/>
        </p:spPr>
        <p:txBody>
          <a:bodyPr wrap="none" rtlCol="0">
            <a:spAutoFit/>
          </a:bodyPr>
          <a:lstStyle/>
          <a:p>
            <a:r>
              <a:rPr lang="en-GB" sz="4800" dirty="0">
                <a:solidFill>
                  <a:schemeClr val="bg1"/>
                </a:solidFill>
                <a:latin typeface="+mj-lt"/>
              </a:rPr>
              <a:t>PCR: lab 4a</a:t>
            </a:r>
          </a:p>
        </p:txBody>
      </p:sp>
      <p:pic>
        <p:nvPicPr>
          <p:cNvPr id="1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43873" y="1427598"/>
            <a:ext cx="2657617" cy="2527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5841" y="4107396"/>
            <a:ext cx="5461487" cy="1553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2454601" y="2476604"/>
            <a:ext cx="2559326" cy="1528461"/>
            <a:chOff x="930601" y="2476603"/>
            <a:chExt cx="2559326" cy="1528461"/>
          </a:xfrm>
        </p:grpSpPr>
        <p:cxnSp>
          <p:nvCxnSpPr>
            <p:cNvPr id="69" name="Straight Connector 68"/>
            <p:cNvCxnSpPr/>
            <p:nvPr/>
          </p:nvCxnSpPr>
          <p:spPr>
            <a:xfrm>
              <a:off x="930601" y="400506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p:nvPr/>
          </p:nvCxnSpPr>
          <p:spPr>
            <a:xfrm flipH="1">
              <a:off x="1023582" y="2476603"/>
              <a:ext cx="2466345" cy="1467600"/>
            </a:xfrm>
            <a:prstGeom prst="straightConnector1">
              <a:avLst/>
            </a:prstGeom>
            <a:ln>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2711924" y="4121625"/>
            <a:ext cx="2241776" cy="153657"/>
            <a:chOff x="1187924" y="4121624"/>
            <a:chExt cx="2241776" cy="153657"/>
          </a:xfrm>
        </p:grpSpPr>
        <p:cxnSp>
          <p:nvCxnSpPr>
            <p:cNvPr id="71" name="Straight Connector 70"/>
            <p:cNvCxnSpPr/>
            <p:nvPr/>
          </p:nvCxnSpPr>
          <p:spPr>
            <a:xfrm>
              <a:off x="1187924" y="414908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p:nvPr/>
          </p:nvCxnSpPr>
          <p:spPr>
            <a:xfrm flipH="1" flipV="1">
              <a:off x="1351128" y="4121624"/>
              <a:ext cx="2078572" cy="153657"/>
            </a:xfrm>
            <a:prstGeom prst="straightConnector1">
              <a:avLst/>
            </a:prstGeom>
            <a:ln>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2711924" y="5165928"/>
            <a:ext cx="2251532" cy="711345"/>
            <a:chOff x="1187924" y="5165927"/>
            <a:chExt cx="2251532" cy="711345"/>
          </a:xfrm>
        </p:grpSpPr>
        <p:cxnSp>
          <p:nvCxnSpPr>
            <p:cNvPr id="72" name="Straight Connector 71"/>
            <p:cNvCxnSpPr/>
            <p:nvPr/>
          </p:nvCxnSpPr>
          <p:spPr>
            <a:xfrm>
              <a:off x="1187924" y="5877272"/>
              <a:ext cx="17472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p:nvPr/>
          </p:nvCxnSpPr>
          <p:spPr>
            <a:xfrm flipH="1">
              <a:off x="1269242" y="5165927"/>
              <a:ext cx="2170214" cy="675315"/>
            </a:xfrm>
            <a:prstGeom prst="straightConnector1">
              <a:avLst/>
            </a:prstGeom>
            <a:ln>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1569C5A0-05A2-8813-C99D-F7A6DFE03322}"/>
              </a:ext>
            </a:extLst>
          </p:cNvPr>
          <p:cNvGrpSpPr/>
          <p:nvPr/>
        </p:nvGrpSpPr>
        <p:grpSpPr>
          <a:xfrm>
            <a:off x="1714744" y="937195"/>
            <a:ext cx="3600000" cy="94217"/>
            <a:chOff x="1253158" y="1050894"/>
            <a:chExt cx="4853893" cy="73850"/>
          </a:xfrm>
        </p:grpSpPr>
        <p:cxnSp>
          <p:nvCxnSpPr>
            <p:cNvPr id="7" name="Straight Connector 6">
              <a:extLst>
                <a:ext uri="{FF2B5EF4-FFF2-40B4-BE49-F238E27FC236}">
                  <a16:creationId xmlns:a16="http://schemas.microsoft.com/office/drawing/2014/main" id="{9DCCBE94-9A3C-026C-F7E1-DED9199E9346}"/>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D91D779-8C69-5330-0777-FF2DB3F67D40}"/>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0" name="Picture 9" descr="A black and white sign with white text&#10;&#10;AI-generated content may be incorrect.">
            <a:extLst>
              <a:ext uri="{FF2B5EF4-FFF2-40B4-BE49-F238E27FC236}">
                <a16:creationId xmlns:a16="http://schemas.microsoft.com/office/drawing/2014/main" id="{7AC5838E-821B-F253-D7FF-1DE938B0ED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271507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18AF50-E636-FA4A-62F4-BB07497031DB}"/>
              </a:ext>
            </a:extLst>
          </p:cNvPr>
          <p:cNvSpPr txBox="1"/>
          <p:nvPr/>
        </p:nvSpPr>
        <p:spPr>
          <a:xfrm>
            <a:off x="0" y="1110077"/>
            <a:ext cx="12192000" cy="5760000"/>
          </a:xfrm>
          <a:prstGeom prst="rect">
            <a:avLst/>
          </a:prstGeom>
          <a:solidFill>
            <a:schemeClr val="bg1"/>
          </a:solidFill>
        </p:spPr>
        <p:txBody>
          <a:bodyPr wrap="square" rtlCol="0">
            <a:spAutoFit/>
          </a:bodyPr>
          <a:lstStyle/>
          <a:p>
            <a:endParaRPr lang="en-GB" dirty="0"/>
          </a:p>
        </p:txBody>
      </p:sp>
      <p:grpSp>
        <p:nvGrpSpPr>
          <p:cNvPr id="5" name="Group 4">
            <a:extLst>
              <a:ext uri="{FF2B5EF4-FFF2-40B4-BE49-F238E27FC236}">
                <a16:creationId xmlns:a16="http://schemas.microsoft.com/office/drawing/2014/main" id="{9BECE23C-C77A-F7CD-7960-A2D52A0809AF}"/>
              </a:ext>
            </a:extLst>
          </p:cNvPr>
          <p:cNvGrpSpPr/>
          <p:nvPr/>
        </p:nvGrpSpPr>
        <p:grpSpPr>
          <a:xfrm>
            <a:off x="1714744" y="937195"/>
            <a:ext cx="3240000" cy="94217"/>
            <a:chOff x="1253158" y="1050894"/>
            <a:chExt cx="4853893" cy="73850"/>
          </a:xfrm>
        </p:grpSpPr>
        <p:cxnSp>
          <p:nvCxnSpPr>
            <p:cNvPr id="9" name="Straight Connector 8">
              <a:extLst>
                <a:ext uri="{FF2B5EF4-FFF2-40B4-BE49-F238E27FC236}">
                  <a16:creationId xmlns:a16="http://schemas.microsoft.com/office/drawing/2014/main" id="{41295B53-9AC8-D51D-5190-664B06C38775}"/>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8E671D8-2CAA-1567-FE44-0283FD0DE451}"/>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1" name="Picture 10" descr="A black and white sign with white text&#10;&#10;AI-generated content may be incorrect.">
            <a:extLst>
              <a:ext uri="{FF2B5EF4-FFF2-40B4-BE49-F238E27FC236}">
                <a16:creationId xmlns:a16="http://schemas.microsoft.com/office/drawing/2014/main" id="{D498F2C4-32DB-8302-16C6-FC1C244D7A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
        <p:nvSpPr>
          <p:cNvPr id="16" name="Rectangle 15"/>
          <p:cNvSpPr/>
          <p:nvPr/>
        </p:nvSpPr>
        <p:spPr>
          <a:xfrm>
            <a:off x="2064116" y="2257462"/>
            <a:ext cx="1943653" cy="4555914"/>
          </a:xfrm>
          <a:prstGeom prst="rect">
            <a:avLst/>
          </a:prstGeom>
          <a:solidFill>
            <a:schemeClr val="bg2">
              <a:lumMod val="8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3743430" y="2543777"/>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2162909" y="2543777"/>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2427243" y="2543777"/>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2691577" y="2543777"/>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2955911" y="2543777"/>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3220245" y="2543777"/>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3484579" y="2543777"/>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3" name="Group 42"/>
          <p:cNvGrpSpPr/>
          <p:nvPr/>
        </p:nvGrpSpPr>
        <p:grpSpPr>
          <a:xfrm>
            <a:off x="3719737" y="3789040"/>
            <a:ext cx="174725" cy="2736304"/>
            <a:chOff x="3995936" y="3212976"/>
            <a:chExt cx="174725" cy="2736304"/>
          </a:xfrm>
        </p:grpSpPr>
        <p:cxnSp>
          <p:nvCxnSpPr>
            <p:cNvPr id="33" name="Straight Connector 32"/>
            <p:cNvCxnSpPr/>
            <p:nvPr/>
          </p:nvCxnSpPr>
          <p:spPr>
            <a:xfrm>
              <a:off x="3995936" y="3379468"/>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995936" y="328498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95936" y="321297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995936" y="349030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995936" y="364270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995936" y="3836668"/>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995936" y="421034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995936" y="4581128"/>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995936" y="508518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995936" y="594928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2166570" y="3789040"/>
            <a:ext cx="174725" cy="2736304"/>
            <a:chOff x="3995936" y="3212976"/>
            <a:chExt cx="174725" cy="2736304"/>
          </a:xfrm>
        </p:grpSpPr>
        <p:cxnSp>
          <p:nvCxnSpPr>
            <p:cNvPr id="45" name="Straight Connector 44"/>
            <p:cNvCxnSpPr/>
            <p:nvPr/>
          </p:nvCxnSpPr>
          <p:spPr>
            <a:xfrm>
              <a:off x="3995936" y="3379468"/>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995936" y="328498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995936" y="321297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995936" y="349030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995936" y="364270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995936" y="3836668"/>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3995936" y="421034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995936" y="4581128"/>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3995936" y="508518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3995936" y="594928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a:off x="2958658" y="3789040"/>
            <a:ext cx="174725" cy="2736304"/>
            <a:chOff x="3995936" y="3212976"/>
            <a:chExt cx="174725" cy="2736304"/>
          </a:xfrm>
        </p:grpSpPr>
        <p:cxnSp>
          <p:nvCxnSpPr>
            <p:cNvPr id="56" name="Straight Connector 55"/>
            <p:cNvCxnSpPr/>
            <p:nvPr/>
          </p:nvCxnSpPr>
          <p:spPr>
            <a:xfrm>
              <a:off x="3995936" y="3379468"/>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995936" y="328498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995936" y="321297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995936" y="349030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3995936" y="364270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995936" y="3836668"/>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995936" y="421034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995936" y="4581128"/>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3995936" y="508518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3995936" y="594928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69" name="Straight Connector 68"/>
          <p:cNvCxnSpPr/>
          <p:nvPr/>
        </p:nvCxnSpPr>
        <p:spPr>
          <a:xfrm>
            <a:off x="2454602" y="400506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711925" y="414908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711925" y="5877272"/>
            <a:ext cx="17472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rot="16200000">
            <a:off x="3535362" y="1798606"/>
            <a:ext cx="606256" cy="338554"/>
          </a:xfrm>
          <a:prstGeom prst="rect">
            <a:avLst/>
          </a:prstGeom>
          <a:noFill/>
        </p:spPr>
        <p:txBody>
          <a:bodyPr wrap="none" rtlCol="0">
            <a:spAutoFit/>
          </a:bodyPr>
          <a:lstStyle/>
          <a:p>
            <a:r>
              <a:rPr lang="en-GB" sz="1600" dirty="0"/>
              <a:t>1 Kb</a:t>
            </a:r>
          </a:p>
        </p:txBody>
      </p:sp>
      <p:sp>
        <p:nvSpPr>
          <p:cNvPr id="81" name="TextBox 80"/>
          <p:cNvSpPr txBox="1"/>
          <p:nvPr/>
        </p:nvSpPr>
        <p:spPr>
          <a:xfrm rot="16200000">
            <a:off x="2732811" y="1798606"/>
            <a:ext cx="606256" cy="338554"/>
          </a:xfrm>
          <a:prstGeom prst="rect">
            <a:avLst/>
          </a:prstGeom>
          <a:noFill/>
        </p:spPr>
        <p:txBody>
          <a:bodyPr wrap="none" rtlCol="0">
            <a:spAutoFit/>
          </a:bodyPr>
          <a:lstStyle/>
          <a:p>
            <a:r>
              <a:rPr lang="en-GB" sz="1600" dirty="0"/>
              <a:t>1 Kb</a:t>
            </a:r>
          </a:p>
        </p:txBody>
      </p:sp>
      <p:sp>
        <p:nvSpPr>
          <p:cNvPr id="82" name="TextBox 81"/>
          <p:cNvSpPr txBox="1"/>
          <p:nvPr/>
        </p:nvSpPr>
        <p:spPr>
          <a:xfrm rot="16200000">
            <a:off x="1930264" y="1798606"/>
            <a:ext cx="606256" cy="338554"/>
          </a:xfrm>
          <a:prstGeom prst="rect">
            <a:avLst/>
          </a:prstGeom>
          <a:noFill/>
        </p:spPr>
        <p:txBody>
          <a:bodyPr wrap="none" rtlCol="0">
            <a:spAutoFit/>
          </a:bodyPr>
          <a:lstStyle/>
          <a:p>
            <a:r>
              <a:rPr lang="en-GB" sz="1600" dirty="0"/>
              <a:t>1 Kb</a:t>
            </a:r>
          </a:p>
        </p:txBody>
      </p:sp>
      <p:sp>
        <p:nvSpPr>
          <p:cNvPr id="83" name="TextBox 82"/>
          <p:cNvSpPr txBox="1"/>
          <p:nvPr/>
        </p:nvSpPr>
        <p:spPr>
          <a:xfrm rot="16200000">
            <a:off x="2271518" y="1870742"/>
            <a:ext cx="458780" cy="338554"/>
          </a:xfrm>
          <a:prstGeom prst="rect">
            <a:avLst/>
          </a:prstGeom>
          <a:noFill/>
        </p:spPr>
        <p:txBody>
          <a:bodyPr wrap="none" rtlCol="0">
            <a:spAutoFit/>
          </a:bodyPr>
          <a:lstStyle/>
          <a:p>
            <a:r>
              <a:rPr lang="en-GB" sz="1600" dirty="0"/>
              <a:t>R -</a:t>
            </a:r>
          </a:p>
        </p:txBody>
      </p:sp>
      <p:sp>
        <p:nvSpPr>
          <p:cNvPr id="84" name="TextBox 83"/>
          <p:cNvSpPr txBox="1"/>
          <p:nvPr/>
        </p:nvSpPr>
        <p:spPr>
          <a:xfrm rot="16200000">
            <a:off x="2513386" y="1850704"/>
            <a:ext cx="510076" cy="338554"/>
          </a:xfrm>
          <a:prstGeom prst="rect">
            <a:avLst/>
          </a:prstGeom>
          <a:noFill/>
        </p:spPr>
        <p:txBody>
          <a:bodyPr wrap="none" rtlCol="0">
            <a:spAutoFit/>
          </a:bodyPr>
          <a:lstStyle/>
          <a:p>
            <a:r>
              <a:rPr lang="en-GB" sz="1600" dirty="0"/>
              <a:t>R +</a:t>
            </a:r>
          </a:p>
        </p:txBody>
      </p:sp>
      <p:sp>
        <p:nvSpPr>
          <p:cNvPr id="85" name="TextBox 84"/>
          <p:cNvSpPr txBox="1"/>
          <p:nvPr/>
        </p:nvSpPr>
        <p:spPr>
          <a:xfrm rot="16200000">
            <a:off x="2732627" y="1565605"/>
            <a:ext cx="1141659" cy="307777"/>
          </a:xfrm>
          <a:prstGeom prst="rect">
            <a:avLst/>
          </a:prstGeom>
          <a:noFill/>
        </p:spPr>
        <p:txBody>
          <a:bodyPr wrap="none" rtlCol="0">
            <a:spAutoFit/>
          </a:bodyPr>
          <a:lstStyle/>
          <a:p>
            <a:r>
              <a:rPr lang="en-GB" sz="1400" dirty="0" err="1"/>
              <a:t>MMpARA</a:t>
            </a:r>
            <a:r>
              <a:rPr lang="en-GB" sz="1400" dirty="0"/>
              <a:t>-R</a:t>
            </a:r>
          </a:p>
        </p:txBody>
      </p:sp>
      <p:sp>
        <p:nvSpPr>
          <p:cNvPr id="86" name="TextBox 85"/>
          <p:cNvSpPr txBox="1"/>
          <p:nvPr/>
        </p:nvSpPr>
        <p:spPr>
          <a:xfrm rot="16200000">
            <a:off x="3090715" y="1624071"/>
            <a:ext cx="960519" cy="338554"/>
          </a:xfrm>
          <a:prstGeom prst="rect">
            <a:avLst/>
          </a:prstGeom>
          <a:noFill/>
        </p:spPr>
        <p:txBody>
          <a:bodyPr wrap="none" rtlCol="0">
            <a:spAutoFit/>
          </a:bodyPr>
          <a:lstStyle/>
          <a:p>
            <a:r>
              <a:rPr lang="en-GB" sz="1600" dirty="0" err="1"/>
              <a:t>MMRed</a:t>
            </a:r>
            <a:r>
              <a:rPr lang="en-GB" sz="1600" dirty="0"/>
              <a:t> </a:t>
            </a:r>
          </a:p>
        </p:txBody>
      </p:sp>
      <p:sp>
        <p:nvSpPr>
          <p:cNvPr id="115" name="TextBox 114"/>
          <p:cNvSpPr txBox="1"/>
          <p:nvPr/>
        </p:nvSpPr>
        <p:spPr>
          <a:xfrm>
            <a:off x="1649656" y="3615075"/>
            <a:ext cx="431528" cy="246221"/>
          </a:xfrm>
          <a:prstGeom prst="rect">
            <a:avLst/>
          </a:prstGeom>
          <a:noFill/>
        </p:spPr>
        <p:txBody>
          <a:bodyPr wrap="none" rtlCol="0">
            <a:spAutoFit/>
          </a:bodyPr>
          <a:lstStyle/>
          <a:p>
            <a:r>
              <a:rPr lang="en-GB" sz="1000" dirty="0"/>
              <a:t>10.0</a:t>
            </a:r>
          </a:p>
        </p:txBody>
      </p:sp>
      <p:sp>
        <p:nvSpPr>
          <p:cNvPr id="116" name="TextBox 115"/>
          <p:cNvSpPr txBox="1"/>
          <p:nvPr/>
        </p:nvSpPr>
        <p:spPr>
          <a:xfrm>
            <a:off x="1715380" y="6381576"/>
            <a:ext cx="360996" cy="246221"/>
          </a:xfrm>
          <a:prstGeom prst="rect">
            <a:avLst/>
          </a:prstGeom>
          <a:noFill/>
        </p:spPr>
        <p:txBody>
          <a:bodyPr wrap="none" rtlCol="0">
            <a:spAutoFit/>
          </a:bodyPr>
          <a:lstStyle/>
          <a:p>
            <a:r>
              <a:rPr lang="en-GB" sz="1000" dirty="0"/>
              <a:t>0.5</a:t>
            </a:r>
          </a:p>
        </p:txBody>
      </p:sp>
      <p:sp>
        <p:nvSpPr>
          <p:cNvPr id="117" name="TextBox 116"/>
          <p:cNvSpPr txBox="1"/>
          <p:nvPr/>
        </p:nvSpPr>
        <p:spPr>
          <a:xfrm>
            <a:off x="1715380" y="5517480"/>
            <a:ext cx="360996" cy="246221"/>
          </a:xfrm>
          <a:prstGeom prst="rect">
            <a:avLst/>
          </a:prstGeom>
          <a:noFill/>
        </p:spPr>
        <p:txBody>
          <a:bodyPr wrap="none" rtlCol="0">
            <a:spAutoFit/>
          </a:bodyPr>
          <a:lstStyle/>
          <a:p>
            <a:r>
              <a:rPr lang="en-GB" sz="1000" dirty="0"/>
              <a:t>1.0</a:t>
            </a:r>
          </a:p>
        </p:txBody>
      </p:sp>
      <p:sp>
        <p:nvSpPr>
          <p:cNvPr id="118" name="TextBox 117"/>
          <p:cNvSpPr txBox="1"/>
          <p:nvPr/>
        </p:nvSpPr>
        <p:spPr>
          <a:xfrm>
            <a:off x="1715380" y="5013424"/>
            <a:ext cx="360996" cy="246221"/>
          </a:xfrm>
          <a:prstGeom prst="rect">
            <a:avLst/>
          </a:prstGeom>
          <a:noFill/>
        </p:spPr>
        <p:txBody>
          <a:bodyPr wrap="none" rtlCol="0">
            <a:spAutoFit/>
          </a:bodyPr>
          <a:lstStyle/>
          <a:p>
            <a:r>
              <a:rPr lang="en-GB" sz="1000" dirty="0"/>
              <a:t>1.5</a:t>
            </a:r>
          </a:p>
        </p:txBody>
      </p:sp>
      <p:sp>
        <p:nvSpPr>
          <p:cNvPr id="119" name="TextBox 118"/>
          <p:cNvSpPr txBox="1"/>
          <p:nvPr/>
        </p:nvSpPr>
        <p:spPr>
          <a:xfrm>
            <a:off x="1715380" y="4653384"/>
            <a:ext cx="360996" cy="246221"/>
          </a:xfrm>
          <a:prstGeom prst="rect">
            <a:avLst/>
          </a:prstGeom>
          <a:noFill/>
        </p:spPr>
        <p:txBody>
          <a:bodyPr wrap="none" rtlCol="0">
            <a:spAutoFit/>
          </a:bodyPr>
          <a:lstStyle/>
          <a:p>
            <a:r>
              <a:rPr lang="en-GB" sz="1000" dirty="0"/>
              <a:t>2.0</a:t>
            </a:r>
          </a:p>
        </p:txBody>
      </p:sp>
      <p:sp>
        <p:nvSpPr>
          <p:cNvPr id="120" name="TextBox 119"/>
          <p:cNvSpPr txBox="1"/>
          <p:nvPr/>
        </p:nvSpPr>
        <p:spPr>
          <a:xfrm>
            <a:off x="1715380" y="4293344"/>
            <a:ext cx="360996" cy="246221"/>
          </a:xfrm>
          <a:prstGeom prst="rect">
            <a:avLst/>
          </a:prstGeom>
          <a:noFill/>
        </p:spPr>
        <p:txBody>
          <a:bodyPr wrap="none" rtlCol="0">
            <a:spAutoFit/>
          </a:bodyPr>
          <a:lstStyle/>
          <a:p>
            <a:r>
              <a:rPr lang="en-GB" sz="1000" dirty="0"/>
              <a:t>3.0</a:t>
            </a:r>
          </a:p>
        </p:txBody>
      </p:sp>
      <p:sp>
        <p:nvSpPr>
          <p:cNvPr id="121" name="TextBox 120"/>
          <p:cNvSpPr txBox="1"/>
          <p:nvPr/>
        </p:nvSpPr>
        <p:spPr>
          <a:xfrm>
            <a:off x="1715380" y="4077320"/>
            <a:ext cx="360996" cy="246221"/>
          </a:xfrm>
          <a:prstGeom prst="rect">
            <a:avLst/>
          </a:prstGeom>
          <a:noFill/>
        </p:spPr>
        <p:txBody>
          <a:bodyPr wrap="none" rtlCol="0">
            <a:spAutoFit/>
          </a:bodyPr>
          <a:lstStyle/>
          <a:p>
            <a:r>
              <a:rPr lang="en-GB" sz="1000" dirty="0"/>
              <a:t>4.0</a:t>
            </a:r>
          </a:p>
        </p:txBody>
      </p:sp>
      <p:sp>
        <p:nvSpPr>
          <p:cNvPr id="122" name="TextBox 121"/>
          <p:cNvSpPr txBox="1"/>
          <p:nvPr/>
        </p:nvSpPr>
        <p:spPr>
          <a:xfrm>
            <a:off x="1715380" y="3831099"/>
            <a:ext cx="360996" cy="246221"/>
          </a:xfrm>
          <a:prstGeom prst="rect">
            <a:avLst/>
          </a:prstGeom>
          <a:noFill/>
        </p:spPr>
        <p:txBody>
          <a:bodyPr wrap="none" rtlCol="0">
            <a:spAutoFit/>
          </a:bodyPr>
          <a:lstStyle/>
          <a:p>
            <a:r>
              <a:rPr lang="en-GB" sz="1000" dirty="0"/>
              <a:t>6.0</a:t>
            </a:r>
          </a:p>
        </p:txBody>
      </p:sp>
      <p:sp>
        <p:nvSpPr>
          <p:cNvPr id="123" name="TextBox 122"/>
          <p:cNvSpPr txBox="1"/>
          <p:nvPr/>
        </p:nvSpPr>
        <p:spPr>
          <a:xfrm>
            <a:off x="1715380" y="3717280"/>
            <a:ext cx="360996" cy="246221"/>
          </a:xfrm>
          <a:prstGeom prst="rect">
            <a:avLst/>
          </a:prstGeom>
          <a:noFill/>
        </p:spPr>
        <p:txBody>
          <a:bodyPr wrap="none" rtlCol="0">
            <a:spAutoFit/>
          </a:bodyPr>
          <a:lstStyle/>
          <a:p>
            <a:r>
              <a:rPr lang="en-GB" sz="1000" dirty="0"/>
              <a:t>8.0</a:t>
            </a:r>
          </a:p>
        </p:txBody>
      </p:sp>
      <p:sp>
        <p:nvSpPr>
          <p:cNvPr id="124" name="TextBox 123"/>
          <p:cNvSpPr txBox="1"/>
          <p:nvPr/>
        </p:nvSpPr>
        <p:spPr>
          <a:xfrm>
            <a:off x="1715380" y="3938284"/>
            <a:ext cx="360996" cy="246221"/>
          </a:xfrm>
          <a:prstGeom prst="rect">
            <a:avLst/>
          </a:prstGeom>
          <a:noFill/>
        </p:spPr>
        <p:txBody>
          <a:bodyPr wrap="none" rtlCol="0">
            <a:spAutoFit/>
          </a:bodyPr>
          <a:lstStyle/>
          <a:p>
            <a:r>
              <a:rPr lang="en-GB" sz="1000" dirty="0"/>
              <a:t>5.0</a:t>
            </a:r>
          </a:p>
        </p:txBody>
      </p:sp>
      <p:sp>
        <p:nvSpPr>
          <p:cNvPr id="146" name="TextBox 145"/>
          <p:cNvSpPr txBox="1"/>
          <p:nvPr/>
        </p:nvSpPr>
        <p:spPr>
          <a:xfrm>
            <a:off x="4025920" y="3615695"/>
            <a:ext cx="431528" cy="246221"/>
          </a:xfrm>
          <a:prstGeom prst="rect">
            <a:avLst/>
          </a:prstGeom>
          <a:noFill/>
        </p:spPr>
        <p:txBody>
          <a:bodyPr wrap="none" rtlCol="0">
            <a:spAutoFit/>
          </a:bodyPr>
          <a:lstStyle/>
          <a:p>
            <a:r>
              <a:rPr lang="en-GB" sz="1000" dirty="0"/>
              <a:t>10.0</a:t>
            </a:r>
          </a:p>
        </p:txBody>
      </p:sp>
      <p:sp>
        <p:nvSpPr>
          <p:cNvPr id="147" name="TextBox 146"/>
          <p:cNvSpPr txBox="1"/>
          <p:nvPr/>
        </p:nvSpPr>
        <p:spPr>
          <a:xfrm>
            <a:off x="4025920" y="6382196"/>
            <a:ext cx="360996" cy="246221"/>
          </a:xfrm>
          <a:prstGeom prst="rect">
            <a:avLst/>
          </a:prstGeom>
          <a:noFill/>
        </p:spPr>
        <p:txBody>
          <a:bodyPr wrap="none" rtlCol="0">
            <a:spAutoFit/>
          </a:bodyPr>
          <a:lstStyle/>
          <a:p>
            <a:r>
              <a:rPr lang="en-GB" sz="1000" dirty="0"/>
              <a:t>0.5</a:t>
            </a:r>
          </a:p>
        </p:txBody>
      </p:sp>
      <p:sp>
        <p:nvSpPr>
          <p:cNvPr id="148" name="TextBox 147"/>
          <p:cNvSpPr txBox="1"/>
          <p:nvPr/>
        </p:nvSpPr>
        <p:spPr>
          <a:xfrm>
            <a:off x="4025920" y="5518100"/>
            <a:ext cx="360996" cy="246221"/>
          </a:xfrm>
          <a:prstGeom prst="rect">
            <a:avLst/>
          </a:prstGeom>
          <a:noFill/>
        </p:spPr>
        <p:txBody>
          <a:bodyPr wrap="none" rtlCol="0">
            <a:spAutoFit/>
          </a:bodyPr>
          <a:lstStyle/>
          <a:p>
            <a:r>
              <a:rPr lang="en-GB" sz="1000" dirty="0"/>
              <a:t>1.0</a:t>
            </a:r>
          </a:p>
        </p:txBody>
      </p:sp>
      <p:sp>
        <p:nvSpPr>
          <p:cNvPr id="149" name="TextBox 148"/>
          <p:cNvSpPr txBox="1"/>
          <p:nvPr/>
        </p:nvSpPr>
        <p:spPr>
          <a:xfrm>
            <a:off x="4025920" y="5014044"/>
            <a:ext cx="360996" cy="246221"/>
          </a:xfrm>
          <a:prstGeom prst="rect">
            <a:avLst/>
          </a:prstGeom>
          <a:noFill/>
        </p:spPr>
        <p:txBody>
          <a:bodyPr wrap="none" rtlCol="0">
            <a:spAutoFit/>
          </a:bodyPr>
          <a:lstStyle/>
          <a:p>
            <a:r>
              <a:rPr lang="en-GB" sz="1000" dirty="0"/>
              <a:t>1.5</a:t>
            </a:r>
          </a:p>
        </p:txBody>
      </p:sp>
      <p:sp>
        <p:nvSpPr>
          <p:cNvPr id="150" name="TextBox 149"/>
          <p:cNvSpPr txBox="1"/>
          <p:nvPr/>
        </p:nvSpPr>
        <p:spPr>
          <a:xfrm>
            <a:off x="4025920" y="4654004"/>
            <a:ext cx="360996" cy="246221"/>
          </a:xfrm>
          <a:prstGeom prst="rect">
            <a:avLst/>
          </a:prstGeom>
          <a:noFill/>
        </p:spPr>
        <p:txBody>
          <a:bodyPr wrap="none" rtlCol="0">
            <a:spAutoFit/>
          </a:bodyPr>
          <a:lstStyle/>
          <a:p>
            <a:r>
              <a:rPr lang="en-GB" sz="1000" dirty="0"/>
              <a:t>2.0</a:t>
            </a:r>
          </a:p>
        </p:txBody>
      </p:sp>
      <p:sp>
        <p:nvSpPr>
          <p:cNvPr id="151" name="TextBox 150"/>
          <p:cNvSpPr txBox="1"/>
          <p:nvPr/>
        </p:nvSpPr>
        <p:spPr>
          <a:xfrm>
            <a:off x="4025920" y="4293964"/>
            <a:ext cx="360996" cy="246221"/>
          </a:xfrm>
          <a:prstGeom prst="rect">
            <a:avLst/>
          </a:prstGeom>
          <a:noFill/>
        </p:spPr>
        <p:txBody>
          <a:bodyPr wrap="none" rtlCol="0">
            <a:spAutoFit/>
          </a:bodyPr>
          <a:lstStyle/>
          <a:p>
            <a:r>
              <a:rPr lang="en-GB" sz="1000" dirty="0"/>
              <a:t>3.0</a:t>
            </a:r>
          </a:p>
        </p:txBody>
      </p:sp>
      <p:sp>
        <p:nvSpPr>
          <p:cNvPr id="152" name="TextBox 151"/>
          <p:cNvSpPr txBox="1"/>
          <p:nvPr/>
        </p:nvSpPr>
        <p:spPr>
          <a:xfrm>
            <a:off x="4025920" y="4077940"/>
            <a:ext cx="360996" cy="246221"/>
          </a:xfrm>
          <a:prstGeom prst="rect">
            <a:avLst/>
          </a:prstGeom>
          <a:noFill/>
        </p:spPr>
        <p:txBody>
          <a:bodyPr wrap="none" rtlCol="0">
            <a:spAutoFit/>
          </a:bodyPr>
          <a:lstStyle/>
          <a:p>
            <a:r>
              <a:rPr lang="en-GB" sz="1000" dirty="0"/>
              <a:t>4.0</a:t>
            </a:r>
          </a:p>
        </p:txBody>
      </p:sp>
      <p:sp>
        <p:nvSpPr>
          <p:cNvPr id="153" name="TextBox 152"/>
          <p:cNvSpPr txBox="1"/>
          <p:nvPr/>
        </p:nvSpPr>
        <p:spPr>
          <a:xfrm>
            <a:off x="4025920" y="3831719"/>
            <a:ext cx="360996" cy="246221"/>
          </a:xfrm>
          <a:prstGeom prst="rect">
            <a:avLst/>
          </a:prstGeom>
          <a:noFill/>
        </p:spPr>
        <p:txBody>
          <a:bodyPr wrap="none" rtlCol="0">
            <a:spAutoFit/>
          </a:bodyPr>
          <a:lstStyle/>
          <a:p>
            <a:r>
              <a:rPr lang="en-GB" sz="1000" dirty="0"/>
              <a:t>6.0</a:t>
            </a:r>
          </a:p>
        </p:txBody>
      </p:sp>
      <p:sp>
        <p:nvSpPr>
          <p:cNvPr id="154" name="TextBox 153"/>
          <p:cNvSpPr txBox="1"/>
          <p:nvPr/>
        </p:nvSpPr>
        <p:spPr>
          <a:xfrm>
            <a:off x="4025920" y="3717900"/>
            <a:ext cx="360996" cy="246221"/>
          </a:xfrm>
          <a:prstGeom prst="rect">
            <a:avLst/>
          </a:prstGeom>
          <a:noFill/>
        </p:spPr>
        <p:txBody>
          <a:bodyPr wrap="none" rtlCol="0">
            <a:spAutoFit/>
          </a:bodyPr>
          <a:lstStyle/>
          <a:p>
            <a:r>
              <a:rPr lang="en-GB" sz="1000" dirty="0"/>
              <a:t>8.0</a:t>
            </a:r>
          </a:p>
        </p:txBody>
      </p:sp>
      <p:sp>
        <p:nvSpPr>
          <p:cNvPr id="155" name="TextBox 154"/>
          <p:cNvSpPr txBox="1"/>
          <p:nvPr/>
        </p:nvSpPr>
        <p:spPr>
          <a:xfrm>
            <a:off x="4025920" y="3938904"/>
            <a:ext cx="360996" cy="246221"/>
          </a:xfrm>
          <a:prstGeom prst="rect">
            <a:avLst/>
          </a:prstGeom>
          <a:noFill/>
        </p:spPr>
        <p:txBody>
          <a:bodyPr wrap="none" rtlCol="0">
            <a:spAutoFit/>
          </a:bodyPr>
          <a:lstStyle/>
          <a:p>
            <a:r>
              <a:rPr lang="en-GB" sz="1000" dirty="0"/>
              <a:t>5.0</a:t>
            </a:r>
          </a:p>
        </p:txBody>
      </p:sp>
      <p:grpSp>
        <p:nvGrpSpPr>
          <p:cNvPr id="8" name="Group 7"/>
          <p:cNvGrpSpPr/>
          <p:nvPr/>
        </p:nvGrpSpPr>
        <p:grpSpPr>
          <a:xfrm>
            <a:off x="5619116" y="1412776"/>
            <a:ext cx="4797365" cy="5400600"/>
            <a:chOff x="4095115" y="1412776"/>
            <a:chExt cx="4797365" cy="5400600"/>
          </a:xfrm>
        </p:grpSpPr>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115" y="1412776"/>
              <a:ext cx="4797365"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4716016" y="5661248"/>
              <a:ext cx="45719" cy="7497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 name="Group 3"/>
          <p:cNvGrpSpPr/>
          <p:nvPr/>
        </p:nvGrpSpPr>
        <p:grpSpPr>
          <a:xfrm>
            <a:off x="3246690" y="2729552"/>
            <a:ext cx="2603651" cy="2801104"/>
            <a:chOff x="1722689" y="2729552"/>
            <a:chExt cx="2603651" cy="2801104"/>
          </a:xfrm>
        </p:grpSpPr>
        <p:cxnSp>
          <p:nvCxnSpPr>
            <p:cNvPr id="73" name="Straight Connector 72"/>
            <p:cNvCxnSpPr/>
            <p:nvPr/>
          </p:nvCxnSpPr>
          <p:spPr>
            <a:xfrm>
              <a:off x="1722689" y="553065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3" name="Straight Arrow Connector 182"/>
            <p:cNvCxnSpPr/>
            <p:nvPr/>
          </p:nvCxnSpPr>
          <p:spPr>
            <a:xfrm flipH="1">
              <a:off x="1801505" y="2729552"/>
              <a:ext cx="2524835" cy="2756848"/>
            </a:xfrm>
            <a:prstGeom prst="straightConnector1">
              <a:avLst/>
            </a:prstGeom>
            <a:ln>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3507365" y="5530656"/>
            <a:ext cx="2497280" cy="410200"/>
            <a:chOff x="1983365" y="5530656"/>
            <a:chExt cx="2497280" cy="410200"/>
          </a:xfrm>
        </p:grpSpPr>
        <p:cxnSp>
          <p:nvCxnSpPr>
            <p:cNvPr id="74" name="Straight Connector 73"/>
            <p:cNvCxnSpPr/>
            <p:nvPr/>
          </p:nvCxnSpPr>
          <p:spPr>
            <a:xfrm>
              <a:off x="1983365" y="553065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4" name="Straight Arrow Connector 183"/>
            <p:cNvCxnSpPr/>
            <p:nvPr/>
          </p:nvCxnSpPr>
          <p:spPr>
            <a:xfrm flipH="1" flipV="1">
              <a:off x="2129051" y="5554639"/>
              <a:ext cx="2351594" cy="386217"/>
            </a:xfrm>
            <a:prstGeom prst="straightConnector1">
              <a:avLst/>
            </a:prstGeom>
            <a:ln>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87" name="TextBox 86"/>
          <p:cNvSpPr txBox="1"/>
          <p:nvPr/>
        </p:nvSpPr>
        <p:spPr>
          <a:xfrm>
            <a:off x="1631505" y="188641"/>
            <a:ext cx="3506088" cy="830997"/>
          </a:xfrm>
          <a:prstGeom prst="rect">
            <a:avLst/>
          </a:prstGeom>
          <a:noFill/>
        </p:spPr>
        <p:txBody>
          <a:bodyPr wrap="none" rtlCol="0">
            <a:spAutoFit/>
          </a:bodyPr>
          <a:lstStyle/>
          <a:p>
            <a:r>
              <a:rPr lang="en-GB" sz="4800" dirty="0">
                <a:solidFill>
                  <a:schemeClr val="bg1"/>
                </a:solidFill>
                <a:latin typeface="+mj-lt"/>
              </a:rPr>
              <a:t>PCR: lab 7a</a:t>
            </a:r>
          </a:p>
        </p:txBody>
      </p:sp>
    </p:spTree>
    <p:extLst>
      <p:ext uri="{BB962C8B-B14F-4D97-AF65-F5344CB8AC3E}">
        <p14:creationId xmlns:p14="http://schemas.microsoft.com/office/powerpoint/2010/main" val="418771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490C99-0968-DD56-D535-36D1908079D3}"/>
              </a:ext>
            </a:extLst>
          </p:cNvPr>
          <p:cNvSpPr txBox="1"/>
          <p:nvPr/>
        </p:nvSpPr>
        <p:spPr>
          <a:xfrm>
            <a:off x="0" y="1110077"/>
            <a:ext cx="12192000" cy="5760000"/>
          </a:xfrm>
          <a:prstGeom prst="rect">
            <a:avLst/>
          </a:prstGeom>
          <a:solidFill>
            <a:schemeClr val="bg1"/>
          </a:solidFill>
        </p:spPr>
        <p:txBody>
          <a:bodyPr wrap="square" rtlCol="0">
            <a:spAutoFit/>
          </a:bodyPr>
          <a:lstStyle/>
          <a:p>
            <a:endParaRPr lang="en-GB" dirty="0"/>
          </a:p>
        </p:txBody>
      </p:sp>
      <p:sp>
        <p:nvSpPr>
          <p:cNvPr id="164" name="Rectangle 163"/>
          <p:cNvSpPr/>
          <p:nvPr/>
        </p:nvSpPr>
        <p:spPr>
          <a:xfrm>
            <a:off x="2064116" y="2257462"/>
            <a:ext cx="1943653" cy="4555914"/>
          </a:xfrm>
          <a:prstGeom prst="rect">
            <a:avLst/>
          </a:prstGeom>
          <a:solidFill>
            <a:schemeClr val="bg2">
              <a:lumMod val="8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p:cNvSpPr/>
          <p:nvPr/>
        </p:nvSpPr>
        <p:spPr>
          <a:xfrm>
            <a:off x="3743430" y="2543777"/>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p:cNvSpPr/>
          <p:nvPr/>
        </p:nvSpPr>
        <p:spPr>
          <a:xfrm>
            <a:off x="2162909" y="2543777"/>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p:cNvSpPr/>
          <p:nvPr/>
        </p:nvSpPr>
        <p:spPr>
          <a:xfrm>
            <a:off x="2427243" y="2543777"/>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p:cNvSpPr/>
          <p:nvPr/>
        </p:nvSpPr>
        <p:spPr>
          <a:xfrm>
            <a:off x="2691577" y="2543777"/>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p:cNvSpPr/>
          <p:nvPr/>
        </p:nvSpPr>
        <p:spPr>
          <a:xfrm>
            <a:off x="2955911" y="2543777"/>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Rectangle 169"/>
          <p:cNvSpPr/>
          <p:nvPr/>
        </p:nvSpPr>
        <p:spPr>
          <a:xfrm>
            <a:off x="3220245" y="2543777"/>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p:cNvSpPr/>
          <p:nvPr/>
        </p:nvSpPr>
        <p:spPr>
          <a:xfrm>
            <a:off x="3484579" y="2543777"/>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2" name="Group 171"/>
          <p:cNvGrpSpPr/>
          <p:nvPr/>
        </p:nvGrpSpPr>
        <p:grpSpPr>
          <a:xfrm>
            <a:off x="3719737" y="3789040"/>
            <a:ext cx="174725" cy="2736304"/>
            <a:chOff x="3995936" y="3212976"/>
            <a:chExt cx="174725" cy="2736304"/>
          </a:xfrm>
        </p:grpSpPr>
        <p:cxnSp>
          <p:nvCxnSpPr>
            <p:cNvPr id="173" name="Straight Connector 172"/>
            <p:cNvCxnSpPr/>
            <p:nvPr/>
          </p:nvCxnSpPr>
          <p:spPr>
            <a:xfrm>
              <a:off x="3995936" y="3379468"/>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3995936" y="328498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3995936" y="321297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3995936" y="349030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3995936" y="364270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3995936" y="3836668"/>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3995936" y="421034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3995936" y="4581128"/>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3995936" y="508518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3995936" y="594928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p:nvGrpSpPr>
        <p:grpSpPr>
          <a:xfrm>
            <a:off x="2166570" y="3789040"/>
            <a:ext cx="174725" cy="2736304"/>
            <a:chOff x="3995936" y="3212976"/>
            <a:chExt cx="174725" cy="2736304"/>
          </a:xfrm>
        </p:grpSpPr>
        <p:cxnSp>
          <p:nvCxnSpPr>
            <p:cNvPr id="184" name="Straight Connector 183"/>
            <p:cNvCxnSpPr/>
            <p:nvPr/>
          </p:nvCxnSpPr>
          <p:spPr>
            <a:xfrm>
              <a:off x="3995936" y="3379468"/>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3995936" y="328498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3995936" y="321297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3995936" y="349030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3995936" y="364270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3995936" y="3836668"/>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3995936" y="421034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3995936" y="4581128"/>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a:off x="3995936" y="508518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a:off x="3995936" y="594928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94" name="Group 193"/>
          <p:cNvGrpSpPr/>
          <p:nvPr/>
        </p:nvGrpSpPr>
        <p:grpSpPr>
          <a:xfrm>
            <a:off x="2958658" y="3789040"/>
            <a:ext cx="174725" cy="2736304"/>
            <a:chOff x="3995936" y="3212976"/>
            <a:chExt cx="174725" cy="2736304"/>
          </a:xfrm>
        </p:grpSpPr>
        <p:cxnSp>
          <p:nvCxnSpPr>
            <p:cNvPr id="195" name="Straight Connector 194"/>
            <p:cNvCxnSpPr/>
            <p:nvPr/>
          </p:nvCxnSpPr>
          <p:spPr>
            <a:xfrm>
              <a:off x="3995936" y="3379468"/>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3995936" y="328498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a:off x="3995936" y="321297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3995936" y="349030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3995936" y="364270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3995936" y="3836668"/>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3995936" y="421034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a:off x="3995936" y="4581128"/>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3995936" y="508518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a:off x="3995936" y="594928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205" name="Straight Connector 204"/>
          <p:cNvCxnSpPr/>
          <p:nvPr/>
        </p:nvCxnSpPr>
        <p:spPr>
          <a:xfrm>
            <a:off x="2454602" y="400506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a:off x="2711925" y="414908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a:off x="2711925" y="5877272"/>
            <a:ext cx="17472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a:off x="3246690" y="553065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a:off x="3507366" y="553065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10" name="TextBox 209"/>
          <p:cNvSpPr txBox="1"/>
          <p:nvPr/>
        </p:nvSpPr>
        <p:spPr>
          <a:xfrm rot="16200000">
            <a:off x="3535362" y="1798606"/>
            <a:ext cx="606256" cy="338554"/>
          </a:xfrm>
          <a:prstGeom prst="rect">
            <a:avLst/>
          </a:prstGeom>
          <a:noFill/>
        </p:spPr>
        <p:txBody>
          <a:bodyPr wrap="none" rtlCol="0">
            <a:spAutoFit/>
          </a:bodyPr>
          <a:lstStyle/>
          <a:p>
            <a:r>
              <a:rPr lang="en-GB" sz="1600" dirty="0"/>
              <a:t>1 Kb</a:t>
            </a:r>
          </a:p>
        </p:txBody>
      </p:sp>
      <p:sp>
        <p:nvSpPr>
          <p:cNvPr id="211" name="TextBox 210"/>
          <p:cNvSpPr txBox="1"/>
          <p:nvPr/>
        </p:nvSpPr>
        <p:spPr>
          <a:xfrm rot="16200000">
            <a:off x="2732811" y="1798606"/>
            <a:ext cx="606256" cy="338554"/>
          </a:xfrm>
          <a:prstGeom prst="rect">
            <a:avLst/>
          </a:prstGeom>
          <a:noFill/>
        </p:spPr>
        <p:txBody>
          <a:bodyPr wrap="none" rtlCol="0">
            <a:spAutoFit/>
          </a:bodyPr>
          <a:lstStyle/>
          <a:p>
            <a:r>
              <a:rPr lang="en-GB" sz="1600" dirty="0"/>
              <a:t>1 Kb</a:t>
            </a:r>
          </a:p>
        </p:txBody>
      </p:sp>
      <p:sp>
        <p:nvSpPr>
          <p:cNvPr id="212" name="TextBox 211"/>
          <p:cNvSpPr txBox="1"/>
          <p:nvPr/>
        </p:nvSpPr>
        <p:spPr>
          <a:xfrm rot="16200000">
            <a:off x="1930264" y="1798606"/>
            <a:ext cx="606256" cy="338554"/>
          </a:xfrm>
          <a:prstGeom prst="rect">
            <a:avLst/>
          </a:prstGeom>
          <a:noFill/>
        </p:spPr>
        <p:txBody>
          <a:bodyPr wrap="none" rtlCol="0">
            <a:spAutoFit/>
          </a:bodyPr>
          <a:lstStyle/>
          <a:p>
            <a:r>
              <a:rPr lang="en-GB" sz="1600" dirty="0"/>
              <a:t>1 Kb</a:t>
            </a:r>
          </a:p>
        </p:txBody>
      </p:sp>
      <p:sp>
        <p:nvSpPr>
          <p:cNvPr id="213" name="TextBox 212"/>
          <p:cNvSpPr txBox="1"/>
          <p:nvPr/>
        </p:nvSpPr>
        <p:spPr>
          <a:xfrm rot="16200000">
            <a:off x="2271518" y="1870742"/>
            <a:ext cx="458780" cy="338554"/>
          </a:xfrm>
          <a:prstGeom prst="rect">
            <a:avLst/>
          </a:prstGeom>
          <a:noFill/>
        </p:spPr>
        <p:txBody>
          <a:bodyPr wrap="none" rtlCol="0">
            <a:spAutoFit/>
          </a:bodyPr>
          <a:lstStyle/>
          <a:p>
            <a:r>
              <a:rPr lang="en-GB" sz="1600" dirty="0"/>
              <a:t>R -</a:t>
            </a:r>
          </a:p>
        </p:txBody>
      </p:sp>
      <p:sp>
        <p:nvSpPr>
          <p:cNvPr id="214" name="TextBox 213"/>
          <p:cNvSpPr txBox="1"/>
          <p:nvPr/>
        </p:nvSpPr>
        <p:spPr>
          <a:xfrm rot="16200000">
            <a:off x="2513386" y="1850704"/>
            <a:ext cx="510076" cy="338554"/>
          </a:xfrm>
          <a:prstGeom prst="rect">
            <a:avLst/>
          </a:prstGeom>
          <a:noFill/>
        </p:spPr>
        <p:txBody>
          <a:bodyPr wrap="none" rtlCol="0">
            <a:spAutoFit/>
          </a:bodyPr>
          <a:lstStyle/>
          <a:p>
            <a:r>
              <a:rPr lang="en-GB" sz="1600" dirty="0"/>
              <a:t>R +</a:t>
            </a:r>
          </a:p>
        </p:txBody>
      </p:sp>
      <p:sp>
        <p:nvSpPr>
          <p:cNvPr id="215" name="TextBox 214"/>
          <p:cNvSpPr txBox="1"/>
          <p:nvPr/>
        </p:nvSpPr>
        <p:spPr>
          <a:xfrm rot="16200000">
            <a:off x="2732627" y="1565605"/>
            <a:ext cx="1141659" cy="307777"/>
          </a:xfrm>
          <a:prstGeom prst="rect">
            <a:avLst/>
          </a:prstGeom>
          <a:noFill/>
        </p:spPr>
        <p:txBody>
          <a:bodyPr wrap="none" rtlCol="0">
            <a:spAutoFit/>
          </a:bodyPr>
          <a:lstStyle/>
          <a:p>
            <a:r>
              <a:rPr lang="en-GB" sz="1400" dirty="0" err="1"/>
              <a:t>MMpARA</a:t>
            </a:r>
            <a:r>
              <a:rPr lang="en-GB" sz="1400" dirty="0"/>
              <a:t>-R</a:t>
            </a:r>
          </a:p>
        </p:txBody>
      </p:sp>
      <p:sp>
        <p:nvSpPr>
          <p:cNvPr id="216" name="TextBox 215"/>
          <p:cNvSpPr txBox="1"/>
          <p:nvPr/>
        </p:nvSpPr>
        <p:spPr>
          <a:xfrm rot="16200000">
            <a:off x="3090715" y="1624071"/>
            <a:ext cx="960519" cy="338554"/>
          </a:xfrm>
          <a:prstGeom prst="rect">
            <a:avLst/>
          </a:prstGeom>
          <a:noFill/>
        </p:spPr>
        <p:txBody>
          <a:bodyPr wrap="none" rtlCol="0">
            <a:spAutoFit/>
          </a:bodyPr>
          <a:lstStyle/>
          <a:p>
            <a:r>
              <a:rPr lang="en-GB" sz="1600" dirty="0" err="1"/>
              <a:t>MMRed</a:t>
            </a:r>
            <a:r>
              <a:rPr lang="en-GB" sz="1600" dirty="0"/>
              <a:t> </a:t>
            </a:r>
          </a:p>
        </p:txBody>
      </p:sp>
      <p:sp>
        <p:nvSpPr>
          <p:cNvPr id="217" name="TextBox 216"/>
          <p:cNvSpPr txBox="1"/>
          <p:nvPr/>
        </p:nvSpPr>
        <p:spPr>
          <a:xfrm>
            <a:off x="1649656" y="3615075"/>
            <a:ext cx="431528" cy="246221"/>
          </a:xfrm>
          <a:prstGeom prst="rect">
            <a:avLst/>
          </a:prstGeom>
          <a:noFill/>
        </p:spPr>
        <p:txBody>
          <a:bodyPr wrap="none" rtlCol="0">
            <a:spAutoFit/>
          </a:bodyPr>
          <a:lstStyle/>
          <a:p>
            <a:r>
              <a:rPr lang="en-GB" sz="1000" dirty="0"/>
              <a:t>10.0</a:t>
            </a:r>
          </a:p>
        </p:txBody>
      </p:sp>
      <p:sp>
        <p:nvSpPr>
          <p:cNvPr id="218" name="TextBox 217"/>
          <p:cNvSpPr txBox="1"/>
          <p:nvPr/>
        </p:nvSpPr>
        <p:spPr>
          <a:xfrm>
            <a:off x="1715380" y="6381576"/>
            <a:ext cx="360996" cy="246221"/>
          </a:xfrm>
          <a:prstGeom prst="rect">
            <a:avLst/>
          </a:prstGeom>
          <a:noFill/>
        </p:spPr>
        <p:txBody>
          <a:bodyPr wrap="none" rtlCol="0">
            <a:spAutoFit/>
          </a:bodyPr>
          <a:lstStyle/>
          <a:p>
            <a:r>
              <a:rPr lang="en-GB" sz="1000" dirty="0"/>
              <a:t>0.5</a:t>
            </a:r>
          </a:p>
        </p:txBody>
      </p:sp>
      <p:sp>
        <p:nvSpPr>
          <p:cNvPr id="219" name="TextBox 218"/>
          <p:cNvSpPr txBox="1"/>
          <p:nvPr/>
        </p:nvSpPr>
        <p:spPr>
          <a:xfrm>
            <a:off x="1715380" y="5517480"/>
            <a:ext cx="360996" cy="246221"/>
          </a:xfrm>
          <a:prstGeom prst="rect">
            <a:avLst/>
          </a:prstGeom>
          <a:noFill/>
        </p:spPr>
        <p:txBody>
          <a:bodyPr wrap="none" rtlCol="0">
            <a:spAutoFit/>
          </a:bodyPr>
          <a:lstStyle/>
          <a:p>
            <a:r>
              <a:rPr lang="en-GB" sz="1000" dirty="0"/>
              <a:t>1.0</a:t>
            </a:r>
          </a:p>
        </p:txBody>
      </p:sp>
      <p:sp>
        <p:nvSpPr>
          <p:cNvPr id="220" name="TextBox 219"/>
          <p:cNvSpPr txBox="1"/>
          <p:nvPr/>
        </p:nvSpPr>
        <p:spPr>
          <a:xfrm>
            <a:off x="1715380" y="5013424"/>
            <a:ext cx="360996" cy="246221"/>
          </a:xfrm>
          <a:prstGeom prst="rect">
            <a:avLst/>
          </a:prstGeom>
          <a:noFill/>
        </p:spPr>
        <p:txBody>
          <a:bodyPr wrap="none" rtlCol="0">
            <a:spAutoFit/>
          </a:bodyPr>
          <a:lstStyle/>
          <a:p>
            <a:r>
              <a:rPr lang="en-GB" sz="1000" dirty="0"/>
              <a:t>1.5</a:t>
            </a:r>
          </a:p>
        </p:txBody>
      </p:sp>
      <p:sp>
        <p:nvSpPr>
          <p:cNvPr id="221" name="TextBox 220"/>
          <p:cNvSpPr txBox="1"/>
          <p:nvPr/>
        </p:nvSpPr>
        <p:spPr>
          <a:xfrm>
            <a:off x="1715380" y="4653384"/>
            <a:ext cx="360996" cy="246221"/>
          </a:xfrm>
          <a:prstGeom prst="rect">
            <a:avLst/>
          </a:prstGeom>
          <a:noFill/>
        </p:spPr>
        <p:txBody>
          <a:bodyPr wrap="none" rtlCol="0">
            <a:spAutoFit/>
          </a:bodyPr>
          <a:lstStyle/>
          <a:p>
            <a:r>
              <a:rPr lang="en-GB" sz="1000" dirty="0"/>
              <a:t>2.0</a:t>
            </a:r>
          </a:p>
        </p:txBody>
      </p:sp>
      <p:sp>
        <p:nvSpPr>
          <p:cNvPr id="222" name="TextBox 221"/>
          <p:cNvSpPr txBox="1"/>
          <p:nvPr/>
        </p:nvSpPr>
        <p:spPr>
          <a:xfrm>
            <a:off x="1715380" y="4293344"/>
            <a:ext cx="360996" cy="246221"/>
          </a:xfrm>
          <a:prstGeom prst="rect">
            <a:avLst/>
          </a:prstGeom>
          <a:noFill/>
        </p:spPr>
        <p:txBody>
          <a:bodyPr wrap="none" rtlCol="0">
            <a:spAutoFit/>
          </a:bodyPr>
          <a:lstStyle/>
          <a:p>
            <a:r>
              <a:rPr lang="en-GB" sz="1000" dirty="0"/>
              <a:t>3.0</a:t>
            </a:r>
          </a:p>
        </p:txBody>
      </p:sp>
      <p:sp>
        <p:nvSpPr>
          <p:cNvPr id="223" name="TextBox 222"/>
          <p:cNvSpPr txBox="1"/>
          <p:nvPr/>
        </p:nvSpPr>
        <p:spPr>
          <a:xfrm>
            <a:off x="1715380" y="4077320"/>
            <a:ext cx="360996" cy="246221"/>
          </a:xfrm>
          <a:prstGeom prst="rect">
            <a:avLst/>
          </a:prstGeom>
          <a:noFill/>
        </p:spPr>
        <p:txBody>
          <a:bodyPr wrap="none" rtlCol="0">
            <a:spAutoFit/>
          </a:bodyPr>
          <a:lstStyle/>
          <a:p>
            <a:r>
              <a:rPr lang="en-GB" sz="1000" dirty="0"/>
              <a:t>4.0</a:t>
            </a:r>
          </a:p>
        </p:txBody>
      </p:sp>
      <p:sp>
        <p:nvSpPr>
          <p:cNvPr id="224" name="TextBox 223"/>
          <p:cNvSpPr txBox="1"/>
          <p:nvPr/>
        </p:nvSpPr>
        <p:spPr>
          <a:xfrm>
            <a:off x="1715380" y="3831099"/>
            <a:ext cx="360996" cy="246221"/>
          </a:xfrm>
          <a:prstGeom prst="rect">
            <a:avLst/>
          </a:prstGeom>
          <a:noFill/>
        </p:spPr>
        <p:txBody>
          <a:bodyPr wrap="none" rtlCol="0">
            <a:spAutoFit/>
          </a:bodyPr>
          <a:lstStyle/>
          <a:p>
            <a:r>
              <a:rPr lang="en-GB" sz="1000" dirty="0"/>
              <a:t>6.0</a:t>
            </a:r>
          </a:p>
        </p:txBody>
      </p:sp>
      <p:sp>
        <p:nvSpPr>
          <p:cNvPr id="225" name="TextBox 224"/>
          <p:cNvSpPr txBox="1"/>
          <p:nvPr/>
        </p:nvSpPr>
        <p:spPr>
          <a:xfrm>
            <a:off x="1715380" y="3717280"/>
            <a:ext cx="360996" cy="246221"/>
          </a:xfrm>
          <a:prstGeom prst="rect">
            <a:avLst/>
          </a:prstGeom>
          <a:noFill/>
        </p:spPr>
        <p:txBody>
          <a:bodyPr wrap="none" rtlCol="0">
            <a:spAutoFit/>
          </a:bodyPr>
          <a:lstStyle/>
          <a:p>
            <a:r>
              <a:rPr lang="en-GB" sz="1000" dirty="0"/>
              <a:t>8.0</a:t>
            </a:r>
          </a:p>
        </p:txBody>
      </p:sp>
      <p:sp>
        <p:nvSpPr>
          <p:cNvPr id="226" name="TextBox 225"/>
          <p:cNvSpPr txBox="1"/>
          <p:nvPr/>
        </p:nvSpPr>
        <p:spPr>
          <a:xfrm>
            <a:off x="1715380" y="3938284"/>
            <a:ext cx="360996" cy="246221"/>
          </a:xfrm>
          <a:prstGeom prst="rect">
            <a:avLst/>
          </a:prstGeom>
          <a:noFill/>
        </p:spPr>
        <p:txBody>
          <a:bodyPr wrap="none" rtlCol="0">
            <a:spAutoFit/>
          </a:bodyPr>
          <a:lstStyle/>
          <a:p>
            <a:r>
              <a:rPr lang="en-GB" sz="1000" dirty="0"/>
              <a:t>5.0</a:t>
            </a:r>
          </a:p>
        </p:txBody>
      </p:sp>
      <p:sp>
        <p:nvSpPr>
          <p:cNvPr id="227" name="TextBox 226"/>
          <p:cNvSpPr txBox="1"/>
          <p:nvPr/>
        </p:nvSpPr>
        <p:spPr>
          <a:xfrm>
            <a:off x="4025920" y="3615695"/>
            <a:ext cx="431528" cy="246221"/>
          </a:xfrm>
          <a:prstGeom prst="rect">
            <a:avLst/>
          </a:prstGeom>
          <a:noFill/>
        </p:spPr>
        <p:txBody>
          <a:bodyPr wrap="none" rtlCol="0">
            <a:spAutoFit/>
          </a:bodyPr>
          <a:lstStyle/>
          <a:p>
            <a:r>
              <a:rPr lang="en-GB" sz="1000" dirty="0"/>
              <a:t>10.0</a:t>
            </a:r>
          </a:p>
        </p:txBody>
      </p:sp>
      <p:sp>
        <p:nvSpPr>
          <p:cNvPr id="228" name="TextBox 227"/>
          <p:cNvSpPr txBox="1"/>
          <p:nvPr/>
        </p:nvSpPr>
        <p:spPr>
          <a:xfrm>
            <a:off x="4025920" y="6382196"/>
            <a:ext cx="360996" cy="246221"/>
          </a:xfrm>
          <a:prstGeom prst="rect">
            <a:avLst/>
          </a:prstGeom>
          <a:noFill/>
        </p:spPr>
        <p:txBody>
          <a:bodyPr wrap="none" rtlCol="0">
            <a:spAutoFit/>
          </a:bodyPr>
          <a:lstStyle/>
          <a:p>
            <a:r>
              <a:rPr lang="en-GB" sz="1000" dirty="0"/>
              <a:t>0.5</a:t>
            </a:r>
          </a:p>
        </p:txBody>
      </p:sp>
      <p:sp>
        <p:nvSpPr>
          <p:cNvPr id="229" name="TextBox 228"/>
          <p:cNvSpPr txBox="1"/>
          <p:nvPr/>
        </p:nvSpPr>
        <p:spPr>
          <a:xfrm>
            <a:off x="4025920" y="5518100"/>
            <a:ext cx="360996" cy="246221"/>
          </a:xfrm>
          <a:prstGeom prst="rect">
            <a:avLst/>
          </a:prstGeom>
          <a:noFill/>
        </p:spPr>
        <p:txBody>
          <a:bodyPr wrap="none" rtlCol="0">
            <a:spAutoFit/>
          </a:bodyPr>
          <a:lstStyle/>
          <a:p>
            <a:r>
              <a:rPr lang="en-GB" sz="1000" dirty="0"/>
              <a:t>1.0</a:t>
            </a:r>
          </a:p>
        </p:txBody>
      </p:sp>
      <p:sp>
        <p:nvSpPr>
          <p:cNvPr id="230" name="TextBox 229"/>
          <p:cNvSpPr txBox="1"/>
          <p:nvPr/>
        </p:nvSpPr>
        <p:spPr>
          <a:xfrm>
            <a:off x="4025920" y="5014044"/>
            <a:ext cx="360996" cy="246221"/>
          </a:xfrm>
          <a:prstGeom prst="rect">
            <a:avLst/>
          </a:prstGeom>
          <a:noFill/>
        </p:spPr>
        <p:txBody>
          <a:bodyPr wrap="none" rtlCol="0">
            <a:spAutoFit/>
          </a:bodyPr>
          <a:lstStyle/>
          <a:p>
            <a:r>
              <a:rPr lang="en-GB" sz="1000" dirty="0"/>
              <a:t>1.5</a:t>
            </a:r>
          </a:p>
        </p:txBody>
      </p:sp>
      <p:sp>
        <p:nvSpPr>
          <p:cNvPr id="231" name="TextBox 230"/>
          <p:cNvSpPr txBox="1"/>
          <p:nvPr/>
        </p:nvSpPr>
        <p:spPr>
          <a:xfrm>
            <a:off x="4025920" y="4654004"/>
            <a:ext cx="360996" cy="246221"/>
          </a:xfrm>
          <a:prstGeom prst="rect">
            <a:avLst/>
          </a:prstGeom>
          <a:noFill/>
        </p:spPr>
        <p:txBody>
          <a:bodyPr wrap="none" rtlCol="0">
            <a:spAutoFit/>
          </a:bodyPr>
          <a:lstStyle/>
          <a:p>
            <a:r>
              <a:rPr lang="en-GB" sz="1000" dirty="0"/>
              <a:t>2.0</a:t>
            </a:r>
          </a:p>
        </p:txBody>
      </p:sp>
      <p:sp>
        <p:nvSpPr>
          <p:cNvPr id="232" name="TextBox 231"/>
          <p:cNvSpPr txBox="1"/>
          <p:nvPr/>
        </p:nvSpPr>
        <p:spPr>
          <a:xfrm>
            <a:off x="4025920" y="4293964"/>
            <a:ext cx="360996" cy="246221"/>
          </a:xfrm>
          <a:prstGeom prst="rect">
            <a:avLst/>
          </a:prstGeom>
          <a:noFill/>
        </p:spPr>
        <p:txBody>
          <a:bodyPr wrap="none" rtlCol="0">
            <a:spAutoFit/>
          </a:bodyPr>
          <a:lstStyle/>
          <a:p>
            <a:r>
              <a:rPr lang="en-GB" sz="1000" dirty="0"/>
              <a:t>3.0</a:t>
            </a:r>
          </a:p>
        </p:txBody>
      </p:sp>
      <p:sp>
        <p:nvSpPr>
          <p:cNvPr id="233" name="TextBox 232"/>
          <p:cNvSpPr txBox="1"/>
          <p:nvPr/>
        </p:nvSpPr>
        <p:spPr>
          <a:xfrm>
            <a:off x="4025920" y="4077940"/>
            <a:ext cx="360996" cy="246221"/>
          </a:xfrm>
          <a:prstGeom prst="rect">
            <a:avLst/>
          </a:prstGeom>
          <a:noFill/>
        </p:spPr>
        <p:txBody>
          <a:bodyPr wrap="none" rtlCol="0">
            <a:spAutoFit/>
          </a:bodyPr>
          <a:lstStyle/>
          <a:p>
            <a:r>
              <a:rPr lang="en-GB" sz="1000" dirty="0"/>
              <a:t>4.0</a:t>
            </a:r>
          </a:p>
        </p:txBody>
      </p:sp>
      <p:sp>
        <p:nvSpPr>
          <p:cNvPr id="234" name="TextBox 233"/>
          <p:cNvSpPr txBox="1"/>
          <p:nvPr/>
        </p:nvSpPr>
        <p:spPr>
          <a:xfrm>
            <a:off x="4025920" y="3831719"/>
            <a:ext cx="360996" cy="246221"/>
          </a:xfrm>
          <a:prstGeom prst="rect">
            <a:avLst/>
          </a:prstGeom>
          <a:noFill/>
        </p:spPr>
        <p:txBody>
          <a:bodyPr wrap="none" rtlCol="0">
            <a:spAutoFit/>
          </a:bodyPr>
          <a:lstStyle/>
          <a:p>
            <a:r>
              <a:rPr lang="en-GB" sz="1000" dirty="0"/>
              <a:t>6.0</a:t>
            </a:r>
          </a:p>
        </p:txBody>
      </p:sp>
      <p:sp>
        <p:nvSpPr>
          <p:cNvPr id="235" name="TextBox 234"/>
          <p:cNvSpPr txBox="1"/>
          <p:nvPr/>
        </p:nvSpPr>
        <p:spPr>
          <a:xfrm>
            <a:off x="4025920" y="3717900"/>
            <a:ext cx="360996" cy="246221"/>
          </a:xfrm>
          <a:prstGeom prst="rect">
            <a:avLst/>
          </a:prstGeom>
          <a:noFill/>
        </p:spPr>
        <p:txBody>
          <a:bodyPr wrap="none" rtlCol="0">
            <a:spAutoFit/>
          </a:bodyPr>
          <a:lstStyle/>
          <a:p>
            <a:r>
              <a:rPr lang="en-GB" sz="1000" dirty="0"/>
              <a:t>8.0</a:t>
            </a:r>
          </a:p>
        </p:txBody>
      </p:sp>
      <p:sp>
        <p:nvSpPr>
          <p:cNvPr id="236" name="TextBox 235"/>
          <p:cNvSpPr txBox="1"/>
          <p:nvPr/>
        </p:nvSpPr>
        <p:spPr>
          <a:xfrm>
            <a:off x="4025920" y="3938904"/>
            <a:ext cx="360996" cy="246221"/>
          </a:xfrm>
          <a:prstGeom prst="rect">
            <a:avLst/>
          </a:prstGeom>
          <a:noFill/>
        </p:spPr>
        <p:txBody>
          <a:bodyPr wrap="none" rtlCol="0">
            <a:spAutoFit/>
          </a:bodyPr>
          <a:lstStyle/>
          <a:p>
            <a:r>
              <a:rPr lang="en-GB" sz="1000" dirty="0"/>
              <a:t>5.0</a:t>
            </a:r>
          </a:p>
        </p:txBody>
      </p:sp>
      <p:grpSp>
        <p:nvGrpSpPr>
          <p:cNvPr id="260" name="Group 259"/>
          <p:cNvGrpSpPr/>
          <p:nvPr/>
        </p:nvGrpSpPr>
        <p:grpSpPr>
          <a:xfrm>
            <a:off x="6906240" y="1148662"/>
            <a:ext cx="3023816" cy="5664714"/>
            <a:chOff x="5382240" y="1148662"/>
            <a:chExt cx="3023816" cy="5664714"/>
          </a:xfrm>
        </p:grpSpPr>
        <p:grpSp>
          <p:nvGrpSpPr>
            <p:cNvPr id="95" name="Group 94"/>
            <p:cNvGrpSpPr/>
            <p:nvPr/>
          </p:nvGrpSpPr>
          <p:grpSpPr>
            <a:xfrm>
              <a:off x="5382240" y="3614827"/>
              <a:ext cx="431528" cy="3012722"/>
              <a:chOff x="5382240" y="3614827"/>
              <a:chExt cx="431528" cy="3012722"/>
            </a:xfrm>
          </p:grpSpPr>
          <p:sp>
            <p:nvSpPr>
              <p:cNvPr id="113" name="TextBox 112"/>
              <p:cNvSpPr txBox="1"/>
              <p:nvPr/>
            </p:nvSpPr>
            <p:spPr>
              <a:xfrm>
                <a:off x="5382240" y="3614827"/>
                <a:ext cx="431528" cy="246221"/>
              </a:xfrm>
              <a:prstGeom prst="rect">
                <a:avLst/>
              </a:prstGeom>
              <a:noFill/>
            </p:spPr>
            <p:txBody>
              <a:bodyPr wrap="none" rtlCol="0">
                <a:spAutoFit/>
              </a:bodyPr>
              <a:lstStyle/>
              <a:p>
                <a:r>
                  <a:rPr lang="en-GB" sz="1000" dirty="0"/>
                  <a:t>10.0</a:t>
                </a:r>
              </a:p>
            </p:txBody>
          </p:sp>
          <p:sp>
            <p:nvSpPr>
              <p:cNvPr id="92" name="TextBox 91"/>
              <p:cNvSpPr txBox="1"/>
              <p:nvPr/>
            </p:nvSpPr>
            <p:spPr>
              <a:xfrm>
                <a:off x="5447964" y="6381328"/>
                <a:ext cx="360996" cy="246221"/>
              </a:xfrm>
              <a:prstGeom prst="rect">
                <a:avLst/>
              </a:prstGeom>
              <a:noFill/>
            </p:spPr>
            <p:txBody>
              <a:bodyPr wrap="none" rtlCol="0">
                <a:spAutoFit/>
              </a:bodyPr>
              <a:lstStyle/>
              <a:p>
                <a:r>
                  <a:rPr lang="en-GB" sz="1000" dirty="0"/>
                  <a:t>0.5</a:t>
                </a:r>
              </a:p>
            </p:txBody>
          </p:sp>
          <p:sp>
            <p:nvSpPr>
              <p:cNvPr id="105" name="TextBox 104"/>
              <p:cNvSpPr txBox="1"/>
              <p:nvPr/>
            </p:nvSpPr>
            <p:spPr>
              <a:xfrm>
                <a:off x="5447964" y="5517232"/>
                <a:ext cx="360996" cy="246221"/>
              </a:xfrm>
              <a:prstGeom prst="rect">
                <a:avLst/>
              </a:prstGeom>
              <a:noFill/>
            </p:spPr>
            <p:txBody>
              <a:bodyPr wrap="none" rtlCol="0">
                <a:spAutoFit/>
              </a:bodyPr>
              <a:lstStyle/>
              <a:p>
                <a:r>
                  <a:rPr lang="en-GB" sz="1000" dirty="0"/>
                  <a:t>1.0</a:t>
                </a:r>
              </a:p>
            </p:txBody>
          </p:sp>
          <p:sp>
            <p:nvSpPr>
              <p:cNvPr id="106" name="TextBox 105"/>
              <p:cNvSpPr txBox="1"/>
              <p:nvPr/>
            </p:nvSpPr>
            <p:spPr>
              <a:xfrm>
                <a:off x="5447964" y="5013176"/>
                <a:ext cx="360996" cy="246221"/>
              </a:xfrm>
              <a:prstGeom prst="rect">
                <a:avLst/>
              </a:prstGeom>
              <a:noFill/>
            </p:spPr>
            <p:txBody>
              <a:bodyPr wrap="none" rtlCol="0">
                <a:spAutoFit/>
              </a:bodyPr>
              <a:lstStyle/>
              <a:p>
                <a:r>
                  <a:rPr lang="en-GB" sz="1000" dirty="0"/>
                  <a:t>1.5</a:t>
                </a:r>
              </a:p>
            </p:txBody>
          </p:sp>
          <p:sp>
            <p:nvSpPr>
              <p:cNvPr id="107" name="TextBox 106"/>
              <p:cNvSpPr txBox="1"/>
              <p:nvPr/>
            </p:nvSpPr>
            <p:spPr>
              <a:xfrm>
                <a:off x="5447964" y="4653136"/>
                <a:ext cx="360996" cy="246221"/>
              </a:xfrm>
              <a:prstGeom prst="rect">
                <a:avLst/>
              </a:prstGeom>
              <a:noFill/>
            </p:spPr>
            <p:txBody>
              <a:bodyPr wrap="none" rtlCol="0">
                <a:spAutoFit/>
              </a:bodyPr>
              <a:lstStyle/>
              <a:p>
                <a:r>
                  <a:rPr lang="en-GB" sz="1000" dirty="0"/>
                  <a:t>2.0</a:t>
                </a:r>
              </a:p>
            </p:txBody>
          </p:sp>
          <p:sp>
            <p:nvSpPr>
              <p:cNvPr id="108" name="TextBox 107"/>
              <p:cNvSpPr txBox="1"/>
              <p:nvPr/>
            </p:nvSpPr>
            <p:spPr>
              <a:xfrm>
                <a:off x="5447964" y="4293096"/>
                <a:ext cx="360996" cy="246221"/>
              </a:xfrm>
              <a:prstGeom prst="rect">
                <a:avLst/>
              </a:prstGeom>
              <a:noFill/>
            </p:spPr>
            <p:txBody>
              <a:bodyPr wrap="none" rtlCol="0">
                <a:spAutoFit/>
              </a:bodyPr>
              <a:lstStyle/>
              <a:p>
                <a:r>
                  <a:rPr lang="en-GB" sz="1000" dirty="0"/>
                  <a:t>3.0</a:t>
                </a:r>
              </a:p>
            </p:txBody>
          </p:sp>
          <p:sp>
            <p:nvSpPr>
              <p:cNvPr id="109" name="TextBox 108"/>
              <p:cNvSpPr txBox="1"/>
              <p:nvPr/>
            </p:nvSpPr>
            <p:spPr>
              <a:xfrm>
                <a:off x="5447964" y="4077072"/>
                <a:ext cx="360996" cy="246221"/>
              </a:xfrm>
              <a:prstGeom prst="rect">
                <a:avLst/>
              </a:prstGeom>
              <a:noFill/>
            </p:spPr>
            <p:txBody>
              <a:bodyPr wrap="none" rtlCol="0">
                <a:spAutoFit/>
              </a:bodyPr>
              <a:lstStyle/>
              <a:p>
                <a:r>
                  <a:rPr lang="en-GB" sz="1000" dirty="0"/>
                  <a:t>4.0</a:t>
                </a:r>
              </a:p>
            </p:txBody>
          </p:sp>
          <p:sp>
            <p:nvSpPr>
              <p:cNvPr id="111" name="TextBox 110"/>
              <p:cNvSpPr txBox="1"/>
              <p:nvPr/>
            </p:nvSpPr>
            <p:spPr>
              <a:xfrm>
                <a:off x="5447964" y="3830851"/>
                <a:ext cx="360996" cy="246221"/>
              </a:xfrm>
              <a:prstGeom prst="rect">
                <a:avLst/>
              </a:prstGeom>
              <a:noFill/>
            </p:spPr>
            <p:txBody>
              <a:bodyPr wrap="none" rtlCol="0">
                <a:spAutoFit/>
              </a:bodyPr>
              <a:lstStyle/>
              <a:p>
                <a:r>
                  <a:rPr lang="en-GB" sz="1000" dirty="0"/>
                  <a:t>6.0</a:t>
                </a:r>
              </a:p>
            </p:txBody>
          </p:sp>
          <p:sp>
            <p:nvSpPr>
              <p:cNvPr id="112" name="TextBox 111"/>
              <p:cNvSpPr txBox="1"/>
              <p:nvPr/>
            </p:nvSpPr>
            <p:spPr>
              <a:xfrm>
                <a:off x="5447964" y="3717032"/>
                <a:ext cx="360996" cy="246221"/>
              </a:xfrm>
              <a:prstGeom prst="rect">
                <a:avLst/>
              </a:prstGeom>
              <a:noFill/>
            </p:spPr>
            <p:txBody>
              <a:bodyPr wrap="none" rtlCol="0">
                <a:spAutoFit/>
              </a:bodyPr>
              <a:lstStyle/>
              <a:p>
                <a:r>
                  <a:rPr lang="en-GB" sz="1000" dirty="0"/>
                  <a:t>8.0</a:t>
                </a:r>
              </a:p>
            </p:txBody>
          </p:sp>
          <p:sp>
            <p:nvSpPr>
              <p:cNvPr id="114" name="TextBox 113"/>
              <p:cNvSpPr txBox="1"/>
              <p:nvPr/>
            </p:nvSpPr>
            <p:spPr>
              <a:xfrm>
                <a:off x="5447964" y="3938036"/>
                <a:ext cx="360996" cy="246221"/>
              </a:xfrm>
              <a:prstGeom prst="rect">
                <a:avLst/>
              </a:prstGeom>
              <a:noFill/>
            </p:spPr>
            <p:txBody>
              <a:bodyPr wrap="none" rtlCol="0">
                <a:spAutoFit/>
              </a:bodyPr>
              <a:lstStyle/>
              <a:p>
                <a:r>
                  <a:rPr lang="en-GB" sz="1000" dirty="0"/>
                  <a:t>5.0</a:t>
                </a:r>
              </a:p>
            </p:txBody>
          </p:sp>
        </p:grpSp>
        <p:grpSp>
          <p:nvGrpSpPr>
            <p:cNvPr id="93" name="Group 92"/>
            <p:cNvGrpSpPr/>
            <p:nvPr/>
          </p:nvGrpSpPr>
          <p:grpSpPr>
            <a:xfrm>
              <a:off x="7974528" y="3614827"/>
              <a:ext cx="431528" cy="3012722"/>
              <a:chOff x="7974528" y="3614827"/>
              <a:chExt cx="431528" cy="3012722"/>
            </a:xfrm>
          </p:grpSpPr>
          <p:sp>
            <p:nvSpPr>
              <p:cNvPr id="125" name="TextBox 124"/>
              <p:cNvSpPr txBox="1"/>
              <p:nvPr/>
            </p:nvSpPr>
            <p:spPr>
              <a:xfrm>
                <a:off x="7974528" y="3614827"/>
                <a:ext cx="431528" cy="246221"/>
              </a:xfrm>
              <a:prstGeom prst="rect">
                <a:avLst/>
              </a:prstGeom>
              <a:noFill/>
            </p:spPr>
            <p:txBody>
              <a:bodyPr wrap="none" rtlCol="0">
                <a:spAutoFit/>
              </a:bodyPr>
              <a:lstStyle/>
              <a:p>
                <a:r>
                  <a:rPr lang="en-GB" sz="1000" dirty="0"/>
                  <a:t>10.0</a:t>
                </a:r>
              </a:p>
            </p:txBody>
          </p:sp>
          <p:sp>
            <p:nvSpPr>
              <p:cNvPr id="126" name="TextBox 125"/>
              <p:cNvSpPr txBox="1"/>
              <p:nvPr/>
            </p:nvSpPr>
            <p:spPr>
              <a:xfrm>
                <a:off x="7974528" y="6381328"/>
                <a:ext cx="360996" cy="246221"/>
              </a:xfrm>
              <a:prstGeom prst="rect">
                <a:avLst/>
              </a:prstGeom>
              <a:noFill/>
            </p:spPr>
            <p:txBody>
              <a:bodyPr wrap="none" rtlCol="0">
                <a:spAutoFit/>
              </a:bodyPr>
              <a:lstStyle/>
              <a:p>
                <a:r>
                  <a:rPr lang="en-GB" sz="1000" dirty="0"/>
                  <a:t>0.5</a:t>
                </a:r>
              </a:p>
            </p:txBody>
          </p:sp>
          <p:sp>
            <p:nvSpPr>
              <p:cNvPr id="127" name="TextBox 126"/>
              <p:cNvSpPr txBox="1"/>
              <p:nvPr/>
            </p:nvSpPr>
            <p:spPr>
              <a:xfrm>
                <a:off x="7974528" y="5517232"/>
                <a:ext cx="360996" cy="246221"/>
              </a:xfrm>
              <a:prstGeom prst="rect">
                <a:avLst/>
              </a:prstGeom>
              <a:noFill/>
            </p:spPr>
            <p:txBody>
              <a:bodyPr wrap="none" rtlCol="0">
                <a:spAutoFit/>
              </a:bodyPr>
              <a:lstStyle/>
              <a:p>
                <a:r>
                  <a:rPr lang="en-GB" sz="1000" dirty="0"/>
                  <a:t>1.0</a:t>
                </a:r>
              </a:p>
            </p:txBody>
          </p:sp>
          <p:sp>
            <p:nvSpPr>
              <p:cNvPr id="128" name="TextBox 127"/>
              <p:cNvSpPr txBox="1"/>
              <p:nvPr/>
            </p:nvSpPr>
            <p:spPr>
              <a:xfrm>
                <a:off x="7974528" y="5013176"/>
                <a:ext cx="360996" cy="246221"/>
              </a:xfrm>
              <a:prstGeom prst="rect">
                <a:avLst/>
              </a:prstGeom>
              <a:noFill/>
            </p:spPr>
            <p:txBody>
              <a:bodyPr wrap="none" rtlCol="0">
                <a:spAutoFit/>
              </a:bodyPr>
              <a:lstStyle/>
              <a:p>
                <a:r>
                  <a:rPr lang="en-GB" sz="1000" dirty="0"/>
                  <a:t>1.5</a:t>
                </a:r>
              </a:p>
            </p:txBody>
          </p:sp>
          <p:sp>
            <p:nvSpPr>
              <p:cNvPr id="129" name="TextBox 128"/>
              <p:cNvSpPr txBox="1"/>
              <p:nvPr/>
            </p:nvSpPr>
            <p:spPr>
              <a:xfrm>
                <a:off x="7974528" y="4653136"/>
                <a:ext cx="360996" cy="246221"/>
              </a:xfrm>
              <a:prstGeom prst="rect">
                <a:avLst/>
              </a:prstGeom>
              <a:noFill/>
            </p:spPr>
            <p:txBody>
              <a:bodyPr wrap="none" rtlCol="0">
                <a:spAutoFit/>
              </a:bodyPr>
              <a:lstStyle/>
              <a:p>
                <a:r>
                  <a:rPr lang="en-GB" sz="1000" dirty="0"/>
                  <a:t>2.0</a:t>
                </a:r>
              </a:p>
            </p:txBody>
          </p:sp>
          <p:sp>
            <p:nvSpPr>
              <p:cNvPr id="130" name="TextBox 129"/>
              <p:cNvSpPr txBox="1"/>
              <p:nvPr/>
            </p:nvSpPr>
            <p:spPr>
              <a:xfrm>
                <a:off x="7974528" y="4293096"/>
                <a:ext cx="360996" cy="246221"/>
              </a:xfrm>
              <a:prstGeom prst="rect">
                <a:avLst/>
              </a:prstGeom>
              <a:noFill/>
            </p:spPr>
            <p:txBody>
              <a:bodyPr wrap="none" rtlCol="0">
                <a:spAutoFit/>
              </a:bodyPr>
              <a:lstStyle/>
              <a:p>
                <a:r>
                  <a:rPr lang="en-GB" sz="1000" dirty="0"/>
                  <a:t>3.0</a:t>
                </a:r>
              </a:p>
            </p:txBody>
          </p:sp>
          <p:sp>
            <p:nvSpPr>
              <p:cNvPr id="131" name="TextBox 130"/>
              <p:cNvSpPr txBox="1"/>
              <p:nvPr/>
            </p:nvSpPr>
            <p:spPr>
              <a:xfrm>
                <a:off x="7974528" y="4077072"/>
                <a:ext cx="360996" cy="246221"/>
              </a:xfrm>
              <a:prstGeom prst="rect">
                <a:avLst/>
              </a:prstGeom>
              <a:noFill/>
            </p:spPr>
            <p:txBody>
              <a:bodyPr wrap="none" rtlCol="0">
                <a:spAutoFit/>
              </a:bodyPr>
              <a:lstStyle/>
              <a:p>
                <a:r>
                  <a:rPr lang="en-GB" sz="1000" dirty="0"/>
                  <a:t>4.0</a:t>
                </a:r>
              </a:p>
            </p:txBody>
          </p:sp>
          <p:sp>
            <p:nvSpPr>
              <p:cNvPr id="132" name="TextBox 131"/>
              <p:cNvSpPr txBox="1"/>
              <p:nvPr/>
            </p:nvSpPr>
            <p:spPr>
              <a:xfrm>
                <a:off x="7974528" y="3830851"/>
                <a:ext cx="360996" cy="246221"/>
              </a:xfrm>
              <a:prstGeom prst="rect">
                <a:avLst/>
              </a:prstGeom>
              <a:noFill/>
            </p:spPr>
            <p:txBody>
              <a:bodyPr wrap="none" rtlCol="0">
                <a:spAutoFit/>
              </a:bodyPr>
              <a:lstStyle/>
              <a:p>
                <a:r>
                  <a:rPr lang="en-GB" sz="1000" dirty="0"/>
                  <a:t>6.0</a:t>
                </a:r>
              </a:p>
            </p:txBody>
          </p:sp>
          <p:sp>
            <p:nvSpPr>
              <p:cNvPr id="133" name="TextBox 132"/>
              <p:cNvSpPr txBox="1"/>
              <p:nvPr/>
            </p:nvSpPr>
            <p:spPr>
              <a:xfrm>
                <a:off x="7974528" y="3717032"/>
                <a:ext cx="360996" cy="246221"/>
              </a:xfrm>
              <a:prstGeom prst="rect">
                <a:avLst/>
              </a:prstGeom>
              <a:noFill/>
            </p:spPr>
            <p:txBody>
              <a:bodyPr wrap="none" rtlCol="0">
                <a:spAutoFit/>
              </a:bodyPr>
              <a:lstStyle/>
              <a:p>
                <a:r>
                  <a:rPr lang="en-GB" sz="1000" dirty="0"/>
                  <a:t>8.0</a:t>
                </a:r>
              </a:p>
            </p:txBody>
          </p:sp>
          <p:sp>
            <p:nvSpPr>
              <p:cNvPr id="134" name="TextBox 133"/>
              <p:cNvSpPr txBox="1"/>
              <p:nvPr/>
            </p:nvSpPr>
            <p:spPr>
              <a:xfrm>
                <a:off x="7974528" y="3938036"/>
                <a:ext cx="360996" cy="246221"/>
              </a:xfrm>
              <a:prstGeom prst="rect">
                <a:avLst/>
              </a:prstGeom>
              <a:noFill/>
            </p:spPr>
            <p:txBody>
              <a:bodyPr wrap="none" rtlCol="0">
                <a:spAutoFit/>
              </a:bodyPr>
              <a:lstStyle/>
              <a:p>
                <a:r>
                  <a:rPr lang="en-GB" sz="1000" dirty="0"/>
                  <a:t>5.0</a:t>
                </a:r>
              </a:p>
            </p:txBody>
          </p:sp>
        </p:grpSp>
        <p:grpSp>
          <p:nvGrpSpPr>
            <p:cNvPr id="94" name="Group 93"/>
            <p:cNvGrpSpPr/>
            <p:nvPr/>
          </p:nvGrpSpPr>
          <p:grpSpPr>
            <a:xfrm>
              <a:off x="5796136" y="1148662"/>
              <a:ext cx="2138755" cy="5664714"/>
              <a:chOff x="5796136" y="1148662"/>
              <a:chExt cx="2138755" cy="5664714"/>
            </a:xfrm>
          </p:grpSpPr>
          <p:grpSp>
            <p:nvGrpSpPr>
              <p:cNvPr id="31" name="Group 30"/>
              <p:cNvGrpSpPr/>
              <p:nvPr/>
            </p:nvGrpSpPr>
            <p:grpSpPr>
              <a:xfrm>
                <a:off x="5796136" y="2257462"/>
                <a:ext cx="2138753" cy="4555914"/>
                <a:chOff x="4860032" y="1681398"/>
                <a:chExt cx="2138753" cy="4555914"/>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1843" t="28640" r="18332" b="64860"/>
                <a:stretch/>
              </p:blipFill>
              <p:spPr>
                <a:xfrm rot="5400000" flipH="1">
                  <a:off x="4497934" y="3736460"/>
                  <a:ext cx="4555913" cy="445789"/>
                </a:xfrm>
                <a:prstGeom prst="rect">
                  <a:avLst/>
                </a:prstGeom>
              </p:spPr>
            </p:pic>
            <p:pic>
              <p:nvPicPr>
                <p:cNvPr id="156" name="Picture 155"/>
                <p:cNvPicPr>
                  <a:picLocks noChangeAspect="1"/>
                </p:cNvPicPr>
                <p:nvPr/>
              </p:nvPicPr>
              <p:blipFill rotWithShape="1">
                <a:blip r:embed="rId2" cstate="print">
                  <a:extLst>
                    <a:ext uri="{28A0092B-C50C-407E-A947-70E740481C1C}">
                      <a14:useLocalDpi xmlns:a14="http://schemas.microsoft.com/office/drawing/2010/main" val="0"/>
                    </a:ext>
                  </a:extLst>
                </a:blip>
                <a:srcRect l="31843" t="54677" r="18333" b="20638"/>
                <a:stretch/>
              </p:blipFill>
              <p:spPr>
                <a:xfrm rot="5400000" flipH="1">
                  <a:off x="3428558" y="3112874"/>
                  <a:ext cx="4555912" cy="1692964"/>
                </a:xfrm>
                <a:prstGeom prst="rect">
                  <a:avLst/>
                </a:prstGeom>
              </p:spPr>
            </p:pic>
          </p:grpSp>
          <p:sp>
            <p:nvSpPr>
              <p:cNvPr id="241" name="TextBox 240"/>
              <p:cNvSpPr txBox="1"/>
              <p:nvPr/>
            </p:nvSpPr>
            <p:spPr>
              <a:xfrm rot="16200000">
                <a:off x="7462486" y="1798605"/>
                <a:ext cx="606256" cy="338554"/>
              </a:xfrm>
              <a:prstGeom prst="rect">
                <a:avLst/>
              </a:prstGeom>
              <a:noFill/>
            </p:spPr>
            <p:txBody>
              <a:bodyPr wrap="none" rtlCol="0">
                <a:spAutoFit/>
              </a:bodyPr>
              <a:lstStyle/>
              <a:p>
                <a:r>
                  <a:rPr lang="en-GB" sz="1600" dirty="0"/>
                  <a:t>1 Kb</a:t>
                </a:r>
              </a:p>
            </p:txBody>
          </p:sp>
          <p:sp>
            <p:nvSpPr>
              <p:cNvPr id="242" name="TextBox 241"/>
              <p:cNvSpPr txBox="1"/>
              <p:nvPr/>
            </p:nvSpPr>
            <p:spPr>
              <a:xfrm rot="16200000">
                <a:off x="6613780" y="1798605"/>
                <a:ext cx="606256" cy="338554"/>
              </a:xfrm>
              <a:prstGeom prst="rect">
                <a:avLst/>
              </a:prstGeom>
              <a:noFill/>
            </p:spPr>
            <p:txBody>
              <a:bodyPr wrap="none" rtlCol="0">
                <a:spAutoFit/>
              </a:bodyPr>
              <a:lstStyle/>
              <a:p>
                <a:r>
                  <a:rPr lang="en-GB" sz="1600" dirty="0"/>
                  <a:t>1 Kb</a:t>
                </a:r>
              </a:p>
            </p:txBody>
          </p:sp>
          <p:sp>
            <p:nvSpPr>
              <p:cNvPr id="243" name="TextBox 242"/>
              <p:cNvSpPr txBox="1"/>
              <p:nvPr/>
            </p:nvSpPr>
            <p:spPr>
              <a:xfrm rot="16200000">
                <a:off x="5734294" y="1798605"/>
                <a:ext cx="606256" cy="338554"/>
              </a:xfrm>
              <a:prstGeom prst="rect">
                <a:avLst/>
              </a:prstGeom>
              <a:noFill/>
            </p:spPr>
            <p:txBody>
              <a:bodyPr wrap="none" rtlCol="0">
                <a:spAutoFit/>
              </a:bodyPr>
              <a:lstStyle/>
              <a:p>
                <a:r>
                  <a:rPr lang="en-GB" sz="1600" dirty="0"/>
                  <a:t>1 Kb</a:t>
                </a:r>
              </a:p>
            </p:txBody>
          </p:sp>
          <p:sp>
            <p:nvSpPr>
              <p:cNvPr id="244" name="TextBox 243"/>
              <p:cNvSpPr txBox="1"/>
              <p:nvPr/>
            </p:nvSpPr>
            <p:spPr>
              <a:xfrm rot="16200000">
                <a:off x="6101194" y="1870741"/>
                <a:ext cx="458780" cy="338554"/>
              </a:xfrm>
              <a:prstGeom prst="rect">
                <a:avLst/>
              </a:prstGeom>
              <a:noFill/>
            </p:spPr>
            <p:txBody>
              <a:bodyPr wrap="none" rtlCol="0">
                <a:spAutoFit/>
              </a:bodyPr>
              <a:lstStyle/>
              <a:p>
                <a:r>
                  <a:rPr lang="en-GB" sz="1600" dirty="0"/>
                  <a:t>R -</a:t>
                </a:r>
              </a:p>
            </p:txBody>
          </p:sp>
          <p:sp>
            <p:nvSpPr>
              <p:cNvPr id="245" name="TextBox 244"/>
              <p:cNvSpPr txBox="1"/>
              <p:nvPr/>
            </p:nvSpPr>
            <p:spPr>
              <a:xfrm rot="16200000">
                <a:off x="6368708" y="1850703"/>
                <a:ext cx="510076" cy="338554"/>
              </a:xfrm>
              <a:prstGeom prst="rect">
                <a:avLst/>
              </a:prstGeom>
              <a:noFill/>
            </p:spPr>
            <p:txBody>
              <a:bodyPr wrap="none" rtlCol="0">
                <a:spAutoFit/>
              </a:bodyPr>
              <a:lstStyle/>
              <a:p>
                <a:r>
                  <a:rPr lang="en-GB" sz="1600" dirty="0"/>
                  <a:t>R +</a:t>
                </a:r>
              </a:p>
            </p:txBody>
          </p:sp>
          <p:sp>
            <p:nvSpPr>
              <p:cNvPr id="246" name="TextBox 245"/>
              <p:cNvSpPr txBox="1"/>
              <p:nvPr/>
            </p:nvSpPr>
            <p:spPr>
              <a:xfrm rot="16200000">
                <a:off x="6623852" y="1565603"/>
                <a:ext cx="1141659" cy="307777"/>
              </a:xfrm>
              <a:prstGeom prst="rect">
                <a:avLst/>
              </a:prstGeom>
              <a:noFill/>
            </p:spPr>
            <p:txBody>
              <a:bodyPr wrap="none" rtlCol="0">
                <a:spAutoFit/>
              </a:bodyPr>
              <a:lstStyle/>
              <a:p>
                <a:r>
                  <a:rPr lang="en-GB" sz="1400" dirty="0" err="1"/>
                  <a:t>MMpARA</a:t>
                </a:r>
                <a:r>
                  <a:rPr lang="en-GB" sz="1400" dirty="0"/>
                  <a:t>-R</a:t>
                </a:r>
              </a:p>
            </p:txBody>
          </p:sp>
          <p:sp>
            <p:nvSpPr>
              <p:cNvPr id="247" name="TextBox 246"/>
              <p:cNvSpPr txBox="1"/>
              <p:nvPr/>
            </p:nvSpPr>
            <p:spPr>
              <a:xfrm rot="16200000">
                <a:off x="6992195" y="1624070"/>
                <a:ext cx="960519" cy="338554"/>
              </a:xfrm>
              <a:prstGeom prst="rect">
                <a:avLst/>
              </a:prstGeom>
              <a:noFill/>
            </p:spPr>
            <p:txBody>
              <a:bodyPr wrap="none" rtlCol="0">
                <a:spAutoFit/>
              </a:bodyPr>
              <a:lstStyle/>
              <a:p>
                <a:r>
                  <a:rPr lang="en-GB" sz="1600" dirty="0" err="1"/>
                  <a:t>MMRed</a:t>
                </a:r>
                <a:r>
                  <a:rPr lang="en-GB" sz="1600" dirty="0"/>
                  <a:t> </a:t>
                </a:r>
              </a:p>
            </p:txBody>
          </p:sp>
        </p:grpSp>
      </p:grpSp>
      <p:grpSp>
        <p:nvGrpSpPr>
          <p:cNvPr id="248" name="Group 247"/>
          <p:cNvGrpSpPr/>
          <p:nvPr/>
        </p:nvGrpSpPr>
        <p:grpSpPr>
          <a:xfrm flipH="1">
            <a:off x="5547142" y="2691856"/>
            <a:ext cx="2229309" cy="823185"/>
            <a:chOff x="4225160" y="1765600"/>
            <a:chExt cx="4225072" cy="1675014"/>
          </a:xfrm>
        </p:grpSpPr>
        <p:pic>
          <p:nvPicPr>
            <p:cNvPr id="24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2446" t="44081" r="26680" b="33021"/>
            <a:stretch/>
          </p:blipFill>
          <p:spPr bwMode="auto">
            <a:xfrm>
              <a:off x="5734328" y="1765600"/>
              <a:ext cx="2715904" cy="1675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50" name="Straight Arrow Connector 249"/>
            <p:cNvCxnSpPr>
              <a:stCxn id="249" idx="1"/>
            </p:cNvCxnSpPr>
            <p:nvPr/>
          </p:nvCxnSpPr>
          <p:spPr>
            <a:xfrm flipH="1">
              <a:off x="4225160" y="2603107"/>
              <a:ext cx="1509168" cy="408107"/>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p:nvGrpSpPr>
        <p:grpSpPr>
          <a:xfrm flipH="1">
            <a:off x="5796822" y="3614986"/>
            <a:ext cx="1946013" cy="951243"/>
            <a:chOff x="4240924" y="3279229"/>
            <a:chExt cx="3688158" cy="1935585"/>
          </a:xfrm>
        </p:grpSpPr>
        <p:pic>
          <p:nvPicPr>
            <p:cNvPr id="25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275" t="44081" r="50089" b="33021"/>
            <a:stretch/>
          </p:blipFill>
          <p:spPr bwMode="auto">
            <a:xfrm>
              <a:off x="6154872" y="3539800"/>
              <a:ext cx="1774210" cy="1675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53" name="Straight Arrow Connector 252"/>
            <p:cNvCxnSpPr>
              <a:stCxn id="252" idx="1"/>
            </p:cNvCxnSpPr>
            <p:nvPr/>
          </p:nvCxnSpPr>
          <p:spPr>
            <a:xfrm flipH="1" flipV="1">
              <a:off x="4240924" y="3279229"/>
              <a:ext cx="1913948" cy="109807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grpSp>
      <p:grpSp>
        <p:nvGrpSpPr>
          <p:cNvPr id="254" name="Group 253"/>
          <p:cNvGrpSpPr/>
          <p:nvPr/>
        </p:nvGrpSpPr>
        <p:grpSpPr>
          <a:xfrm flipH="1">
            <a:off x="5430550" y="3875775"/>
            <a:ext cx="2289323" cy="1413371"/>
            <a:chOff x="4193628" y="3689131"/>
            <a:chExt cx="4338812" cy="2875922"/>
          </a:xfrm>
        </p:grpSpPr>
        <p:pic>
          <p:nvPicPr>
            <p:cNvPr id="25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653" t="49003" r="65735" b="33021"/>
            <a:stretch/>
          </p:blipFill>
          <p:spPr bwMode="auto">
            <a:xfrm>
              <a:off x="5590447" y="5250105"/>
              <a:ext cx="2941993" cy="1314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56" name="Straight Arrow Connector 255"/>
            <p:cNvCxnSpPr/>
            <p:nvPr/>
          </p:nvCxnSpPr>
          <p:spPr>
            <a:xfrm flipH="1" flipV="1">
              <a:off x="4193628" y="3689131"/>
              <a:ext cx="1611205" cy="171453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a:off x="7848924" y="3880376"/>
            <a:ext cx="474921" cy="1930576"/>
            <a:chOff x="6324923" y="3880376"/>
            <a:chExt cx="474921" cy="1930576"/>
          </a:xfrm>
        </p:grpSpPr>
        <p:sp>
          <p:nvSpPr>
            <p:cNvPr id="67" name="Oval 66"/>
            <p:cNvSpPr/>
            <p:nvPr/>
          </p:nvSpPr>
          <p:spPr>
            <a:xfrm>
              <a:off x="6342644" y="3880376"/>
              <a:ext cx="457200" cy="247088"/>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7" name="Oval 256"/>
            <p:cNvSpPr/>
            <p:nvPr/>
          </p:nvSpPr>
          <p:spPr>
            <a:xfrm>
              <a:off x="6324923" y="5563864"/>
              <a:ext cx="457200" cy="247088"/>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0" name="Group 69"/>
          <p:cNvGrpSpPr/>
          <p:nvPr/>
        </p:nvGrpSpPr>
        <p:grpSpPr>
          <a:xfrm>
            <a:off x="8382324" y="5165601"/>
            <a:ext cx="748969" cy="247694"/>
            <a:chOff x="6858323" y="5165601"/>
            <a:chExt cx="748969" cy="247694"/>
          </a:xfrm>
        </p:grpSpPr>
        <p:sp>
          <p:nvSpPr>
            <p:cNvPr id="258" name="Oval 257"/>
            <p:cNvSpPr/>
            <p:nvPr/>
          </p:nvSpPr>
          <p:spPr>
            <a:xfrm>
              <a:off x="7150092" y="5166207"/>
              <a:ext cx="457200" cy="247088"/>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9" name="Oval 258"/>
            <p:cNvSpPr/>
            <p:nvPr/>
          </p:nvSpPr>
          <p:spPr>
            <a:xfrm>
              <a:off x="6858323" y="5165601"/>
              <a:ext cx="457200" cy="247088"/>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5" name="TextBox 134"/>
          <p:cNvSpPr txBox="1"/>
          <p:nvPr/>
        </p:nvSpPr>
        <p:spPr>
          <a:xfrm>
            <a:off x="1631504" y="188641"/>
            <a:ext cx="5564344" cy="830997"/>
          </a:xfrm>
          <a:prstGeom prst="rect">
            <a:avLst/>
          </a:prstGeom>
          <a:noFill/>
        </p:spPr>
        <p:txBody>
          <a:bodyPr wrap="none" rtlCol="0">
            <a:spAutoFit/>
          </a:bodyPr>
          <a:lstStyle/>
          <a:p>
            <a:r>
              <a:rPr lang="en-GB" sz="4800" dirty="0">
                <a:solidFill>
                  <a:schemeClr val="bg1"/>
                </a:solidFill>
                <a:latin typeface="+mj-lt"/>
              </a:rPr>
              <a:t>PCR: lab 4a and 7a</a:t>
            </a:r>
          </a:p>
        </p:txBody>
      </p:sp>
      <p:grpSp>
        <p:nvGrpSpPr>
          <p:cNvPr id="5" name="Group 4">
            <a:extLst>
              <a:ext uri="{FF2B5EF4-FFF2-40B4-BE49-F238E27FC236}">
                <a16:creationId xmlns:a16="http://schemas.microsoft.com/office/drawing/2014/main" id="{FB1E4552-B145-4731-83BA-EC39C80CBD9E}"/>
              </a:ext>
            </a:extLst>
          </p:cNvPr>
          <p:cNvGrpSpPr/>
          <p:nvPr/>
        </p:nvGrpSpPr>
        <p:grpSpPr>
          <a:xfrm>
            <a:off x="1714744" y="937195"/>
            <a:ext cx="5760000" cy="94217"/>
            <a:chOff x="1253158" y="1050894"/>
            <a:chExt cx="4853893" cy="73850"/>
          </a:xfrm>
        </p:grpSpPr>
        <p:cxnSp>
          <p:nvCxnSpPr>
            <p:cNvPr id="6" name="Straight Connector 5">
              <a:extLst>
                <a:ext uri="{FF2B5EF4-FFF2-40B4-BE49-F238E27FC236}">
                  <a16:creationId xmlns:a16="http://schemas.microsoft.com/office/drawing/2014/main" id="{CE2302BF-13B7-2A57-4808-CE87E417E20F}"/>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2A01D4E-3234-D4C4-069C-8B115AEB8C84}"/>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8" name="Picture 7" descr="A black and white sign with white text&#10;&#10;AI-generated content may be incorrect.">
            <a:extLst>
              <a:ext uri="{FF2B5EF4-FFF2-40B4-BE49-F238E27FC236}">
                <a16:creationId xmlns:a16="http://schemas.microsoft.com/office/drawing/2014/main" id="{7DFDD320-9C7D-9128-110B-84E128D933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343768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D96FEBE-A4E9-E679-14E4-8522B2101FCA}"/>
              </a:ext>
            </a:extLst>
          </p:cNvPr>
          <p:cNvSpPr txBox="1"/>
          <p:nvPr/>
        </p:nvSpPr>
        <p:spPr>
          <a:xfrm>
            <a:off x="2" y="1003648"/>
            <a:ext cx="12192000" cy="5868000"/>
          </a:xfrm>
          <a:prstGeom prst="rect">
            <a:avLst/>
          </a:prstGeom>
          <a:solidFill>
            <a:schemeClr val="bg1"/>
          </a:solidFill>
        </p:spPr>
        <p:txBody>
          <a:bodyPr wrap="square" rtlCol="0">
            <a:spAutoFit/>
          </a:bodyPr>
          <a:lstStyle/>
          <a:p>
            <a:endParaRPr lang="en-GB" dirty="0"/>
          </a:p>
        </p:txBody>
      </p:sp>
      <p:sp>
        <p:nvSpPr>
          <p:cNvPr id="5" name="Rectangle 4"/>
          <p:cNvSpPr/>
          <p:nvPr/>
        </p:nvSpPr>
        <p:spPr>
          <a:xfrm>
            <a:off x="2117409" y="2132858"/>
            <a:ext cx="2489968" cy="4680519"/>
          </a:xfrm>
          <a:prstGeom prst="rect">
            <a:avLst/>
          </a:prstGeom>
          <a:solidFill>
            <a:schemeClr val="bg2">
              <a:lumMod val="8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2226222"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Rectangle 27"/>
          <p:cNvSpPr/>
          <p:nvPr/>
        </p:nvSpPr>
        <p:spPr>
          <a:xfrm>
            <a:off x="2699418"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Rectangle 28"/>
          <p:cNvSpPr/>
          <p:nvPr/>
        </p:nvSpPr>
        <p:spPr>
          <a:xfrm>
            <a:off x="3172614"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0" name="Rectangle 29"/>
          <p:cNvSpPr/>
          <p:nvPr/>
        </p:nvSpPr>
        <p:spPr>
          <a:xfrm>
            <a:off x="3409212"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3645810"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3882408"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4119006"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4355604"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p:cNvSpPr/>
          <p:nvPr/>
        </p:nvSpPr>
        <p:spPr>
          <a:xfrm>
            <a:off x="2462820"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0" name="Rectangle 39"/>
          <p:cNvSpPr/>
          <p:nvPr/>
        </p:nvSpPr>
        <p:spPr>
          <a:xfrm>
            <a:off x="2936016"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4" name="TextBox 63"/>
          <p:cNvSpPr txBox="1"/>
          <p:nvPr/>
        </p:nvSpPr>
        <p:spPr>
          <a:xfrm>
            <a:off x="1703512" y="3542101"/>
            <a:ext cx="431528" cy="246221"/>
          </a:xfrm>
          <a:prstGeom prst="rect">
            <a:avLst/>
          </a:prstGeom>
          <a:noFill/>
        </p:spPr>
        <p:txBody>
          <a:bodyPr wrap="none" rtlCol="0">
            <a:spAutoFit/>
          </a:bodyPr>
          <a:lstStyle/>
          <a:p>
            <a:r>
              <a:rPr lang="en-GB" sz="1000" dirty="0"/>
              <a:t>10.0</a:t>
            </a:r>
          </a:p>
        </p:txBody>
      </p:sp>
      <p:sp>
        <p:nvSpPr>
          <p:cNvPr id="65" name="TextBox 64"/>
          <p:cNvSpPr txBox="1"/>
          <p:nvPr/>
        </p:nvSpPr>
        <p:spPr>
          <a:xfrm>
            <a:off x="1769236" y="6308602"/>
            <a:ext cx="360996" cy="246221"/>
          </a:xfrm>
          <a:prstGeom prst="rect">
            <a:avLst/>
          </a:prstGeom>
          <a:noFill/>
        </p:spPr>
        <p:txBody>
          <a:bodyPr wrap="none" rtlCol="0">
            <a:spAutoFit/>
          </a:bodyPr>
          <a:lstStyle/>
          <a:p>
            <a:r>
              <a:rPr lang="en-GB" sz="1000" dirty="0"/>
              <a:t>0.5</a:t>
            </a:r>
          </a:p>
        </p:txBody>
      </p:sp>
      <p:sp>
        <p:nvSpPr>
          <p:cNvPr id="66" name="TextBox 65"/>
          <p:cNvSpPr txBox="1"/>
          <p:nvPr/>
        </p:nvSpPr>
        <p:spPr>
          <a:xfrm>
            <a:off x="1769236" y="5444506"/>
            <a:ext cx="360996" cy="246221"/>
          </a:xfrm>
          <a:prstGeom prst="rect">
            <a:avLst/>
          </a:prstGeom>
          <a:noFill/>
        </p:spPr>
        <p:txBody>
          <a:bodyPr wrap="none" rtlCol="0">
            <a:spAutoFit/>
          </a:bodyPr>
          <a:lstStyle/>
          <a:p>
            <a:r>
              <a:rPr lang="en-GB" sz="1000" dirty="0"/>
              <a:t>1.0</a:t>
            </a:r>
          </a:p>
        </p:txBody>
      </p:sp>
      <p:sp>
        <p:nvSpPr>
          <p:cNvPr id="67" name="TextBox 66"/>
          <p:cNvSpPr txBox="1"/>
          <p:nvPr/>
        </p:nvSpPr>
        <p:spPr>
          <a:xfrm>
            <a:off x="1769236" y="4910253"/>
            <a:ext cx="360996" cy="246221"/>
          </a:xfrm>
          <a:prstGeom prst="rect">
            <a:avLst/>
          </a:prstGeom>
          <a:noFill/>
        </p:spPr>
        <p:txBody>
          <a:bodyPr wrap="none" rtlCol="0">
            <a:spAutoFit/>
          </a:bodyPr>
          <a:lstStyle/>
          <a:p>
            <a:r>
              <a:rPr lang="en-GB" sz="1000" dirty="0"/>
              <a:t>1.5</a:t>
            </a:r>
          </a:p>
        </p:txBody>
      </p:sp>
      <p:sp>
        <p:nvSpPr>
          <p:cNvPr id="68" name="TextBox 67"/>
          <p:cNvSpPr txBox="1"/>
          <p:nvPr/>
        </p:nvSpPr>
        <p:spPr>
          <a:xfrm>
            <a:off x="1769236" y="4580410"/>
            <a:ext cx="360996" cy="246221"/>
          </a:xfrm>
          <a:prstGeom prst="rect">
            <a:avLst/>
          </a:prstGeom>
          <a:noFill/>
        </p:spPr>
        <p:txBody>
          <a:bodyPr wrap="none" rtlCol="0">
            <a:spAutoFit/>
          </a:bodyPr>
          <a:lstStyle/>
          <a:p>
            <a:r>
              <a:rPr lang="en-GB" sz="1000" dirty="0"/>
              <a:t>2.0</a:t>
            </a:r>
          </a:p>
        </p:txBody>
      </p:sp>
      <p:sp>
        <p:nvSpPr>
          <p:cNvPr id="69" name="TextBox 68"/>
          <p:cNvSpPr txBox="1"/>
          <p:nvPr/>
        </p:nvSpPr>
        <p:spPr>
          <a:xfrm>
            <a:off x="1769236" y="4190173"/>
            <a:ext cx="360996" cy="246221"/>
          </a:xfrm>
          <a:prstGeom prst="rect">
            <a:avLst/>
          </a:prstGeom>
          <a:noFill/>
        </p:spPr>
        <p:txBody>
          <a:bodyPr wrap="none" rtlCol="0">
            <a:spAutoFit/>
          </a:bodyPr>
          <a:lstStyle/>
          <a:p>
            <a:r>
              <a:rPr lang="en-GB" sz="1000" dirty="0"/>
              <a:t>3.0</a:t>
            </a:r>
          </a:p>
        </p:txBody>
      </p:sp>
      <p:sp>
        <p:nvSpPr>
          <p:cNvPr id="70" name="TextBox 69"/>
          <p:cNvSpPr txBox="1"/>
          <p:nvPr/>
        </p:nvSpPr>
        <p:spPr>
          <a:xfrm>
            <a:off x="1769236" y="4004346"/>
            <a:ext cx="360996" cy="246221"/>
          </a:xfrm>
          <a:prstGeom prst="rect">
            <a:avLst/>
          </a:prstGeom>
          <a:noFill/>
        </p:spPr>
        <p:txBody>
          <a:bodyPr wrap="none" rtlCol="0">
            <a:spAutoFit/>
          </a:bodyPr>
          <a:lstStyle/>
          <a:p>
            <a:r>
              <a:rPr lang="en-GB" sz="1000" dirty="0"/>
              <a:t>4.0</a:t>
            </a:r>
          </a:p>
        </p:txBody>
      </p:sp>
      <p:sp>
        <p:nvSpPr>
          <p:cNvPr id="71" name="TextBox 70"/>
          <p:cNvSpPr txBox="1"/>
          <p:nvPr/>
        </p:nvSpPr>
        <p:spPr>
          <a:xfrm>
            <a:off x="1769236" y="3758125"/>
            <a:ext cx="360996" cy="246221"/>
          </a:xfrm>
          <a:prstGeom prst="rect">
            <a:avLst/>
          </a:prstGeom>
          <a:noFill/>
        </p:spPr>
        <p:txBody>
          <a:bodyPr wrap="none" rtlCol="0">
            <a:spAutoFit/>
          </a:bodyPr>
          <a:lstStyle/>
          <a:p>
            <a:r>
              <a:rPr lang="en-GB" sz="1000" dirty="0"/>
              <a:t>6.0</a:t>
            </a:r>
          </a:p>
        </p:txBody>
      </p:sp>
      <p:sp>
        <p:nvSpPr>
          <p:cNvPr id="72" name="TextBox 71"/>
          <p:cNvSpPr txBox="1"/>
          <p:nvPr/>
        </p:nvSpPr>
        <p:spPr>
          <a:xfrm>
            <a:off x="1769236" y="3644306"/>
            <a:ext cx="360996" cy="246221"/>
          </a:xfrm>
          <a:prstGeom prst="rect">
            <a:avLst/>
          </a:prstGeom>
          <a:noFill/>
        </p:spPr>
        <p:txBody>
          <a:bodyPr wrap="none" rtlCol="0">
            <a:spAutoFit/>
          </a:bodyPr>
          <a:lstStyle/>
          <a:p>
            <a:r>
              <a:rPr lang="en-GB" sz="1000" dirty="0"/>
              <a:t>8.0</a:t>
            </a:r>
          </a:p>
        </p:txBody>
      </p:sp>
      <p:sp>
        <p:nvSpPr>
          <p:cNvPr id="73" name="TextBox 72"/>
          <p:cNvSpPr txBox="1"/>
          <p:nvPr/>
        </p:nvSpPr>
        <p:spPr>
          <a:xfrm>
            <a:off x="1769236" y="3865310"/>
            <a:ext cx="360996" cy="246221"/>
          </a:xfrm>
          <a:prstGeom prst="rect">
            <a:avLst/>
          </a:prstGeom>
          <a:noFill/>
        </p:spPr>
        <p:txBody>
          <a:bodyPr wrap="none" rtlCol="0">
            <a:spAutoFit/>
          </a:bodyPr>
          <a:lstStyle/>
          <a:p>
            <a:r>
              <a:rPr lang="en-GB" sz="1000" dirty="0"/>
              <a:t>5.0</a:t>
            </a:r>
          </a:p>
        </p:txBody>
      </p:sp>
      <p:cxnSp>
        <p:nvCxnSpPr>
          <p:cNvPr id="74" name="Straight Connector 73"/>
          <p:cNvCxnSpPr/>
          <p:nvPr/>
        </p:nvCxnSpPr>
        <p:spPr>
          <a:xfrm>
            <a:off x="2230716" y="386730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2230716" y="375910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230716" y="3658751"/>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230716" y="3970827"/>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230716" y="4114083"/>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2230716" y="4292377"/>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2230716" y="470732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2230716" y="503147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2230716" y="555107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230716" y="643336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rot="16200000">
            <a:off x="3034231" y="1774216"/>
            <a:ext cx="441146" cy="338554"/>
          </a:xfrm>
          <a:prstGeom prst="rect">
            <a:avLst/>
          </a:prstGeom>
          <a:noFill/>
        </p:spPr>
        <p:txBody>
          <a:bodyPr wrap="none" rtlCol="0">
            <a:spAutoFit/>
          </a:bodyPr>
          <a:lstStyle/>
          <a:p>
            <a:r>
              <a:rPr lang="en-GB" sz="1600" dirty="0"/>
              <a:t>A+</a:t>
            </a:r>
          </a:p>
        </p:txBody>
      </p:sp>
      <p:sp>
        <p:nvSpPr>
          <p:cNvPr id="86" name="TextBox 85"/>
          <p:cNvSpPr txBox="1"/>
          <p:nvPr/>
        </p:nvSpPr>
        <p:spPr>
          <a:xfrm rot="16200000">
            <a:off x="2349902" y="1799864"/>
            <a:ext cx="389850" cy="338554"/>
          </a:xfrm>
          <a:prstGeom prst="rect">
            <a:avLst/>
          </a:prstGeom>
          <a:noFill/>
        </p:spPr>
        <p:txBody>
          <a:bodyPr wrap="none" rtlCol="0">
            <a:spAutoFit/>
          </a:bodyPr>
          <a:lstStyle/>
          <a:p>
            <a:r>
              <a:rPr lang="en-GB" sz="1600" dirty="0"/>
              <a:t>K-</a:t>
            </a:r>
          </a:p>
        </p:txBody>
      </p:sp>
      <p:sp>
        <p:nvSpPr>
          <p:cNvPr id="87" name="TextBox 86"/>
          <p:cNvSpPr txBox="1"/>
          <p:nvPr/>
        </p:nvSpPr>
        <p:spPr>
          <a:xfrm rot="16200000">
            <a:off x="2532060" y="1756583"/>
            <a:ext cx="498855" cy="338554"/>
          </a:xfrm>
          <a:prstGeom prst="rect">
            <a:avLst/>
          </a:prstGeom>
          <a:noFill/>
        </p:spPr>
        <p:txBody>
          <a:bodyPr wrap="none" rtlCol="0">
            <a:spAutoFit/>
          </a:bodyPr>
          <a:lstStyle/>
          <a:p>
            <a:r>
              <a:rPr lang="en-GB" sz="1600" dirty="0"/>
              <a:t>K +</a:t>
            </a:r>
          </a:p>
        </p:txBody>
      </p:sp>
      <p:sp>
        <p:nvSpPr>
          <p:cNvPr id="88" name="TextBox 87"/>
          <p:cNvSpPr txBox="1"/>
          <p:nvPr/>
        </p:nvSpPr>
        <p:spPr>
          <a:xfrm rot="16200000">
            <a:off x="2823220" y="1794253"/>
            <a:ext cx="389850" cy="338554"/>
          </a:xfrm>
          <a:prstGeom prst="rect">
            <a:avLst/>
          </a:prstGeom>
          <a:noFill/>
        </p:spPr>
        <p:txBody>
          <a:bodyPr wrap="none" rtlCol="0">
            <a:spAutoFit/>
          </a:bodyPr>
          <a:lstStyle/>
          <a:p>
            <a:r>
              <a:rPr lang="en-GB" sz="1600" dirty="0"/>
              <a:t>A-</a:t>
            </a:r>
          </a:p>
        </p:txBody>
      </p:sp>
      <p:sp>
        <p:nvSpPr>
          <p:cNvPr id="89" name="TextBox 88"/>
          <p:cNvSpPr txBox="1"/>
          <p:nvPr/>
        </p:nvSpPr>
        <p:spPr>
          <a:xfrm rot="16200000">
            <a:off x="2960709" y="1481667"/>
            <a:ext cx="1061509" cy="338554"/>
          </a:xfrm>
          <a:prstGeom prst="rect">
            <a:avLst/>
          </a:prstGeom>
          <a:noFill/>
        </p:spPr>
        <p:txBody>
          <a:bodyPr wrap="none" rtlCol="0">
            <a:spAutoFit/>
          </a:bodyPr>
          <a:lstStyle/>
          <a:p>
            <a:r>
              <a:rPr lang="en-GB" sz="1600" dirty="0" err="1"/>
              <a:t>MMpARA</a:t>
            </a:r>
            <a:endParaRPr lang="en-GB" sz="1600" dirty="0"/>
          </a:p>
        </p:txBody>
      </p:sp>
      <p:sp>
        <p:nvSpPr>
          <p:cNvPr id="90" name="TextBox 89"/>
          <p:cNvSpPr txBox="1"/>
          <p:nvPr/>
        </p:nvSpPr>
        <p:spPr>
          <a:xfrm rot="16200000">
            <a:off x="3277518" y="1570281"/>
            <a:ext cx="901209" cy="338554"/>
          </a:xfrm>
          <a:prstGeom prst="rect">
            <a:avLst/>
          </a:prstGeom>
          <a:noFill/>
        </p:spPr>
        <p:txBody>
          <a:bodyPr wrap="none" rtlCol="0">
            <a:spAutoFit/>
          </a:bodyPr>
          <a:lstStyle/>
          <a:p>
            <a:r>
              <a:rPr lang="en-GB" sz="1600" dirty="0"/>
              <a:t>Ligation</a:t>
            </a:r>
          </a:p>
        </p:txBody>
      </p:sp>
      <p:sp>
        <p:nvSpPr>
          <p:cNvPr id="91" name="TextBox 90"/>
          <p:cNvSpPr txBox="1"/>
          <p:nvPr/>
        </p:nvSpPr>
        <p:spPr>
          <a:xfrm rot="16200000">
            <a:off x="3898312" y="1702080"/>
            <a:ext cx="606256" cy="338554"/>
          </a:xfrm>
          <a:prstGeom prst="rect">
            <a:avLst/>
          </a:prstGeom>
          <a:noFill/>
        </p:spPr>
        <p:txBody>
          <a:bodyPr wrap="none" rtlCol="0">
            <a:spAutoFit/>
          </a:bodyPr>
          <a:lstStyle/>
          <a:p>
            <a:r>
              <a:rPr lang="en-GB" sz="1600" dirty="0"/>
              <a:t>1 Kb</a:t>
            </a:r>
          </a:p>
        </p:txBody>
      </p:sp>
      <p:sp>
        <p:nvSpPr>
          <p:cNvPr id="92" name="TextBox 91"/>
          <p:cNvSpPr txBox="1"/>
          <p:nvPr/>
        </p:nvSpPr>
        <p:spPr>
          <a:xfrm rot="16200000">
            <a:off x="3535016" y="1576244"/>
            <a:ext cx="859531" cy="338554"/>
          </a:xfrm>
          <a:prstGeom prst="rect">
            <a:avLst/>
          </a:prstGeom>
          <a:noFill/>
        </p:spPr>
        <p:txBody>
          <a:bodyPr wrap="none" rtlCol="0">
            <a:spAutoFit/>
          </a:bodyPr>
          <a:lstStyle/>
          <a:p>
            <a:r>
              <a:rPr lang="en-GB" sz="1600" dirty="0"/>
              <a:t>MMLIG</a:t>
            </a:r>
          </a:p>
        </p:txBody>
      </p:sp>
      <p:sp>
        <p:nvSpPr>
          <p:cNvPr id="93" name="TextBox 92"/>
          <p:cNvSpPr txBox="1"/>
          <p:nvPr/>
        </p:nvSpPr>
        <p:spPr>
          <a:xfrm rot="16200000">
            <a:off x="3799142" y="1394304"/>
            <a:ext cx="1277914" cy="338554"/>
          </a:xfrm>
          <a:prstGeom prst="rect">
            <a:avLst/>
          </a:prstGeom>
          <a:noFill/>
        </p:spPr>
        <p:txBody>
          <a:bodyPr wrap="none" rtlCol="0">
            <a:spAutoFit/>
          </a:bodyPr>
          <a:lstStyle/>
          <a:p>
            <a:r>
              <a:rPr lang="en-GB" sz="1600" dirty="0" err="1"/>
              <a:t>MMpARA</a:t>
            </a:r>
            <a:r>
              <a:rPr lang="en-GB" sz="1600" dirty="0"/>
              <a:t>-R</a:t>
            </a:r>
          </a:p>
        </p:txBody>
      </p:sp>
      <p:sp>
        <p:nvSpPr>
          <p:cNvPr id="96" name="TextBox 95"/>
          <p:cNvSpPr txBox="1"/>
          <p:nvPr/>
        </p:nvSpPr>
        <p:spPr>
          <a:xfrm rot="16200000">
            <a:off x="2005040" y="1702080"/>
            <a:ext cx="606256" cy="338554"/>
          </a:xfrm>
          <a:prstGeom prst="rect">
            <a:avLst/>
          </a:prstGeom>
          <a:noFill/>
        </p:spPr>
        <p:txBody>
          <a:bodyPr wrap="none" rtlCol="0">
            <a:spAutoFit/>
          </a:bodyPr>
          <a:lstStyle/>
          <a:p>
            <a:r>
              <a:rPr lang="en-GB" sz="1600" dirty="0"/>
              <a:t>1 Kb</a:t>
            </a:r>
          </a:p>
        </p:txBody>
      </p:sp>
      <p:cxnSp>
        <p:nvCxnSpPr>
          <p:cNvPr id="125" name="Straight Connector 124"/>
          <p:cNvCxnSpPr/>
          <p:nvPr/>
        </p:nvCxnSpPr>
        <p:spPr>
          <a:xfrm>
            <a:off x="4119007" y="388728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4119007" y="377908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4119007" y="3678727"/>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4119007" y="3990803"/>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4119007" y="4134059"/>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4119007" y="4312353"/>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4119007" y="472730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4119007" y="505145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4119007" y="557105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4119007" y="645333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8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7726" y="1023364"/>
            <a:ext cx="2390443" cy="2261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1246" y="2852937"/>
            <a:ext cx="3780731" cy="98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2462820" y="2022448"/>
            <a:ext cx="2763076" cy="1868079"/>
            <a:chOff x="938820" y="2022447"/>
            <a:chExt cx="2763076" cy="1868079"/>
          </a:xfrm>
        </p:grpSpPr>
        <p:cxnSp>
          <p:nvCxnSpPr>
            <p:cNvPr id="117" name="Straight Connector 116"/>
            <p:cNvCxnSpPr/>
            <p:nvPr/>
          </p:nvCxnSpPr>
          <p:spPr>
            <a:xfrm>
              <a:off x="938820" y="389052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flipH="1">
              <a:off x="1023582" y="2022447"/>
              <a:ext cx="2678314" cy="1826222"/>
            </a:xfrm>
            <a:prstGeom prst="straightConnector1">
              <a:avLst/>
            </a:prstGeom>
            <a:ln>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2703912" y="2993499"/>
            <a:ext cx="4161529" cy="1016221"/>
            <a:chOff x="1179911" y="2993498"/>
            <a:chExt cx="4161529" cy="1016221"/>
          </a:xfrm>
        </p:grpSpPr>
        <p:cxnSp>
          <p:nvCxnSpPr>
            <p:cNvPr id="114" name="Straight Connector 113"/>
            <p:cNvCxnSpPr/>
            <p:nvPr/>
          </p:nvCxnSpPr>
          <p:spPr>
            <a:xfrm>
              <a:off x="1179911" y="4009719"/>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flipH="1">
              <a:off x="1269242" y="2993498"/>
              <a:ext cx="4072198" cy="964353"/>
            </a:xfrm>
            <a:prstGeom prst="straightConnector1">
              <a:avLst/>
            </a:prstGeom>
            <a:ln>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2703912" y="3520682"/>
            <a:ext cx="4161529" cy="2212575"/>
            <a:chOff x="1179911" y="3520681"/>
            <a:chExt cx="4161529" cy="2212575"/>
          </a:xfrm>
        </p:grpSpPr>
        <p:cxnSp>
          <p:nvCxnSpPr>
            <p:cNvPr id="115" name="Straight Connector 114"/>
            <p:cNvCxnSpPr/>
            <p:nvPr/>
          </p:nvCxnSpPr>
          <p:spPr>
            <a:xfrm>
              <a:off x="1179911" y="573325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flipH="1">
              <a:off x="1282890" y="3520681"/>
              <a:ext cx="4058550" cy="2156788"/>
            </a:xfrm>
            <a:prstGeom prst="straightConnector1">
              <a:avLst/>
            </a:prstGeom>
            <a:ln>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95" name="TextBox 94"/>
          <p:cNvSpPr txBox="1"/>
          <p:nvPr/>
        </p:nvSpPr>
        <p:spPr>
          <a:xfrm>
            <a:off x="1631505" y="44625"/>
            <a:ext cx="3163045" cy="830997"/>
          </a:xfrm>
          <a:prstGeom prst="rect">
            <a:avLst/>
          </a:prstGeom>
          <a:noFill/>
        </p:spPr>
        <p:txBody>
          <a:bodyPr wrap="none" rtlCol="0">
            <a:spAutoFit/>
          </a:bodyPr>
          <a:lstStyle/>
          <a:p>
            <a:r>
              <a:rPr lang="en-GB" sz="4800" dirty="0">
                <a:solidFill>
                  <a:schemeClr val="bg1"/>
                </a:solidFill>
                <a:latin typeface="+mj-lt"/>
              </a:rPr>
              <a:t>PCR: lab 4</a:t>
            </a:r>
          </a:p>
        </p:txBody>
      </p:sp>
      <p:grpSp>
        <p:nvGrpSpPr>
          <p:cNvPr id="13" name="Group 12">
            <a:extLst>
              <a:ext uri="{FF2B5EF4-FFF2-40B4-BE49-F238E27FC236}">
                <a16:creationId xmlns:a16="http://schemas.microsoft.com/office/drawing/2014/main" id="{3D5FD3D5-0EBC-0B1D-A826-40E56CA2BDED}"/>
              </a:ext>
            </a:extLst>
          </p:cNvPr>
          <p:cNvGrpSpPr/>
          <p:nvPr/>
        </p:nvGrpSpPr>
        <p:grpSpPr>
          <a:xfrm>
            <a:off x="1591914" y="735230"/>
            <a:ext cx="3240000" cy="94217"/>
            <a:chOff x="1253158" y="1050894"/>
            <a:chExt cx="4853893" cy="73850"/>
          </a:xfrm>
        </p:grpSpPr>
        <p:cxnSp>
          <p:nvCxnSpPr>
            <p:cNvPr id="14" name="Straight Connector 13">
              <a:extLst>
                <a:ext uri="{FF2B5EF4-FFF2-40B4-BE49-F238E27FC236}">
                  <a16:creationId xmlns:a16="http://schemas.microsoft.com/office/drawing/2014/main" id="{BCE787F8-352A-FE91-39E4-99EFDCB34AAF}"/>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FF308B9-5DC1-A5E6-D00E-2FE3EC972D3A}"/>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6" name="Picture 15" descr="A black and white sign with white text&#10;&#10;AI-generated content may be incorrect.">
            <a:extLst>
              <a:ext uri="{FF2B5EF4-FFF2-40B4-BE49-F238E27FC236}">
                <a16:creationId xmlns:a16="http://schemas.microsoft.com/office/drawing/2014/main" id="{88BA6253-5701-A6F3-B39D-3615849CD4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9438" y="127116"/>
            <a:ext cx="3364360" cy="830997"/>
          </a:xfrm>
          <a:prstGeom prst="rect">
            <a:avLst/>
          </a:prstGeom>
        </p:spPr>
      </p:pic>
    </p:spTree>
    <p:extLst>
      <p:ext uri="{BB962C8B-B14F-4D97-AF65-F5344CB8AC3E}">
        <p14:creationId xmlns:p14="http://schemas.microsoft.com/office/powerpoint/2010/main" val="86409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171398-841F-FC9E-0CE6-F70D1023CA96}"/>
              </a:ext>
            </a:extLst>
          </p:cNvPr>
          <p:cNvSpPr txBox="1"/>
          <p:nvPr/>
        </p:nvSpPr>
        <p:spPr>
          <a:xfrm>
            <a:off x="0" y="1000893"/>
            <a:ext cx="12192000" cy="5868000"/>
          </a:xfrm>
          <a:prstGeom prst="rect">
            <a:avLst/>
          </a:prstGeom>
          <a:solidFill>
            <a:schemeClr val="bg1"/>
          </a:solidFill>
        </p:spPr>
        <p:txBody>
          <a:bodyPr wrap="square" rtlCol="0">
            <a:spAutoFit/>
          </a:bodyPr>
          <a:lstStyle/>
          <a:p>
            <a:endParaRPr lang="en-GB" dirty="0"/>
          </a:p>
        </p:txBody>
      </p:sp>
      <p:sp>
        <p:nvSpPr>
          <p:cNvPr id="5" name="Rectangle 4"/>
          <p:cNvSpPr/>
          <p:nvPr/>
        </p:nvSpPr>
        <p:spPr>
          <a:xfrm>
            <a:off x="2117409" y="2132858"/>
            <a:ext cx="2489968" cy="4680519"/>
          </a:xfrm>
          <a:prstGeom prst="rect">
            <a:avLst/>
          </a:prstGeom>
          <a:solidFill>
            <a:schemeClr val="bg2">
              <a:lumMod val="8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2226222"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Rectangle 27"/>
          <p:cNvSpPr/>
          <p:nvPr/>
        </p:nvSpPr>
        <p:spPr>
          <a:xfrm>
            <a:off x="2699418"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Rectangle 28"/>
          <p:cNvSpPr/>
          <p:nvPr/>
        </p:nvSpPr>
        <p:spPr>
          <a:xfrm>
            <a:off x="3172614"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0" name="Rectangle 29"/>
          <p:cNvSpPr/>
          <p:nvPr/>
        </p:nvSpPr>
        <p:spPr>
          <a:xfrm>
            <a:off x="3409212"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3645810"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3882408"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4119006"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4355604"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p:cNvSpPr/>
          <p:nvPr/>
        </p:nvSpPr>
        <p:spPr>
          <a:xfrm>
            <a:off x="2462820"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0" name="Rectangle 39"/>
          <p:cNvSpPr/>
          <p:nvPr/>
        </p:nvSpPr>
        <p:spPr>
          <a:xfrm>
            <a:off x="2936016"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4" name="TextBox 63"/>
          <p:cNvSpPr txBox="1"/>
          <p:nvPr/>
        </p:nvSpPr>
        <p:spPr>
          <a:xfrm>
            <a:off x="1703512" y="3542101"/>
            <a:ext cx="431528" cy="246221"/>
          </a:xfrm>
          <a:prstGeom prst="rect">
            <a:avLst/>
          </a:prstGeom>
          <a:noFill/>
        </p:spPr>
        <p:txBody>
          <a:bodyPr wrap="none" rtlCol="0">
            <a:spAutoFit/>
          </a:bodyPr>
          <a:lstStyle/>
          <a:p>
            <a:r>
              <a:rPr lang="en-GB" sz="1000" dirty="0"/>
              <a:t>10.0</a:t>
            </a:r>
          </a:p>
        </p:txBody>
      </p:sp>
      <p:sp>
        <p:nvSpPr>
          <p:cNvPr id="65" name="TextBox 64"/>
          <p:cNvSpPr txBox="1"/>
          <p:nvPr/>
        </p:nvSpPr>
        <p:spPr>
          <a:xfrm>
            <a:off x="1769236" y="6308602"/>
            <a:ext cx="360996" cy="246221"/>
          </a:xfrm>
          <a:prstGeom prst="rect">
            <a:avLst/>
          </a:prstGeom>
          <a:noFill/>
        </p:spPr>
        <p:txBody>
          <a:bodyPr wrap="none" rtlCol="0">
            <a:spAutoFit/>
          </a:bodyPr>
          <a:lstStyle/>
          <a:p>
            <a:r>
              <a:rPr lang="en-GB" sz="1000" dirty="0"/>
              <a:t>0.5</a:t>
            </a:r>
          </a:p>
        </p:txBody>
      </p:sp>
      <p:sp>
        <p:nvSpPr>
          <p:cNvPr id="66" name="TextBox 65"/>
          <p:cNvSpPr txBox="1"/>
          <p:nvPr/>
        </p:nvSpPr>
        <p:spPr>
          <a:xfrm>
            <a:off x="1769236" y="5444506"/>
            <a:ext cx="360996" cy="246221"/>
          </a:xfrm>
          <a:prstGeom prst="rect">
            <a:avLst/>
          </a:prstGeom>
          <a:noFill/>
        </p:spPr>
        <p:txBody>
          <a:bodyPr wrap="none" rtlCol="0">
            <a:spAutoFit/>
          </a:bodyPr>
          <a:lstStyle/>
          <a:p>
            <a:r>
              <a:rPr lang="en-GB" sz="1000" dirty="0"/>
              <a:t>1.0</a:t>
            </a:r>
          </a:p>
        </p:txBody>
      </p:sp>
      <p:sp>
        <p:nvSpPr>
          <p:cNvPr id="67" name="TextBox 66"/>
          <p:cNvSpPr txBox="1"/>
          <p:nvPr/>
        </p:nvSpPr>
        <p:spPr>
          <a:xfrm>
            <a:off x="1769236" y="4910253"/>
            <a:ext cx="360996" cy="246221"/>
          </a:xfrm>
          <a:prstGeom prst="rect">
            <a:avLst/>
          </a:prstGeom>
          <a:noFill/>
        </p:spPr>
        <p:txBody>
          <a:bodyPr wrap="none" rtlCol="0">
            <a:spAutoFit/>
          </a:bodyPr>
          <a:lstStyle/>
          <a:p>
            <a:r>
              <a:rPr lang="en-GB" sz="1000" dirty="0"/>
              <a:t>1.5</a:t>
            </a:r>
          </a:p>
        </p:txBody>
      </p:sp>
      <p:sp>
        <p:nvSpPr>
          <p:cNvPr id="68" name="TextBox 67"/>
          <p:cNvSpPr txBox="1"/>
          <p:nvPr/>
        </p:nvSpPr>
        <p:spPr>
          <a:xfrm>
            <a:off x="1769236" y="4580410"/>
            <a:ext cx="360996" cy="246221"/>
          </a:xfrm>
          <a:prstGeom prst="rect">
            <a:avLst/>
          </a:prstGeom>
          <a:noFill/>
        </p:spPr>
        <p:txBody>
          <a:bodyPr wrap="none" rtlCol="0">
            <a:spAutoFit/>
          </a:bodyPr>
          <a:lstStyle/>
          <a:p>
            <a:r>
              <a:rPr lang="en-GB" sz="1000" dirty="0"/>
              <a:t>2.0</a:t>
            </a:r>
          </a:p>
        </p:txBody>
      </p:sp>
      <p:sp>
        <p:nvSpPr>
          <p:cNvPr id="69" name="TextBox 68"/>
          <p:cNvSpPr txBox="1"/>
          <p:nvPr/>
        </p:nvSpPr>
        <p:spPr>
          <a:xfrm>
            <a:off x="1769236" y="4190173"/>
            <a:ext cx="360996" cy="246221"/>
          </a:xfrm>
          <a:prstGeom prst="rect">
            <a:avLst/>
          </a:prstGeom>
          <a:noFill/>
        </p:spPr>
        <p:txBody>
          <a:bodyPr wrap="none" rtlCol="0">
            <a:spAutoFit/>
          </a:bodyPr>
          <a:lstStyle/>
          <a:p>
            <a:r>
              <a:rPr lang="en-GB" sz="1000" dirty="0"/>
              <a:t>3.0</a:t>
            </a:r>
          </a:p>
        </p:txBody>
      </p:sp>
      <p:sp>
        <p:nvSpPr>
          <p:cNvPr id="70" name="TextBox 69"/>
          <p:cNvSpPr txBox="1"/>
          <p:nvPr/>
        </p:nvSpPr>
        <p:spPr>
          <a:xfrm>
            <a:off x="1769236" y="4004346"/>
            <a:ext cx="360996" cy="246221"/>
          </a:xfrm>
          <a:prstGeom prst="rect">
            <a:avLst/>
          </a:prstGeom>
          <a:noFill/>
        </p:spPr>
        <p:txBody>
          <a:bodyPr wrap="none" rtlCol="0">
            <a:spAutoFit/>
          </a:bodyPr>
          <a:lstStyle/>
          <a:p>
            <a:r>
              <a:rPr lang="en-GB" sz="1000" dirty="0"/>
              <a:t>4.0</a:t>
            </a:r>
          </a:p>
        </p:txBody>
      </p:sp>
      <p:sp>
        <p:nvSpPr>
          <p:cNvPr id="71" name="TextBox 70"/>
          <p:cNvSpPr txBox="1"/>
          <p:nvPr/>
        </p:nvSpPr>
        <p:spPr>
          <a:xfrm>
            <a:off x="1769236" y="3758125"/>
            <a:ext cx="360996" cy="246221"/>
          </a:xfrm>
          <a:prstGeom prst="rect">
            <a:avLst/>
          </a:prstGeom>
          <a:noFill/>
        </p:spPr>
        <p:txBody>
          <a:bodyPr wrap="none" rtlCol="0">
            <a:spAutoFit/>
          </a:bodyPr>
          <a:lstStyle/>
          <a:p>
            <a:r>
              <a:rPr lang="en-GB" sz="1000" dirty="0"/>
              <a:t>6.0</a:t>
            </a:r>
          </a:p>
        </p:txBody>
      </p:sp>
      <p:sp>
        <p:nvSpPr>
          <p:cNvPr id="72" name="TextBox 71"/>
          <p:cNvSpPr txBox="1"/>
          <p:nvPr/>
        </p:nvSpPr>
        <p:spPr>
          <a:xfrm>
            <a:off x="1769236" y="3644306"/>
            <a:ext cx="360996" cy="246221"/>
          </a:xfrm>
          <a:prstGeom prst="rect">
            <a:avLst/>
          </a:prstGeom>
          <a:noFill/>
        </p:spPr>
        <p:txBody>
          <a:bodyPr wrap="none" rtlCol="0">
            <a:spAutoFit/>
          </a:bodyPr>
          <a:lstStyle/>
          <a:p>
            <a:r>
              <a:rPr lang="en-GB" sz="1000" dirty="0"/>
              <a:t>8.0</a:t>
            </a:r>
          </a:p>
        </p:txBody>
      </p:sp>
      <p:sp>
        <p:nvSpPr>
          <p:cNvPr id="73" name="TextBox 72"/>
          <p:cNvSpPr txBox="1"/>
          <p:nvPr/>
        </p:nvSpPr>
        <p:spPr>
          <a:xfrm>
            <a:off x="1769236" y="3865310"/>
            <a:ext cx="360996" cy="246221"/>
          </a:xfrm>
          <a:prstGeom prst="rect">
            <a:avLst/>
          </a:prstGeom>
          <a:noFill/>
        </p:spPr>
        <p:txBody>
          <a:bodyPr wrap="none" rtlCol="0">
            <a:spAutoFit/>
          </a:bodyPr>
          <a:lstStyle/>
          <a:p>
            <a:r>
              <a:rPr lang="en-GB" sz="1000" dirty="0"/>
              <a:t>5.0</a:t>
            </a:r>
          </a:p>
        </p:txBody>
      </p:sp>
      <p:cxnSp>
        <p:nvCxnSpPr>
          <p:cNvPr id="74" name="Straight Connector 73"/>
          <p:cNvCxnSpPr/>
          <p:nvPr/>
        </p:nvCxnSpPr>
        <p:spPr>
          <a:xfrm>
            <a:off x="2230716" y="386730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2230716" y="375910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230716" y="3658751"/>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230716" y="3970827"/>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230716" y="4114083"/>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2230716" y="4292377"/>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2230716" y="470732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2230716" y="503147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2230716" y="555107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230716" y="643336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rot="16200000">
            <a:off x="3034231" y="1774216"/>
            <a:ext cx="441146" cy="338554"/>
          </a:xfrm>
          <a:prstGeom prst="rect">
            <a:avLst/>
          </a:prstGeom>
          <a:noFill/>
        </p:spPr>
        <p:txBody>
          <a:bodyPr wrap="none" rtlCol="0">
            <a:spAutoFit/>
          </a:bodyPr>
          <a:lstStyle/>
          <a:p>
            <a:r>
              <a:rPr lang="en-GB" sz="1600" dirty="0"/>
              <a:t>A+</a:t>
            </a:r>
          </a:p>
        </p:txBody>
      </p:sp>
      <p:sp>
        <p:nvSpPr>
          <p:cNvPr id="86" name="TextBox 85"/>
          <p:cNvSpPr txBox="1"/>
          <p:nvPr/>
        </p:nvSpPr>
        <p:spPr>
          <a:xfrm rot="16200000">
            <a:off x="2349902" y="1799864"/>
            <a:ext cx="389850" cy="338554"/>
          </a:xfrm>
          <a:prstGeom prst="rect">
            <a:avLst/>
          </a:prstGeom>
          <a:noFill/>
        </p:spPr>
        <p:txBody>
          <a:bodyPr wrap="none" rtlCol="0">
            <a:spAutoFit/>
          </a:bodyPr>
          <a:lstStyle/>
          <a:p>
            <a:r>
              <a:rPr lang="en-GB" sz="1600" dirty="0"/>
              <a:t>K-</a:t>
            </a:r>
          </a:p>
        </p:txBody>
      </p:sp>
      <p:sp>
        <p:nvSpPr>
          <p:cNvPr id="87" name="TextBox 86"/>
          <p:cNvSpPr txBox="1"/>
          <p:nvPr/>
        </p:nvSpPr>
        <p:spPr>
          <a:xfrm rot="16200000">
            <a:off x="2532060" y="1756583"/>
            <a:ext cx="498855" cy="338554"/>
          </a:xfrm>
          <a:prstGeom prst="rect">
            <a:avLst/>
          </a:prstGeom>
          <a:noFill/>
        </p:spPr>
        <p:txBody>
          <a:bodyPr wrap="none" rtlCol="0">
            <a:spAutoFit/>
          </a:bodyPr>
          <a:lstStyle/>
          <a:p>
            <a:r>
              <a:rPr lang="en-GB" sz="1600" dirty="0"/>
              <a:t>K +</a:t>
            </a:r>
          </a:p>
        </p:txBody>
      </p:sp>
      <p:sp>
        <p:nvSpPr>
          <p:cNvPr id="88" name="TextBox 87"/>
          <p:cNvSpPr txBox="1"/>
          <p:nvPr/>
        </p:nvSpPr>
        <p:spPr>
          <a:xfrm rot="16200000">
            <a:off x="2823220" y="1794253"/>
            <a:ext cx="389850" cy="338554"/>
          </a:xfrm>
          <a:prstGeom prst="rect">
            <a:avLst/>
          </a:prstGeom>
          <a:noFill/>
        </p:spPr>
        <p:txBody>
          <a:bodyPr wrap="none" rtlCol="0">
            <a:spAutoFit/>
          </a:bodyPr>
          <a:lstStyle/>
          <a:p>
            <a:r>
              <a:rPr lang="en-GB" sz="1600" dirty="0"/>
              <a:t>A-</a:t>
            </a:r>
          </a:p>
        </p:txBody>
      </p:sp>
      <p:sp>
        <p:nvSpPr>
          <p:cNvPr id="89" name="TextBox 88"/>
          <p:cNvSpPr txBox="1"/>
          <p:nvPr/>
        </p:nvSpPr>
        <p:spPr>
          <a:xfrm rot="16200000">
            <a:off x="2960709" y="1481667"/>
            <a:ext cx="1061509" cy="338554"/>
          </a:xfrm>
          <a:prstGeom prst="rect">
            <a:avLst/>
          </a:prstGeom>
          <a:noFill/>
        </p:spPr>
        <p:txBody>
          <a:bodyPr wrap="none" rtlCol="0">
            <a:spAutoFit/>
          </a:bodyPr>
          <a:lstStyle/>
          <a:p>
            <a:r>
              <a:rPr lang="en-GB" sz="1600" dirty="0" err="1"/>
              <a:t>MMpARA</a:t>
            </a:r>
            <a:endParaRPr lang="en-GB" sz="1600" dirty="0"/>
          </a:p>
        </p:txBody>
      </p:sp>
      <p:sp>
        <p:nvSpPr>
          <p:cNvPr id="90" name="TextBox 89"/>
          <p:cNvSpPr txBox="1"/>
          <p:nvPr/>
        </p:nvSpPr>
        <p:spPr>
          <a:xfrm rot="16200000">
            <a:off x="3277518" y="1570281"/>
            <a:ext cx="901209" cy="338554"/>
          </a:xfrm>
          <a:prstGeom prst="rect">
            <a:avLst/>
          </a:prstGeom>
          <a:noFill/>
        </p:spPr>
        <p:txBody>
          <a:bodyPr wrap="none" rtlCol="0">
            <a:spAutoFit/>
          </a:bodyPr>
          <a:lstStyle/>
          <a:p>
            <a:r>
              <a:rPr lang="en-GB" sz="1600" dirty="0"/>
              <a:t>Ligation</a:t>
            </a:r>
          </a:p>
        </p:txBody>
      </p:sp>
      <p:sp>
        <p:nvSpPr>
          <p:cNvPr id="91" name="TextBox 90"/>
          <p:cNvSpPr txBox="1"/>
          <p:nvPr/>
        </p:nvSpPr>
        <p:spPr>
          <a:xfrm rot="16200000">
            <a:off x="3898312" y="1702080"/>
            <a:ext cx="606256" cy="338554"/>
          </a:xfrm>
          <a:prstGeom prst="rect">
            <a:avLst/>
          </a:prstGeom>
          <a:noFill/>
        </p:spPr>
        <p:txBody>
          <a:bodyPr wrap="none" rtlCol="0">
            <a:spAutoFit/>
          </a:bodyPr>
          <a:lstStyle/>
          <a:p>
            <a:r>
              <a:rPr lang="en-GB" sz="1600" dirty="0"/>
              <a:t>1 Kb</a:t>
            </a:r>
          </a:p>
        </p:txBody>
      </p:sp>
      <p:sp>
        <p:nvSpPr>
          <p:cNvPr id="92" name="TextBox 91"/>
          <p:cNvSpPr txBox="1"/>
          <p:nvPr/>
        </p:nvSpPr>
        <p:spPr>
          <a:xfrm rot="16200000">
            <a:off x="3535016" y="1576244"/>
            <a:ext cx="859531" cy="338554"/>
          </a:xfrm>
          <a:prstGeom prst="rect">
            <a:avLst/>
          </a:prstGeom>
          <a:noFill/>
        </p:spPr>
        <p:txBody>
          <a:bodyPr wrap="none" rtlCol="0">
            <a:spAutoFit/>
          </a:bodyPr>
          <a:lstStyle/>
          <a:p>
            <a:r>
              <a:rPr lang="en-GB" sz="1600" dirty="0"/>
              <a:t>MMLIG</a:t>
            </a:r>
          </a:p>
        </p:txBody>
      </p:sp>
      <p:sp>
        <p:nvSpPr>
          <p:cNvPr id="93" name="TextBox 92"/>
          <p:cNvSpPr txBox="1"/>
          <p:nvPr/>
        </p:nvSpPr>
        <p:spPr>
          <a:xfrm rot="16200000">
            <a:off x="3799142" y="1394304"/>
            <a:ext cx="1277914" cy="338554"/>
          </a:xfrm>
          <a:prstGeom prst="rect">
            <a:avLst/>
          </a:prstGeom>
          <a:noFill/>
        </p:spPr>
        <p:txBody>
          <a:bodyPr wrap="none" rtlCol="0">
            <a:spAutoFit/>
          </a:bodyPr>
          <a:lstStyle/>
          <a:p>
            <a:r>
              <a:rPr lang="en-GB" sz="1600" dirty="0" err="1"/>
              <a:t>MMpARA</a:t>
            </a:r>
            <a:r>
              <a:rPr lang="en-GB" sz="1600" dirty="0"/>
              <a:t>-R</a:t>
            </a:r>
          </a:p>
        </p:txBody>
      </p:sp>
      <p:sp>
        <p:nvSpPr>
          <p:cNvPr id="96" name="TextBox 95"/>
          <p:cNvSpPr txBox="1"/>
          <p:nvPr/>
        </p:nvSpPr>
        <p:spPr>
          <a:xfrm rot="16200000">
            <a:off x="2005040" y="1702080"/>
            <a:ext cx="606256" cy="338554"/>
          </a:xfrm>
          <a:prstGeom prst="rect">
            <a:avLst/>
          </a:prstGeom>
          <a:noFill/>
        </p:spPr>
        <p:txBody>
          <a:bodyPr wrap="none" rtlCol="0">
            <a:spAutoFit/>
          </a:bodyPr>
          <a:lstStyle/>
          <a:p>
            <a:r>
              <a:rPr lang="en-GB" sz="1600" dirty="0"/>
              <a:t>1 Kb</a:t>
            </a:r>
          </a:p>
        </p:txBody>
      </p:sp>
      <p:cxnSp>
        <p:nvCxnSpPr>
          <p:cNvPr id="114" name="Straight Connector 113"/>
          <p:cNvCxnSpPr/>
          <p:nvPr/>
        </p:nvCxnSpPr>
        <p:spPr>
          <a:xfrm>
            <a:off x="2703912" y="4009719"/>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2703912" y="573325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462821" y="389052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4119007" y="388728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4119007" y="377908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4119007" y="3678727"/>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4119007" y="3990803"/>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4119007" y="4134059"/>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4119007" y="4312353"/>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4119007" y="472730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4119007" y="505145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4119007" y="557105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4119007" y="645333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84"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494" y="2996952"/>
            <a:ext cx="1763026" cy="1711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1246" y="5347334"/>
            <a:ext cx="3632647" cy="96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2936016" y="3758125"/>
            <a:ext cx="2321478" cy="251595"/>
            <a:chOff x="1412016" y="3758124"/>
            <a:chExt cx="2321478" cy="251595"/>
          </a:xfrm>
        </p:grpSpPr>
        <p:cxnSp>
          <p:nvCxnSpPr>
            <p:cNvPr id="116" name="Straight Connector 115"/>
            <p:cNvCxnSpPr/>
            <p:nvPr/>
          </p:nvCxnSpPr>
          <p:spPr>
            <a:xfrm>
              <a:off x="1412016" y="4009719"/>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flipH="1">
              <a:off x="1514901" y="3758124"/>
              <a:ext cx="2218593" cy="213375"/>
            </a:xfrm>
            <a:prstGeom prst="straightConnector1">
              <a:avLst/>
            </a:prstGeom>
            <a:ln>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3177107" y="6021288"/>
            <a:ext cx="3683108" cy="576064"/>
            <a:chOff x="1653107" y="6021288"/>
            <a:chExt cx="3683108" cy="576064"/>
          </a:xfrm>
        </p:grpSpPr>
        <p:cxnSp>
          <p:nvCxnSpPr>
            <p:cNvPr id="119" name="Straight Connector 118"/>
            <p:cNvCxnSpPr/>
            <p:nvPr/>
          </p:nvCxnSpPr>
          <p:spPr>
            <a:xfrm>
              <a:off x="1653107" y="659735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flipH="1">
              <a:off x="1869743" y="6021288"/>
              <a:ext cx="3466472" cy="556933"/>
            </a:xfrm>
            <a:prstGeom prst="straightConnector1">
              <a:avLst/>
            </a:prstGeom>
            <a:ln>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3177108" y="4066594"/>
            <a:ext cx="3683107" cy="1433881"/>
            <a:chOff x="1653107" y="4066593"/>
            <a:chExt cx="3683107" cy="1433881"/>
          </a:xfrm>
        </p:grpSpPr>
        <p:cxnSp>
          <p:nvCxnSpPr>
            <p:cNvPr id="118" name="Straight Connector 117"/>
            <p:cNvCxnSpPr/>
            <p:nvPr/>
          </p:nvCxnSpPr>
          <p:spPr>
            <a:xfrm>
              <a:off x="1653107" y="4066593"/>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flipH="1" flipV="1">
              <a:off x="1827832" y="4111530"/>
              <a:ext cx="3508382" cy="1388944"/>
            </a:xfrm>
            <a:prstGeom prst="straightConnector1">
              <a:avLst/>
            </a:prstGeom>
            <a:ln>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97" name="TextBox 96"/>
          <p:cNvSpPr txBox="1"/>
          <p:nvPr/>
        </p:nvSpPr>
        <p:spPr>
          <a:xfrm>
            <a:off x="1631505" y="44625"/>
            <a:ext cx="3163045" cy="830997"/>
          </a:xfrm>
          <a:prstGeom prst="rect">
            <a:avLst/>
          </a:prstGeom>
          <a:noFill/>
        </p:spPr>
        <p:txBody>
          <a:bodyPr wrap="none" rtlCol="0">
            <a:spAutoFit/>
          </a:bodyPr>
          <a:lstStyle/>
          <a:p>
            <a:r>
              <a:rPr lang="en-GB" sz="4800" dirty="0">
                <a:solidFill>
                  <a:schemeClr val="bg1"/>
                </a:solidFill>
                <a:latin typeface="+mj-lt"/>
              </a:rPr>
              <a:t>PCR: lab 4</a:t>
            </a:r>
          </a:p>
        </p:txBody>
      </p:sp>
      <p:grpSp>
        <p:nvGrpSpPr>
          <p:cNvPr id="4" name="Group 3">
            <a:extLst>
              <a:ext uri="{FF2B5EF4-FFF2-40B4-BE49-F238E27FC236}">
                <a16:creationId xmlns:a16="http://schemas.microsoft.com/office/drawing/2014/main" id="{CE3179F7-72CE-BEA8-3B8B-DE362911F192}"/>
              </a:ext>
            </a:extLst>
          </p:cNvPr>
          <p:cNvGrpSpPr/>
          <p:nvPr/>
        </p:nvGrpSpPr>
        <p:grpSpPr>
          <a:xfrm>
            <a:off x="1687448" y="746123"/>
            <a:ext cx="3240000" cy="94217"/>
            <a:chOff x="1253158" y="1050894"/>
            <a:chExt cx="4853893" cy="73850"/>
          </a:xfrm>
        </p:grpSpPr>
        <p:cxnSp>
          <p:nvCxnSpPr>
            <p:cNvPr id="7" name="Straight Connector 6">
              <a:extLst>
                <a:ext uri="{FF2B5EF4-FFF2-40B4-BE49-F238E27FC236}">
                  <a16:creationId xmlns:a16="http://schemas.microsoft.com/office/drawing/2014/main" id="{93BA9901-7B90-4E3F-C66E-B72EFF87BBE0}"/>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51C05F8-867E-E735-F86A-67DAD8AC2BB0}"/>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1" name="Picture 10" descr="A black and white sign with white text&#10;&#10;AI-generated content may be incorrect.">
            <a:extLst>
              <a:ext uri="{FF2B5EF4-FFF2-40B4-BE49-F238E27FC236}">
                <a16:creationId xmlns:a16="http://schemas.microsoft.com/office/drawing/2014/main" id="{28F8D055-51B0-B6D1-3104-D3B2000093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415819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60AB9B-789C-D723-ADE2-D145B42ADCF8}"/>
              </a:ext>
            </a:extLst>
          </p:cNvPr>
          <p:cNvSpPr txBox="1"/>
          <p:nvPr/>
        </p:nvSpPr>
        <p:spPr>
          <a:xfrm>
            <a:off x="0" y="1000893"/>
            <a:ext cx="12192000" cy="5868000"/>
          </a:xfrm>
          <a:prstGeom prst="rect">
            <a:avLst/>
          </a:prstGeom>
          <a:solidFill>
            <a:schemeClr val="bg1"/>
          </a:solidFill>
        </p:spPr>
        <p:txBody>
          <a:bodyPr wrap="square" rtlCol="0">
            <a:spAutoFit/>
          </a:bodyPr>
          <a:lstStyle/>
          <a:p>
            <a:endParaRPr lang="en-GB" dirty="0"/>
          </a:p>
        </p:txBody>
      </p:sp>
      <p:sp>
        <p:nvSpPr>
          <p:cNvPr id="5" name="Rectangle 4"/>
          <p:cNvSpPr/>
          <p:nvPr/>
        </p:nvSpPr>
        <p:spPr>
          <a:xfrm>
            <a:off x="2117409" y="2132858"/>
            <a:ext cx="2489968" cy="4680519"/>
          </a:xfrm>
          <a:prstGeom prst="rect">
            <a:avLst/>
          </a:prstGeom>
          <a:solidFill>
            <a:schemeClr val="bg2">
              <a:lumMod val="8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2226222"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Rectangle 27"/>
          <p:cNvSpPr/>
          <p:nvPr/>
        </p:nvSpPr>
        <p:spPr>
          <a:xfrm>
            <a:off x="2699418"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Rectangle 28"/>
          <p:cNvSpPr/>
          <p:nvPr/>
        </p:nvSpPr>
        <p:spPr>
          <a:xfrm>
            <a:off x="3172614"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0" name="Rectangle 29"/>
          <p:cNvSpPr/>
          <p:nvPr/>
        </p:nvSpPr>
        <p:spPr>
          <a:xfrm>
            <a:off x="3409212"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3645810"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3882408"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4119006"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4355604"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p:cNvSpPr/>
          <p:nvPr/>
        </p:nvSpPr>
        <p:spPr>
          <a:xfrm>
            <a:off x="2462820"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0" name="Rectangle 39"/>
          <p:cNvSpPr/>
          <p:nvPr/>
        </p:nvSpPr>
        <p:spPr>
          <a:xfrm>
            <a:off x="2936016"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4" name="TextBox 63"/>
          <p:cNvSpPr txBox="1"/>
          <p:nvPr/>
        </p:nvSpPr>
        <p:spPr>
          <a:xfrm>
            <a:off x="1703512" y="3542101"/>
            <a:ext cx="431528" cy="246221"/>
          </a:xfrm>
          <a:prstGeom prst="rect">
            <a:avLst/>
          </a:prstGeom>
          <a:noFill/>
        </p:spPr>
        <p:txBody>
          <a:bodyPr wrap="none" rtlCol="0">
            <a:spAutoFit/>
          </a:bodyPr>
          <a:lstStyle/>
          <a:p>
            <a:r>
              <a:rPr lang="en-GB" sz="1000" dirty="0"/>
              <a:t>10.0</a:t>
            </a:r>
          </a:p>
        </p:txBody>
      </p:sp>
      <p:sp>
        <p:nvSpPr>
          <p:cNvPr id="65" name="TextBox 64"/>
          <p:cNvSpPr txBox="1"/>
          <p:nvPr/>
        </p:nvSpPr>
        <p:spPr>
          <a:xfrm>
            <a:off x="1769236" y="6308602"/>
            <a:ext cx="360996" cy="246221"/>
          </a:xfrm>
          <a:prstGeom prst="rect">
            <a:avLst/>
          </a:prstGeom>
          <a:noFill/>
        </p:spPr>
        <p:txBody>
          <a:bodyPr wrap="none" rtlCol="0">
            <a:spAutoFit/>
          </a:bodyPr>
          <a:lstStyle/>
          <a:p>
            <a:r>
              <a:rPr lang="en-GB" sz="1000" dirty="0"/>
              <a:t>0.5</a:t>
            </a:r>
          </a:p>
        </p:txBody>
      </p:sp>
      <p:sp>
        <p:nvSpPr>
          <p:cNvPr id="66" name="TextBox 65"/>
          <p:cNvSpPr txBox="1"/>
          <p:nvPr/>
        </p:nvSpPr>
        <p:spPr>
          <a:xfrm>
            <a:off x="1769236" y="5444506"/>
            <a:ext cx="360996" cy="246221"/>
          </a:xfrm>
          <a:prstGeom prst="rect">
            <a:avLst/>
          </a:prstGeom>
          <a:noFill/>
        </p:spPr>
        <p:txBody>
          <a:bodyPr wrap="none" rtlCol="0">
            <a:spAutoFit/>
          </a:bodyPr>
          <a:lstStyle/>
          <a:p>
            <a:r>
              <a:rPr lang="en-GB" sz="1000" dirty="0"/>
              <a:t>1.0</a:t>
            </a:r>
          </a:p>
        </p:txBody>
      </p:sp>
      <p:sp>
        <p:nvSpPr>
          <p:cNvPr id="67" name="TextBox 66"/>
          <p:cNvSpPr txBox="1"/>
          <p:nvPr/>
        </p:nvSpPr>
        <p:spPr>
          <a:xfrm>
            <a:off x="1769236" y="4910253"/>
            <a:ext cx="360996" cy="246221"/>
          </a:xfrm>
          <a:prstGeom prst="rect">
            <a:avLst/>
          </a:prstGeom>
          <a:noFill/>
        </p:spPr>
        <p:txBody>
          <a:bodyPr wrap="none" rtlCol="0">
            <a:spAutoFit/>
          </a:bodyPr>
          <a:lstStyle/>
          <a:p>
            <a:r>
              <a:rPr lang="en-GB" sz="1000" dirty="0"/>
              <a:t>1.5</a:t>
            </a:r>
          </a:p>
        </p:txBody>
      </p:sp>
      <p:sp>
        <p:nvSpPr>
          <p:cNvPr id="68" name="TextBox 67"/>
          <p:cNvSpPr txBox="1"/>
          <p:nvPr/>
        </p:nvSpPr>
        <p:spPr>
          <a:xfrm>
            <a:off x="1769236" y="4580410"/>
            <a:ext cx="360996" cy="246221"/>
          </a:xfrm>
          <a:prstGeom prst="rect">
            <a:avLst/>
          </a:prstGeom>
          <a:noFill/>
        </p:spPr>
        <p:txBody>
          <a:bodyPr wrap="none" rtlCol="0">
            <a:spAutoFit/>
          </a:bodyPr>
          <a:lstStyle/>
          <a:p>
            <a:r>
              <a:rPr lang="en-GB" sz="1000" dirty="0"/>
              <a:t>2.0</a:t>
            </a:r>
          </a:p>
        </p:txBody>
      </p:sp>
      <p:sp>
        <p:nvSpPr>
          <p:cNvPr id="69" name="TextBox 68"/>
          <p:cNvSpPr txBox="1"/>
          <p:nvPr/>
        </p:nvSpPr>
        <p:spPr>
          <a:xfrm>
            <a:off x="1769236" y="4190173"/>
            <a:ext cx="360996" cy="246221"/>
          </a:xfrm>
          <a:prstGeom prst="rect">
            <a:avLst/>
          </a:prstGeom>
          <a:noFill/>
        </p:spPr>
        <p:txBody>
          <a:bodyPr wrap="none" rtlCol="0">
            <a:spAutoFit/>
          </a:bodyPr>
          <a:lstStyle/>
          <a:p>
            <a:r>
              <a:rPr lang="en-GB" sz="1000" dirty="0"/>
              <a:t>3.0</a:t>
            </a:r>
          </a:p>
        </p:txBody>
      </p:sp>
      <p:sp>
        <p:nvSpPr>
          <p:cNvPr id="70" name="TextBox 69"/>
          <p:cNvSpPr txBox="1"/>
          <p:nvPr/>
        </p:nvSpPr>
        <p:spPr>
          <a:xfrm>
            <a:off x="1769236" y="4004346"/>
            <a:ext cx="360996" cy="246221"/>
          </a:xfrm>
          <a:prstGeom prst="rect">
            <a:avLst/>
          </a:prstGeom>
          <a:noFill/>
        </p:spPr>
        <p:txBody>
          <a:bodyPr wrap="none" rtlCol="0">
            <a:spAutoFit/>
          </a:bodyPr>
          <a:lstStyle/>
          <a:p>
            <a:r>
              <a:rPr lang="en-GB" sz="1000" dirty="0"/>
              <a:t>4.0</a:t>
            </a:r>
          </a:p>
        </p:txBody>
      </p:sp>
      <p:sp>
        <p:nvSpPr>
          <p:cNvPr id="71" name="TextBox 70"/>
          <p:cNvSpPr txBox="1"/>
          <p:nvPr/>
        </p:nvSpPr>
        <p:spPr>
          <a:xfrm>
            <a:off x="1769236" y="3758125"/>
            <a:ext cx="360996" cy="246221"/>
          </a:xfrm>
          <a:prstGeom prst="rect">
            <a:avLst/>
          </a:prstGeom>
          <a:noFill/>
        </p:spPr>
        <p:txBody>
          <a:bodyPr wrap="none" rtlCol="0">
            <a:spAutoFit/>
          </a:bodyPr>
          <a:lstStyle/>
          <a:p>
            <a:r>
              <a:rPr lang="en-GB" sz="1000" dirty="0"/>
              <a:t>6.0</a:t>
            </a:r>
          </a:p>
        </p:txBody>
      </p:sp>
      <p:sp>
        <p:nvSpPr>
          <p:cNvPr id="72" name="TextBox 71"/>
          <p:cNvSpPr txBox="1"/>
          <p:nvPr/>
        </p:nvSpPr>
        <p:spPr>
          <a:xfrm>
            <a:off x="1769236" y="3644306"/>
            <a:ext cx="360996" cy="246221"/>
          </a:xfrm>
          <a:prstGeom prst="rect">
            <a:avLst/>
          </a:prstGeom>
          <a:noFill/>
        </p:spPr>
        <p:txBody>
          <a:bodyPr wrap="none" rtlCol="0">
            <a:spAutoFit/>
          </a:bodyPr>
          <a:lstStyle/>
          <a:p>
            <a:r>
              <a:rPr lang="en-GB" sz="1000" dirty="0"/>
              <a:t>8.0</a:t>
            </a:r>
          </a:p>
        </p:txBody>
      </p:sp>
      <p:sp>
        <p:nvSpPr>
          <p:cNvPr id="73" name="TextBox 72"/>
          <p:cNvSpPr txBox="1"/>
          <p:nvPr/>
        </p:nvSpPr>
        <p:spPr>
          <a:xfrm>
            <a:off x="1769236" y="3865310"/>
            <a:ext cx="360996" cy="246221"/>
          </a:xfrm>
          <a:prstGeom prst="rect">
            <a:avLst/>
          </a:prstGeom>
          <a:noFill/>
        </p:spPr>
        <p:txBody>
          <a:bodyPr wrap="none" rtlCol="0">
            <a:spAutoFit/>
          </a:bodyPr>
          <a:lstStyle/>
          <a:p>
            <a:r>
              <a:rPr lang="en-GB" sz="1000" dirty="0"/>
              <a:t>5.0</a:t>
            </a:r>
          </a:p>
        </p:txBody>
      </p:sp>
      <p:cxnSp>
        <p:nvCxnSpPr>
          <p:cNvPr id="74" name="Straight Connector 73"/>
          <p:cNvCxnSpPr/>
          <p:nvPr/>
        </p:nvCxnSpPr>
        <p:spPr>
          <a:xfrm>
            <a:off x="2230716" y="386730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2230716" y="375910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230716" y="3658751"/>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230716" y="3970827"/>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230716" y="4114083"/>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2230716" y="4292377"/>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2230716" y="470732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2230716" y="503147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2230716" y="555107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230716" y="643336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rot="16200000">
            <a:off x="3034231" y="1774216"/>
            <a:ext cx="441146" cy="338554"/>
          </a:xfrm>
          <a:prstGeom prst="rect">
            <a:avLst/>
          </a:prstGeom>
          <a:noFill/>
        </p:spPr>
        <p:txBody>
          <a:bodyPr wrap="none" rtlCol="0">
            <a:spAutoFit/>
          </a:bodyPr>
          <a:lstStyle/>
          <a:p>
            <a:r>
              <a:rPr lang="en-GB" sz="1600" dirty="0"/>
              <a:t>A+</a:t>
            </a:r>
          </a:p>
        </p:txBody>
      </p:sp>
      <p:sp>
        <p:nvSpPr>
          <p:cNvPr id="86" name="TextBox 85"/>
          <p:cNvSpPr txBox="1"/>
          <p:nvPr/>
        </p:nvSpPr>
        <p:spPr>
          <a:xfrm rot="16200000">
            <a:off x="2349902" y="1799864"/>
            <a:ext cx="389850" cy="338554"/>
          </a:xfrm>
          <a:prstGeom prst="rect">
            <a:avLst/>
          </a:prstGeom>
          <a:noFill/>
        </p:spPr>
        <p:txBody>
          <a:bodyPr wrap="none" rtlCol="0">
            <a:spAutoFit/>
          </a:bodyPr>
          <a:lstStyle/>
          <a:p>
            <a:r>
              <a:rPr lang="en-GB" sz="1600" dirty="0"/>
              <a:t>K-</a:t>
            </a:r>
          </a:p>
        </p:txBody>
      </p:sp>
      <p:sp>
        <p:nvSpPr>
          <p:cNvPr id="87" name="TextBox 86"/>
          <p:cNvSpPr txBox="1"/>
          <p:nvPr/>
        </p:nvSpPr>
        <p:spPr>
          <a:xfrm rot="16200000">
            <a:off x="2532060" y="1756583"/>
            <a:ext cx="498855" cy="338554"/>
          </a:xfrm>
          <a:prstGeom prst="rect">
            <a:avLst/>
          </a:prstGeom>
          <a:noFill/>
        </p:spPr>
        <p:txBody>
          <a:bodyPr wrap="none" rtlCol="0">
            <a:spAutoFit/>
          </a:bodyPr>
          <a:lstStyle/>
          <a:p>
            <a:r>
              <a:rPr lang="en-GB" sz="1600" dirty="0"/>
              <a:t>K +</a:t>
            </a:r>
          </a:p>
        </p:txBody>
      </p:sp>
      <p:sp>
        <p:nvSpPr>
          <p:cNvPr id="88" name="TextBox 87"/>
          <p:cNvSpPr txBox="1"/>
          <p:nvPr/>
        </p:nvSpPr>
        <p:spPr>
          <a:xfrm rot="16200000">
            <a:off x="2823220" y="1794253"/>
            <a:ext cx="389850" cy="338554"/>
          </a:xfrm>
          <a:prstGeom prst="rect">
            <a:avLst/>
          </a:prstGeom>
          <a:noFill/>
        </p:spPr>
        <p:txBody>
          <a:bodyPr wrap="none" rtlCol="0">
            <a:spAutoFit/>
          </a:bodyPr>
          <a:lstStyle/>
          <a:p>
            <a:r>
              <a:rPr lang="en-GB" sz="1600" dirty="0"/>
              <a:t>A-</a:t>
            </a:r>
          </a:p>
        </p:txBody>
      </p:sp>
      <p:sp>
        <p:nvSpPr>
          <p:cNvPr id="89" name="TextBox 88"/>
          <p:cNvSpPr txBox="1"/>
          <p:nvPr/>
        </p:nvSpPr>
        <p:spPr>
          <a:xfrm rot="16200000">
            <a:off x="2960709" y="1481667"/>
            <a:ext cx="1061509" cy="338554"/>
          </a:xfrm>
          <a:prstGeom prst="rect">
            <a:avLst/>
          </a:prstGeom>
          <a:noFill/>
        </p:spPr>
        <p:txBody>
          <a:bodyPr wrap="none" rtlCol="0">
            <a:spAutoFit/>
          </a:bodyPr>
          <a:lstStyle/>
          <a:p>
            <a:r>
              <a:rPr lang="en-GB" sz="1600" dirty="0" err="1"/>
              <a:t>MMpARA</a:t>
            </a:r>
            <a:endParaRPr lang="en-GB" sz="1600" dirty="0"/>
          </a:p>
        </p:txBody>
      </p:sp>
      <p:sp>
        <p:nvSpPr>
          <p:cNvPr id="90" name="TextBox 89"/>
          <p:cNvSpPr txBox="1"/>
          <p:nvPr/>
        </p:nvSpPr>
        <p:spPr>
          <a:xfrm rot="16200000">
            <a:off x="3277518" y="1570281"/>
            <a:ext cx="901209" cy="338554"/>
          </a:xfrm>
          <a:prstGeom prst="rect">
            <a:avLst/>
          </a:prstGeom>
          <a:noFill/>
        </p:spPr>
        <p:txBody>
          <a:bodyPr wrap="none" rtlCol="0">
            <a:spAutoFit/>
          </a:bodyPr>
          <a:lstStyle/>
          <a:p>
            <a:r>
              <a:rPr lang="en-GB" sz="1600" dirty="0"/>
              <a:t>Ligation</a:t>
            </a:r>
          </a:p>
        </p:txBody>
      </p:sp>
      <p:sp>
        <p:nvSpPr>
          <p:cNvPr id="91" name="TextBox 90"/>
          <p:cNvSpPr txBox="1"/>
          <p:nvPr/>
        </p:nvSpPr>
        <p:spPr>
          <a:xfrm rot="16200000">
            <a:off x="3898312" y="1702080"/>
            <a:ext cx="606256" cy="338554"/>
          </a:xfrm>
          <a:prstGeom prst="rect">
            <a:avLst/>
          </a:prstGeom>
          <a:noFill/>
        </p:spPr>
        <p:txBody>
          <a:bodyPr wrap="none" rtlCol="0">
            <a:spAutoFit/>
          </a:bodyPr>
          <a:lstStyle/>
          <a:p>
            <a:r>
              <a:rPr lang="en-GB" sz="1600" dirty="0"/>
              <a:t>1 Kb</a:t>
            </a:r>
          </a:p>
        </p:txBody>
      </p:sp>
      <p:sp>
        <p:nvSpPr>
          <p:cNvPr id="92" name="TextBox 91"/>
          <p:cNvSpPr txBox="1"/>
          <p:nvPr/>
        </p:nvSpPr>
        <p:spPr>
          <a:xfrm rot="16200000">
            <a:off x="3535016" y="1576244"/>
            <a:ext cx="859531" cy="338554"/>
          </a:xfrm>
          <a:prstGeom prst="rect">
            <a:avLst/>
          </a:prstGeom>
          <a:noFill/>
        </p:spPr>
        <p:txBody>
          <a:bodyPr wrap="none" rtlCol="0">
            <a:spAutoFit/>
          </a:bodyPr>
          <a:lstStyle/>
          <a:p>
            <a:r>
              <a:rPr lang="en-GB" sz="1600" dirty="0"/>
              <a:t>MMLIG</a:t>
            </a:r>
          </a:p>
        </p:txBody>
      </p:sp>
      <p:sp>
        <p:nvSpPr>
          <p:cNvPr id="93" name="TextBox 92"/>
          <p:cNvSpPr txBox="1"/>
          <p:nvPr/>
        </p:nvSpPr>
        <p:spPr>
          <a:xfrm rot="16200000">
            <a:off x="3799142" y="1394304"/>
            <a:ext cx="1277914" cy="338554"/>
          </a:xfrm>
          <a:prstGeom prst="rect">
            <a:avLst/>
          </a:prstGeom>
          <a:noFill/>
        </p:spPr>
        <p:txBody>
          <a:bodyPr wrap="none" rtlCol="0">
            <a:spAutoFit/>
          </a:bodyPr>
          <a:lstStyle/>
          <a:p>
            <a:r>
              <a:rPr lang="en-GB" sz="1600" dirty="0" err="1"/>
              <a:t>MMpARA</a:t>
            </a:r>
            <a:r>
              <a:rPr lang="en-GB" sz="1600" dirty="0"/>
              <a:t>-R</a:t>
            </a:r>
          </a:p>
        </p:txBody>
      </p:sp>
      <p:sp>
        <p:nvSpPr>
          <p:cNvPr id="96" name="TextBox 95"/>
          <p:cNvSpPr txBox="1"/>
          <p:nvPr/>
        </p:nvSpPr>
        <p:spPr>
          <a:xfrm rot="16200000">
            <a:off x="2005040" y="1702080"/>
            <a:ext cx="606256" cy="338554"/>
          </a:xfrm>
          <a:prstGeom prst="rect">
            <a:avLst/>
          </a:prstGeom>
          <a:noFill/>
        </p:spPr>
        <p:txBody>
          <a:bodyPr wrap="none" rtlCol="0">
            <a:spAutoFit/>
          </a:bodyPr>
          <a:lstStyle/>
          <a:p>
            <a:r>
              <a:rPr lang="en-GB" sz="1600" dirty="0"/>
              <a:t>1 Kb</a:t>
            </a:r>
          </a:p>
        </p:txBody>
      </p:sp>
      <p:cxnSp>
        <p:nvCxnSpPr>
          <p:cNvPr id="114" name="Straight Connector 113"/>
          <p:cNvCxnSpPr/>
          <p:nvPr/>
        </p:nvCxnSpPr>
        <p:spPr>
          <a:xfrm>
            <a:off x="2703912" y="4009719"/>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2703912" y="573325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2936017" y="4009719"/>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462821" y="389052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3177108" y="4066593"/>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3177108" y="659735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4119007" y="388728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4119007" y="377908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4119007" y="3678727"/>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4119007" y="3990803"/>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4119007" y="4134059"/>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4119007" y="4312353"/>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4119007" y="472730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4119007" y="505145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4119007" y="557105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4119007" y="645333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45" name="Group 44"/>
          <p:cNvGrpSpPr/>
          <p:nvPr/>
        </p:nvGrpSpPr>
        <p:grpSpPr>
          <a:xfrm>
            <a:off x="5375920" y="1046911"/>
            <a:ext cx="5184576" cy="2611841"/>
            <a:chOff x="3851920" y="1046910"/>
            <a:chExt cx="5184576" cy="2611841"/>
          </a:xfrm>
        </p:grpSpPr>
        <p:pic>
          <p:nvPicPr>
            <p:cNvPr id="140" name="Picture 1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1099780"/>
              <a:ext cx="798108" cy="1046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1" name="TextBox 140"/>
            <p:cNvSpPr txBox="1"/>
            <p:nvPr/>
          </p:nvSpPr>
          <p:spPr>
            <a:xfrm>
              <a:off x="4355976" y="1629961"/>
              <a:ext cx="1578124" cy="430887"/>
            </a:xfrm>
            <a:prstGeom prst="rect">
              <a:avLst/>
            </a:prstGeom>
            <a:noFill/>
          </p:spPr>
          <p:txBody>
            <a:bodyPr wrap="none" rtlCol="0">
              <a:spAutoFit/>
            </a:bodyPr>
            <a:lstStyle/>
            <a:p>
              <a:r>
                <a:rPr lang="en-GB" sz="2200" dirty="0" err="1">
                  <a:solidFill>
                    <a:schemeClr val="tx2"/>
                  </a:solidFill>
                </a:rPr>
                <a:t>pARA</a:t>
              </a:r>
              <a:r>
                <a:rPr lang="en-GB" sz="2200" dirty="0">
                  <a:solidFill>
                    <a:schemeClr val="tx2"/>
                  </a:solidFill>
                </a:rPr>
                <a:t> PCR</a:t>
              </a:r>
            </a:p>
          </p:txBody>
        </p:sp>
        <p:pic>
          <p:nvPicPr>
            <p:cNvPr id="307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1578" b="4439"/>
            <a:stretch/>
          </p:blipFill>
          <p:spPr bwMode="auto">
            <a:xfrm>
              <a:off x="6203723" y="1046910"/>
              <a:ext cx="2832773" cy="261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a:stCxn id="141" idx="3"/>
            </p:cNvCxnSpPr>
            <p:nvPr/>
          </p:nvCxnSpPr>
          <p:spPr>
            <a:xfrm flipV="1">
              <a:off x="5934100" y="1845404"/>
              <a:ext cx="222076" cy="1"/>
            </a:xfrm>
            <a:prstGeom prst="straightConnector1">
              <a:avLst/>
            </a:prstGeom>
            <a:ln w="38100">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5375921" y="2644273"/>
            <a:ext cx="2761405" cy="1046653"/>
            <a:chOff x="3851920" y="2644272"/>
            <a:chExt cx="2761405" cy="1046653"/>
          </a:xfrm>
        </p:grpSpPr>
        <p:pic>
          <p:nvPicPr>
            <p:cNvPr id="142" name="Picture 1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2644272"/>
              <a:ext cx="798108" cy="1046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5" name="TextBox 144"/>
            <p:cNvSpPr txBox="1"/>
            <p:nvPr/>
          </p:nvSpPr>
          <p:spPr>
            <a:xfrm>
              <a:off x="4355976" y="3140968"/>
              <a:ext cx="2257349" cy="430887"/>
            </a:xfrm>
            <a:prstGeom prst="rect">
              <a:avLst/>
            </a:prstGeom>
            <a:noFill/>
          </p:spPr>
          <p:txBody>
            <a:bodyPr wrap="none" rtlCol="0">
              <a:spAutoFit/>
            </a:bodyPr>
            <a:lstStyle/>
            <a:p>
              <a:r>
                <a:rPr lang="en-GB" sz="2200" dirty="0">
                  <a:solidFill>
                    <a:schemeClr val="tx2"/>
                  </a:solidFill>
                </a:rPr>
                <a:t>Ligation reaction</a:t>
              </a:r>
            </a:p>
          </p:txBody>
        </p:sp>
      </p:grpSp>
      <p:grpSp>
        <p:nvGrpSpPr>
          <p:cNvPr id="43" name="Group 42"/>
          <p:cNvGrpSpPr/>
          <p:nvPr/>
        </p:nvGrpSpPr>
        <p:grpSpPr>
          <a:xfrm>
            <a:off x="5375920" y="4188765"/>
            <a:ext cx="2351036" cy="1046653"/>
            <a:chOff x="3851920" y="4188764"/>
            <a:chExt cx="2351036" cy="1046653"/>
          </a:xfrm>
        </p:grpSpPr>
        <p:pic>
          <p:nvPicPr>
            <p:cNvPr id="143" name="Picture 1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4188764"/>
              <a:ext cx="798108" cy="1046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6" name="TextBox 145"/>
            <p:cNvSpPr txBox="1"/>
            <p:nvPr/>
          </p:nvSpPr>
          <p:spPr>
            <a:xfrm>
              <a:off x="4355976" y="4798313"/>
              <a:ext cx="1846980" cy="430887"/>
            </a:xfrm>
            <a:prstGeom prst="rect">
              <a:avLst/>
            </a:prstGeom>
            <a:noFill/>
          </p:spPr>
          <p:txBody>
            <a:bodyPr wrap="none" rtlCol="0">
              <a:spAutoFit/>
            </a:bodyPr>
            <a:lstStyle/>
            <a:p>
              <a:r>
                <a:rPr lang="en-GB" sz="2200" dirty="0">
                  <a:solidFill>
                    <a:schemeClr val="tx2"/>
                  </a:solidFill>
                </a:rPr>
                <a:t>Ligation PCR</a:t>
              </a:r>
            </a:p>
          </p:txBody>
        </p:sp>
      </p:grpSp>
      <p:grpSp>
        <p:nvGrpSpPr>
          <p:cNvPr id="42" name="Group 41"/>
          <p:cNvGrpSpPr/>
          <p:nvPr/>
        </p:nvGrpSpPr>
        <p:grpSpPr>
          <a:xfrm>
            <a:off x="5375920" y="4221089"/>
            <a:ext cx="5112568" cy="2611839"/>
            <a:chOff x="3851920" y="4221088"/>
            <a:chExt cx="5112568" cy="2611839"/>
          </a:xfrm>
        </p:grpSpPr>
        <p:pic>
          <p:nvPicPr>
            <p:cNvPr id="3075"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2976" t="3232" r="1675" b="3238"/>
            <a:stretch/>
          </p:blipFill>
          <p:spPr bwMode="auto">
            <a:xfrm>
              <a:off x="6253863" y="4221088"/>
              <a:ext cx="2710625" cy="2611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 name="Picture 1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5733256"/>
              <a:ext cx="798108" cy="1046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7" name="TextBox 146"/>
            <p:cNvSpPr txBox="1"/>
            <p:nvPr/>
          </p:nvSpPr>
          <p:spPr>
            <a:xfrm>
              <a:off x="4355976" y="6310481"/>
              <a:ext cx="1891865" cy="430887"/>
            </a:xfrm>
            <a:prstGeom prst="rect">
              <a:avLst/>
            </a:prstGeom>
            <a:noFill/>
          </p:spPr>
          <p:txBody>
            <a:bodyPr wrap="none" rtlCol="0">
              <a:spAutoFit/>
            </a:bodyPr>
            <a:lstStyle/>
            <a:p>
              <a:r>
                <a:rPr lang="en-GB" sz="2200" dirty="0" err="1">
                  <a:solidFill>
                    <a:schemeClr val="tx2"/>
                  </a:solidFill>
                </a:rPr>
                <a:t>pARA</a:t>
              </a:r>
              <a:r>
                <a:rPr lang="en-GB" sz="2200" dirty="0">
                  <a:solidFill>
                    <a:schemeClr val="tx2"/>
                  </a:solidFill>
                </a:rPr>
                <a:t>-R PCR</a:t>
              </a:r>
            </a:p>
          </p:txBody>
        </p:sp>
        <p:cxnSp>
          <p:nvCxnSpPr>
            <p:cNvPr id="148" name="Straight Arrow Connector 147"/>
            <p:cNvCxnSpPr/>
            <p:nvPr/>
          </p:nvCxnSpPr>
          <p:spPr>
            <a:xfrm flipV="1">
              <a:off x="5918906" y="5949280"/>
              <a:ext cx="813334" cy="605544"/>
            </a:xfrm>
            <a:prstGeom prst="straightConnector1">
              <a:avLst/>
            </a:prstGeom>
            <a:ln w="38100">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3409213" y="2063498"/>
            <a:ext cx="2171775" cy="3885783"/>
            <a:chOff x="1885212" y="2063497"/>
            <a:chExt cx="2171775" cy="3885783"/>
          </a:xfrm>
        </p:grpSpPr>
        <p:cxnSp>
          <p:nvCxnSpPr>
            <p:cNvPr id="120" name="Straight Connector 119"/>
            <p:cNvCxnSpPr/>
            <p:nvPr/>
          </p:nvCxnSpPr>
          <p:spPr>
            <a:xfrm>
              <a:off x="1885212" y="594928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p:nvPr/>
          </p:nvCxnSpPr>
          <p:spPr>
            <a:xfrm flipH="1">
              <a:off x="1967462" y="2063497"/>
              <a:ext cx="2089525" cy="3885783"/>
            </a:xfrm>
            <a:prstGeom prst="straightConnector1">
              <a:avLst/>
            </a:prstGeom>
            <a:ln>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3645810" y="3584238"/>
            <a:ext cx="1897948" cy="2725083"/>
            <a:chOff x="2121810" y="3584237"/>
            <a:chExt cx="1897948" cy="2725083"/>
          </a:xfrm>
        </p:grpSpPr>
        <p:sp>
          <p:nvSpPr>
            <p:cNvPr id="121" name="Rectangle 120"/>
            <p:cNvSpPr/>
            <p:nvPr/>
          </p:nvSpPr>
          <p:spPr>
            <a:xfrm>
              <a:off x="2121810" y="3865945"/>
              <a:ext cx="163891" cy="2443375"/>
            </a:xfrm>
            <a:prstGeom prst="rect">
              <a:avLst/>
            </a:prstGeom>
            <a:pattFill prst="dkHorz">
              <a:fgClr>
                <a:srgbClr val="C00000"/>
              </a:fgClr>
              <a:bgClr>
                <a:schemeClr val="bg1">
                  <a:lumMod val="8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2" name="Straight Arrow Connector 171"/>
            <p:cNvCxnSpPr/>
            <p:nvPr/>
          </p:nvCxnSpPr>
          <p:spPr>
            <a:xfrm flipH="1">
              <a:off x="2211419" y="3584237"/>
              <a:ext cx="1808339" cy="996172"/>
            </a:xfrm>
            <a:prstGeom prst="straightConnector1">
              <a:avLst/>
            </a:prstGeom>
            <a:ln>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p:nvGrpSpPr>
        <p:grpSpPr>
          <a:xfrm>
            <a:off x="4355605" y="5292957"/>
            <a:ext cx="1179957" cy="1388283"/>
            <a:chOff x="2831604" y="5292956"/>
            <a:chExt cx="1179957" cy="1388283"/>
          </a:xfrm>
        </p:grpSpPr>
        <p:cxnSp>
          <p:nvCxnSpPr>
            <p:cNvPr id="135" name="Straight Connector 134"/>
            <p:cNvCxnSpPr/>
            <p:nvPr/>
          </p:nvCxnSpPr>
          <p:spPr>
            <a:xfrm>
              <a:off x="2831604" y="529295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4" name="Straight Arrow Connector 173"/>
            <p:cNvCxnSpPr/>
            <p:nvPr/>
          </p:nvCxnSpPr>
          <p:spPr>
            <a:xfrm flipH="1" flipV="1">
              <a:off x="2934269" y="5322627"/>
              <a:ext cx="1077292" cy="1358612"/>
            </a:xfrm>
            <a:prstGeom prst="straightConnector1">
              <a:avLst/>
            </a:prstGeom>
            <a:ln>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a:off x="3882408" y="4111530"/>
            <a:ext cx="1683044" cy="1837750"/>
            <a:chOff x="2358408" y="4111530"/>
            <a:chExt cx="1683044" cy="1837750"/>
          </a:xfrm>
        </p:grpSpPr>
        <p:cxnSp>
          <p:nvCxnSpPr>
            <p:cNvPr id="124" name="Straight Connector 123"/>
            <p:cNvCxnSpPr/>
            <p:nvPr/>
          </p:nvCxnSpPr>
          <p:spPr>
            <a:xfrm>
              <a:off x="2358408" y="529295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52" name="Group 51"/>
            <p:cNvGrpSpPr/>
            <p:nvPr/>
          </p:nvGrpSpPr>
          <p:grpSpPr>
            <a:xfrm>
              <a:off x="2358408" y="4111530"/>
              <a:ext cx="1683044" cy="1837750"/>
              <a:chOff x="2358408" y="4111530"/>
              <a:chExt cx="1683044" cy="1837750"/>
            </a:xfrm>
          </p:grpSpPr>
          <p:sp>
            <p:nvSpPr>
              <p:cNvPr id="122" name="Rectangle 121"/>
              <p:cNvSpPr/>
              <p:nvPr/>
            </p:nvSpPr>
            <p:spPr>
              <a:xfrm>
                <a:off x="2358408" y="4111530"/>
                <a:ext cx="179218" cy="1184781"/>
              </a:xfrm>
              <a:prstGeom prst="rect">
                <a:avLst/>
              </a:prstGeom>
              <a:pattFill prst="dkHorz">
                <a:fgClr>
                  <a:srgbClr val="C00000"/>
                </a:fgClr>
                <a:bgClr>
                  <a:schemeClr val="bg1">
                    <a:lumMod val="8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3" name="Straight Connector 122"/>
              <p:cNvCxnSpPr/>
              <p:nvPr/>
            </p:nvCxnSpPr>
            <p:spPr>
              <a:xfrm>
                <a:off x="2358408" y="594928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3" name="Straight Arrow Connector 172"/>
              <p:cNvCxnSpPr/>
              <p:nvPr/>
            </p:nvCxnSpPr>
            <p:spPr>
              <a:xfrm flipH="1">
                <a:off x="2448017" y="5156473"/>
                <a:ext cx="1593435" cy="0"/>
              </a:xfrm>
              <a:prstGeom prst="straightConnector1">
                <a:avLst/>
              </a:prstGeom>
              <a:ln>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p:nvPr/>
            </p:nvCxnSpPr>
            <p:spPr>
              <a:xfrm flipH="1">
                <a:off x="2456597" y="5156473"/>
                <a:ext cx="1563162" cy="753008"/>
              </a:xfrm>
              <a:prstGeom prst="straightConnector1">
                <a:avLst/>
              </a:prstGeom>
              <a:ln>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grpSp>
      <p:sp>
        <p:nvSpPr>
          <p:cNvPr id="6" name="TextBox 5">
            <a:extLst>
              <a:ext uri="{FF2B5EF4-FFF2-40B4-BE49-F238E27FC236}">
                <a16:creationId xmlns:a16="http://schemas.microsoft.com/office/drawing/2014/main" id="{EA80FD1E-0320-BEC2-F023-DCA713BE21E3}"/>
              </a:ext>
            </a:extLst>
          </p:cNvPr>
          <p:cNvSpPr txBox="1"/>
          <p:nvPr/>
        </p:nvSpPr>
        <p:spPr>
          <a:xfrm>
            <a:off x="1631505" y="44625"/>
            <a:ext cx="3163045" cy="830997"/>
          </a:xfrm>
          <a:prstGeom prst="rect">
            <a:avLst/>
          </a:prstGeom>
          <a:noFill/>
        </p:spPr>
        <p:txBody>
          <a:bodyPr wrap="none" rtlCol="0">
            <a:spAutoFit/>
          </a:bodyPr>
          <a:lstStyle/>
          <a:p>
            <a:r>
              <a:rPr lang="en-GB" sz="4800" dirty="0">
                <a:solidFill>
                  <a:schemeClr val="bg1"/>
                </a:solidFill>
                <a:latin typeface="+mj-lt"/>
              </a:rPr>
              <a:t>PCR: lab 4</a:t>
            </a:r>
          </a:p>
        </p:txBody>
      </p:sp>
      <p:grpSp>
        <p:nvGrpSpPr>
          <p:cNvPr id="7" name="Group 6">
            <a:extLst>
              <a:ext uri="{FF2B5EF4-FFF2-40B4-BE49-F238E27FC236}">
                <a16:creationId xmlns:a16="http://schemas.microsoft.com/office/drawing/2014/main" id="{3A86FF79-82FF-6568-167E-216C4E89F4FE}"/>
              </a:ext>
            </a:extLst>
          </p:cNvPr>
          <p:cNvGrpSpPr/>
          <p:nvPr/>
        </p:nvGrpSpPr>
        <p:grpSpPr>
          <a:xfrm>
            <a:off x="1687448" y="746123"/>
            <a:ext cx="3240000" cy="94217"/>
            <a:chOff x="1253158" y="1050894"/>
            <a:chExt cx="4853893" cy="73850"/>
          </a:xfrm>
        </p:grpSpPr>
        <p:cxnSp>
          <p:nvCxnSpPr>
            <p:cNvPr id="8" name="Straight Connector 7">
              <a:extLst>
                <a:ext uri="{FF2B5EF4-FFF2-40B4-BE49-F238E27FC236}">
                  <a16:creationId xmlns:a16="http://schemas.microsoft.com/office/drawing/2014/main" id="{CA4115CD-F64B-9EC5-0B74-0C0616B1514C}"/>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B2FF3A8-2F39-8318-EF89-7E9793A04AA0}"/>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0" name="Picture 9" descr="A black and white sign with white text&#10;&#10;AI-generated content may be incorrect.">
            <a:extLst>
              <a:ext uri="{FF2B5EF4-FFF2-40B4-BE49-F238E27FC236}">
                <a16:creationId xmlns:a16="http://schemas.microsoft.com/office/drawing/2014/main" id="{7EF9D918-C8C4-48E8-6E33-3D437BE045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99428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29ED8E6C-5935-3A02-FBD1-C2E1F1C46BAB}"/>
              </a:ext>
            </a:extLst>
          </p:cNvPr>
          <p:cNvSpPr txBox="1"/>
          <p:nvPr/>
        </p:nvSpPr>
        <p:spPr>
          <a:xfrm>
            <a:off x="0" y="1000893"/>
            <a:ext cx="12192000" cy="5868000"/>
          </a:xfrm>
          <a:prstGeom prst="rect">
            <a:avLst/>
          </a:prstGeom>
          <a:solidFill>
            <a:schemeClr val="bg1"/>
          </a:solidFill>
        </p:spPr>
        <p:txBody>
          <a:bodyPr wrap="square" rtlCol="0">
            <a:spAutoFit/>
          </a:bodyPr>
          <a:lstStyle/>
          <a:p>
            <a:endParaRPr lang="en-GB" dirty="0"/>
          </a:p>
        </p:txBody>
      </p:sp>
      <p:sp>
        <p:nvSpPr>
          <p:cNvPr id="5" name="Rectangle 4"/>
          <p:cNvSpPr/>
          <p:nvPr/>
        </p:nvSpPr>
        <p:spPr>
          <a:xfrm>
            <a:off x="2117409" y="2132858"/>
            <a:ext cx="2489968" cy="4680519"/>
          </a:xfrm>
          <a:prstGeom prst="rect">
            <a:avLst/>
          </a:prstGeom>
          <a:solidFill>
            <a:schemeClr val="bg2">
              <a:lumMod val="8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2226222"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Rectangle 27"/>
          <p:cNvSpPr/>
          <p:nvPr/>
        </p:nvSpPr>
        <p:spPr>
          <a:xfrm>
            <a:off x="2699418"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Rectangle 28"/>
          <p:cNvSpPr/>
          <p:nvPr/>
        </p:nvSpPr>
        <p:spPr>
          <a:xfrm>
            <a:off x="3172614"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0" name="Rectangle 29"/>
          <p:cNvSpPr/>
          <p:nvPr/>
        </p:nvSpPr>
        <p:spPr>
          <a:xfrm>
            <a:off x="3409212"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3645810"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3882408"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4119006"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4355604"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p:cNvSpPr/>
          <p:nvPr/>
        </p:nvSpPr>
        <p:spPr>
          <a:xfrm>
            <a:off x="2462820"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0" name="Rectangle 39"/>
          <p:cNvSpPr/>
          <p:nvPr/>
        </p:nvSpPr>
        <p:spPr>
          <a:xfrm>
            <a:off x="2936016"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4" name="TextBox 63"/>
          <p:cNvSpPr txBox="1"/>
          <p:nvPr/>
        </p:nvSpPr>
        <p:spPr>
          <a:xfrm>
            <a:off x="1703512" y="3542101"/>
            <a:ext cx="431528" cy="246221"/>
          </a:xfrm>
          <a:prstGeom prst="rect">
            <a:avLst/>
          </a:prstGeom>
          <a:noFill/>
        </p:spPr>
        <p:txBody>
          <a:bodyPr wrap="none" rtlCol="0">
            <a:spAutoFit/>
          </a:bodyPr>
          <a:lstStyle/>
          <a:p>
            <a:r>
              <a:rPr lang="en-GB" sz="1000" dirty="0"/>
              <a:t>10.0</a:t>
            </a:r>
          </a:p>
        </p:txBody>
      </p:sp>
      <p:sp>
        <p:nvSpPr>
          <p:cNvPr id="65" name="TextBox 64"/>
          <p:cNvSpPr txBox="1"/>
          <p:nvPr/>
        </p:nvSpPr>
        <p:spPr>
          <a:xfrm>
            <a:off x="1769236" y="6308602"/>
            <a:ext cx="360996" cy="246221"/>
          </a:xfrm>
          <a:prstGeom prst="rect">
            <a:avLst/>
          </a:prstGeom>
          <a:noFill/>
        </p:spPr>
        <p:txBody>
          <a:bodyPr wrap="none" rtlCol="0">
            <a:spAutoFit/>
          </a:bodyPr>
          <a:lstStyle/>
          <a:p>
            <a:r>
              <a:rPr lang="en-GB" sz="1000" dirty="0"/>
              <a:t>0.5</a:t>
            </a:r>
          </a:p>
        </p:txBody>
      </p:sp>
      <p:sp>
        <p:nvSpPr>
          <p:cNvPr id="66" name="TextBox 65"/>
          <p:cNvSpPr txBox="1"/>
          <p:nvPr/>
        </p:nvSpPr>
        <p:spPr>
          <a:xfrm>
            <a:off x="1769236" y="5444506"/>
            <a:ext cx="360996" cy="246221"/>
          </a:xfrm>
          <a:prstGeom prst="rect">
            <a:avLst/>
          </a:prstGeom>
          <a:noFill/>
        </p:spPr>
        <p:txBody>
          <a:bodyPr wrap="none" rtlCol="0">
            <a:spAutoFit/>
          </a:bodyPr>
          <a:lstStyle/>
          <a:p>
            <a:r>
              <a:rPr lang="en-GB" sz="1000" dirty="0"/>
              <a:t>1.0</a:t>
            </a:r>
          </a:p>
        </p:txBody>
      </p:sp>
      <p:sp>
        <p:nvSpPr>
          <p:cNvPr id="67" name="TextBox 66"/>
          <p:cNvSpPr txBox="1"/>
          <p:nvPr/>
        </p:nvSpPr>
        <p:spPr>
          <a:xfrm>
            <a:off x="1769236" y="4910253"/>
            <a:ext cx="360996" cy="246221"/>
          </a:xfrm>
          <a:prstGeom prst="rect">
            <a:avLst/>
          </a:prstGeom>
          <a:noFill/>
        </p:spPr>
        <p:txBody>
          <a:bodyPr wrap="none" rtlCol="0">
            <a:spAutoFit/>
          </a:bodyPr>
          <a:lstStyle/>
          <a:p>
            <a:r>
              <a:rPr lang="en-GB" sz="1000" dirty="0"/>
              <a:t>1.5</a:t>
            </a:r>
          </a:p>
        </p:txBody>
      </p:sp>
      <p:sp>
        <p:nvSpPr>
          <p:cNvPr id="68" name="TextBox 67"/>
          <p:cNvSpPr txBox="1"/>
          <p:nvPr/>
        </p:nvSpPr>
        <p:spPr>
          <a:xfrm>
            <a:off x="1769236" y="4580410"/>
            <a:ext cx="360996" cy="246221"/>
          </a:xfrm>
          <a:prstGeom prst="rect">
            <a:avLst/>
          </a:prstGeom>
          <a:noFill/>
        </p:spPr>
        <p:txBody>
          <a:bodyPr wrap="none" rtlCol="0">
            <a:spAutoFit/>
          </a:bodyPr>
          <a:lstStyle/>
          <a:p>
            <a:r>
              <a:rPr lang="en-GB" sz="1000" dirty="0"/>
              <a:t>2.0</a:t>
            </a:r>
          </a:p>
        </p:txBody>
      </p:sp>
      <p:sp>
        <p:nvSpPr>
          <p:cNvPr id="69" name="TextBox 68"/>
          <p:cNvSpPr txBox="1"/>
          <p:nvPr/>
        </p:nvSpPr>
        <p:spPr>
          <a:xfrm>
            <a:off x="1769236" y="4190173"/>
            <a:ext cx="360996" cy="246221"/>
          </a:xfrm>
          <a:prstGeom prst="rect">
            <a:avLst/>
          </a:prstGeom>
          <a:noFill/>
        </p:spPr>
        <p:txBody>
          <a:bodyPr wrap="none" rtlCol="0">
            <a:spAutoFit/>
          </a:bodyPr>
          <a:lstStyle/>
          <a:p>
            <a:r>
              <a:rPr lang="en-GB" sz="1000" dirty="0"/>
              <a:t>3.0</a:t>
            </a:r>
          </a:p>
        </p:txBody>
      </p:sp>
      <p:sp>
        <p:nvSpPr>
          <p:cNvPr id="70" name="TextBox 69"/>
          <p:cNvSpPr txBox="1"/>
          <p:nvPr/>
        </p:nvSpPr>
        <p:spPr>
          <a:xfrm>
            <a:off x="1769236" y="4004346"/>
            <a:ext cx="360996" cy="246221"/>
          </a:xfrm>
          <a:prstGeom prst="rect">
            <a:avLst/>
          </a:prstGeom>
          <a:noFill/>
        </p:spPr>
        <p:txBody>
          <a:bodyPr wrap="none" rtlCol="0">
            <a:spAutoFit/>
          </a:bodyPr>
          <a:lstStyle/>
          <a:p>
            <a:r>
              <a:rPr lang="en-GB" sz="1000" dirty="0"/>
              <a:t>4.0</a:t>
            </a:r>
          </a:p>
        </p:txBody>
      </p:sp>
      <p:sp>
        <p:nvSpPr>
          <p:cNvPr id="71" name="TextBox 70"/>
          <p:cNvSpPr txBox="1"/>
          <p:nvPr/>
        </p:nvSpPr>
        <p:spPr>
          <a:xfrm>
            <a:off x="1769236" y="3758125"/>
            <a:ext cx="360996" cy="246221"/>
          </a:xfrm>
          <a:prstGeom prst="rect">
            <a:avLst/>
          </a:prstGeom>
          <a:noFill/>
        </p:spPr>
        <p:txBody>
          <a:bodyPr wrap="none" rtlCol="0">
            <a:spAutoFit/>
          </a:bodyPr>
          <a:lstStyle/>
          <a:p>
            <a:r>
              <a:rPr lang="en-GB" sz="1000" dirty="0"/>
              <a:t>6.0</a:t>
            </a:r>
          </a:p>
        </p:txBody>
      </p:sp>
      <p:sp>
        <p:nvSpPr>
          <p:cNvPr id="72" name="TextBox 71"/>
          <p:cNvSpPr txBox="1"/>
          <p:nvPr/>
        </p:nvSpPr>
        <p:spPr>
          <a:xfrm>
            <a:off x="1769236" y="3644306"/>
            <a:ext cx="360996" cy="246221"/>
          </a:xfrm>
          <a:prstGeom prst="rect">
            <a:avLst/>
          </a:prstGeom>
          <a:noFill/>
        </p:spPr>
        <p:txBody>
          <a:bodyPr wrap="none" rtlCol="0">
            <a:spAutoFit/>
          </a:bodyPr>
          <a:lstStyle/>
          <a:p>
            <a:r>
              <a:rPr lang="en-GB" sz="1000" dirty="0"/>
              <a:t>8.0</a:t>
            </a:r>
          </a:p>
        </p:txBody>
      </p:sp>
      <p:sp>
        <p:nvSpPr>
          <p:cNvPr id="73" name="TextBox 72"/>
          <p:cNvSpPr txBox="1"/>
          <p:nvPr/>
        </p:nvSpPr>
        <p:spPr>
          <a:xfrm>
            <a:off x="1769236" y="3865310"/>
            <a:ext cx="360996" cy="246221"/>
          </a:xfrm>
          <a:prstGeom prst="rect">
            <a:avLst/>
          </a:prstGeom>
          <a:noFill/>
        </p:spPr>
        <p:txBody>
          <a:bodyPr wrap="none" rtlCol="0">
            <a:spAutoFit/>
          </a:bodyPr>
          <a:lstStyle/>
          <a:p>
            <a:r>
              <a:rPr lang="en-GB" sz="1000" dirty="0"/>
              <a:t>5.0</a:t>
            </a:r>
          </a:p>
        </p:txBody>
      </p:sp>
      <p:cxnSp>
        <p:nvCxnSpPr>
          <p:cNvPr id="74" name="Straight Connector 73"/>
          <p:cNvCxnSpPr/>
          <p:nvPr/>
        </p:nvCxnSpPr>
        <p:spPr>
          <a:xfrm>
            <a:off x="2230716" y="386730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2230716" y="375910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230716" y="3658751"/>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230716" y="3970827"/>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230716" y="4114083"/>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2230716" y="4292377"/>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2230716" y="470732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2230716" y="503147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2230716" y="555107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230716" y="643336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rot="16200000">
            <a:off x="3034231" y="1774216"/>
            <a:ext cx="441146" cy="338554"/>
          </a:xfrm>
          <a:prstGeom prst="rect">
            <a:avLst/>
          </a:prstGeom>
          <a:noFill/>
        </p:spPr>
        <p:txBody>
          <a:bodyPr wrap="none" rtlCol="0">
            <a:spAutoFit/>
          </a:bodyPr>
          <a:lstStyle/>
          <a:p>
            <a:r>
              <a:rPr lang="en-GB" sz="1600" dirty="0"/>
              <a:t>A+</a:t>
            </a:r>
          </a:p>
        </p:txBody>
      </p:sp>
      <p:sp>
        <p:nvSpPr>
          <p:cNvPr id="86" name="TextBox 85"/>
          <p:cNvSpPr txBox="1"/>
          <p:nvPr/>
        </p:nvSpPr>
        <p:spPr>
          <a:xfrm rot="16200000">
            <a:off x="2349902" y="1799864"/>
            <a:ext cx="389850" cy="338554"/>
          </a:xfrm>
          <a:prstGeom prst="rect">
            <a:avLst/>
          </a:prstGeom>
          <a:noFill/>
        </p:spPr>
        <p:txBody>
          <a:bodyPr wrap="none" rtlCol="0">
            <a:spAutoFit/>
          </a:bodyPr>
          <a:lstStyle/>
          <a:p>
            <a:r>
              <a:rPr lang="en-GB" sz="1600" dirty="0"/>
              <a:t>K-</a:t>
            </a:r>
          </a:p>
        </p:txBody>
      </p:sp>
      <p:sp>
        <p:nvSpPr>
          <p:cNvPr id="87" name="TextBox 86"/>
          <p:cNvSpPr txBox="1"/>
          <p:nvPr/>
        </p:nvSpPr>
        <p:spPr>
          <a:xfrm rot="16200000">
            <a:off x="2532060" y="1756583"/>
            <a:ext cx="498855" cy="338554"/>
          </a:xfrm>
          <a:prstGeom prst="rect">
            <a:avLst/>
          </a:prstGeom>
          <a:noFill/>
        </p:spPr>
        <p:txBody>
          <a:bodyPr wrap="none" rtlCol="0">
            <a:spAutoFit/>
          </a:bodyPr>
          <a:lstStyle/>
          <a:p>
            <a:r>
              <a:rPr lang="en-GB" sz="1600" dirty="0"/>
              <a:t>K +</a:t>
            </a:r>
          </a:p>
        </p:txBody>
      </p:sp>
      <p:sp>
        <p:nvSpPr>
          <p:cNvPr id="88" name="TextBox 87"/>
          <p:cNvSpPr txBox="1"/>
          <p:nvPr/>
        </p:nvSpPr>
        <p:spPr>
          <a:xfrm rot="16200000">
            <a:off x="2823220" y="1794253"/>
            <a:ext cx="389850" cy="338554"/>
          </a:xfrm>
          <a:prstGeom prst="rect">
            <a:avLst/>
          </a:prstGeom>
          <a:noFill/>
        </p:spPr>
        <p:txBody>
          <a:bodyPr wrap="none" rtlCol="0">
            <a:spAutoFit/>
          </a:bodyPr>
          <a:lstStyle/>
          <a:p>
            <a:r>
              <a:rPr lang="en-GB" sz="1600" dirty="0"/>
              <a:t>A-</a:t>
            </a:r>
          </a:p>
        </p:txBody>
      </p:sp>
      <p:sp>
        <p:nvSpPr>
          <p:cNvPr id="89" name="TextBox 88"/>
          <p:cNvSpPr txBox="1"/>
          <p:nvPr/>
        </p:nvSpPr>
        <p:spPr>
          <a:xfrm rot="16200000">
            <a:off x="2960709" y="1481667"/>
            <a:ext cx="1061509" cy="338554"/>
          </a:xfrm>
          <a:prstGeom prst="rect">
            <a:avLst/>
          </a:prstGeom>
          <a:noFill/>
        </p:spPr>
        <p:txBody>
          <a:bodyPr wrap="none" rtlCol="0">
            <a:spAutoFit/>
          </a:bodyPr>
          <a:lstStyle/>
          <a:p>
            <a:r>
              <a:rPr lang="en-GB" sz="1600" dirty="0" err="1"/>
              <a:t>MMpARA</a:t>
            </a:r>
            <a:endParaRPr lang="en-GB" sz="1600" dirty="0"/>
          </a:p>
        </p:txBody>
      </p:sp>
      <p:sp>
        <p:nvSpPr>
          <p:cNvPr id="90" name="TextBox 89"/>
          <p:cNvSpPr txBox="1"/>
          <p:nvPr/>
        </p:nvSpPr>
        <p:spPr>
          <a:xfrm rot="16200000">
            <a:off x="3277518" y="1570281"/>
            <a:ext cx="901209" cy="338554"/>
          </a:xfrm>
          <a:prstGeom prst="rect">
            <a:avLst/>
          </a:prstGeom>
          <a:noFill/>
        </p:spPr>
        <p:txBody>
          <a:bodyPr wrap="none" rtlCol="0">
            <a:spAutoFit/>
          </a:bodyPr>
          <a:lstStyle/>
          <a:p>
            <a:r>
              <a:rPr lang="en-GB" sz="1600" dirty="0"/>
              <a:t>Ligation</a:t>
            </a:r>
          </a:p>
        </p:txBody>
      </p:sp>
      <p:sp>
        <p:nvSpPr>
          <p:cNvPr id="91" name="TextBox 90"/>
          <p:cNvSpPr txBox="1"/>
          <p:nvPr/>
        </p:nvSpPr>
        <p:spPr>
          <a:xfrm rot="16200000">
            <a:off x="3898312" y="1702080"/>
            <a:ext cx="606256" cy="338554"/>
          </a:xfrm>
          <a:prstGeom prst="rect">
            <a:avLst/>
          </a:prstGeom>
          <a:noFill/>
        </p:spPr>
        <p:txBody>
          <a:bodyPr wrap="none" rtlCol="0">
            <a:spAutoFit/>
          </a:bodyPr>
          <a:lstStyle/>
          <a:p>
            <a:r>
              <a:rPr lang="en-GB" sz="1600" dirty="0"/>
              <a:t>1 Kb</a:t>
            </a:r>
          </a:p>
        </p:txBody>
      </p:sp>
      <p:sp>
        <p:nvSpPr>
          <p:cNvPr id="92" name="TextBox 91"/>
          <p:cNvSpPr txBox="1"/>
          <p:nvPr/>
        </p:nvSpPr>
        <p:spPr>
          <a:xfrm rot="16200000">
            <a:off x="3535016" y="1576244"/>
            <a:ext cx="859531" cy="338554"/>
          </a:xfrm>
          <a:prstGeom prst="rect">
            <a:avLst/>
          </a:prstGeom>
          <a:noFill/>
        </p:spPr>
        <p:txBody>
          <a:bodyPr wrap="none" rtlCol="0">
            <a:spAutoFit/>
          </a:bodyPr>
          <a:lstStyle/>
          <a:p>
            <a:r>
              <a:rPr lang="en-GB" sz="1600" dirty="0"/>
              <a:t>MMLIG</a:t>
            </a:r>
          </a:p>
        </p:txBody>
      </p:sp>
      <p:sp>
        <p:nvSpPr>
          <p:cNvPr id="93" name="TextBox 92"/>
          <p:cNvSpPr txBox="1"/>
          <p:nvPr/>
        </p:nvSpPr>
        <p:spPr>
          <a:xfrm rot="16200000">
            <a:off x="3799142" y="1394304"/>
            <a:ext cx="1277914" cy="338554"/>
          </a:xfrm>
          <a:prstGeom prst="rect">
            <a:avLst/>
          </a:prstGeom>
          <a:noFill/>
        </p:spPr>
        <p:txBody>
          <a:bodyPr wrap="none" rtlCol="0">
            <a:spAutoFit/>
          </a:bodyPr>
          <a:lstStyle/>
          <a:p>
            <a:r>
              <a:rPr lang="en-GB" sz="1600" dirty="0" err="1"/>
              <a:t>MMpARA</a:t>
            </a:r>
            <a:r>
              <a:rPr lang="en-GB" sz="1600" dirty="0"/>
              <a:t>-R</a:t>
            </a:r>
          </a:p>
        </p:txBody>
      </p:sp>
      <p:sp>
        <p:nvSpPr>
          <p:cNvPr id="96" name="TextBox 95"/>
          <p:cNvSpPr txBox="1"/>
          <p:nvPr/>
        </p:nvSpPr>
        <p:spPr>
          <a:xfrm rot="16200000">
            <a:off x="2005040" y="1702080"/>
            <a:ext cx="606256" cy="338554"/>
          </a:xfrm>
          <a:prstGeom prst="rect">
            <a:avLst/>
          </a:prstGeom>
          <a:noFill/>
        </p:spPr>
        <p:txBody>
          <a:bodyPr wrap="none" rtlCol="0">
            <a:spAutoFit/>
          </a:bodyPr>
          <a:lstStyle/>
          <a:p>
            <a:r>
              <a:rPr lang="en-GB" sz="1600" dirty="0"/>
              <a:t>1 Kb</a:t>
            </a:r>
          </a:p>
        </p:txBody>
      </p:sp>
      <p:cxnSp>
        <p:nvCxnSpPr>
          <p:cNvPr id="114" name="Straight Connector 113"/>
          <p:cNvCxnSpPr/>
          <p:nvPr/>
        </p:nvCxnSpPr>
        <p:spPr>
          <a:xfrm>
            <a:off x="2703912" y="4009719"/>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2703912" y="573325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2936017" y="4009719"/>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462821" y="389052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3177108" y="4066593"/>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3177108" y="659735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3409213" y="594928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21" name="Rectangle 120"/>
          <p:cNvSpPr/>
          <p:nvPr/>
        </p:nvSpPr>
        <p:spPr>
          <a:xfrm>
            <a:off x="3645811" y="3865946"/>
            <a:ext cx="163891" cy="2443375"/>
          </a:xfrm>
          <a:prstGeom prst="rect">
            <a:avLst/>
          </a:prstGeom>
          <a:pattFill prst="dkHorz">
            <a:fgClr>
              <a:srgbClr val="C00000"/>
            </a:fgClr>
            <a:bgClr>
              <a:schemeClr val="bg1">
                <a:lumMod val="8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Rectangle 121"/>
          <p:cNvSpPr/>
          <p:nvPr/>
        </p:nvSpPr>
        <p:spPr>
          <a:xfrm>
            <a:off x="3882408" y="4111531"/>
            <a:ext cx="179218" cy="1184781"/>
          </a:xfrm>
          <a:prstGeom prst="rect">
            <a:avLst/>
          </a:prstGeom>
          <a:pattFill prst="dkHorz">
            <a:fgClr>
              <a:srgbClr val="C00000"/>
            </a:fgClr>
            <a:bgClr>
              <a:schemeClr val="bg1">
                <a:lumMod val="8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3" name="Straight Connector 122"/>
          <p:cNvCxnSpPr/>
          <p:nvPr/>
        </p:nvCxnSpPr>
        <p:spPr>
          <a:xfrm>
            <a:off x="3882409" y="594928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3882409" y="529295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4119007" y="388728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4119007" y="377908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4119007" y="3678727"/>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4119007" y="3990803"/>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4119007" y="4134059"/>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4119007" y="4312353"/>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4119007" y="472730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4119007" y="505145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4119007" y="557105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4119007" y="645333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4355605" y="529295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4605318" y="924624"/>
            <a:ext cx="2858834" cy="5888752"/>
            <a:chOff x="4283968" y="924624"/>
            <a:chExt cx="2858834" cy="5888752"/>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4318" t="46441" r="24496" b="18645"/>
            <a:stretch/>
          </p:blipFill>
          <p:spPr>
            <a:xfrm rot="5400000" flipH="1">
              <a:off x="3554812" y="3275908"/>
              <a:ext cx="4680520" cy="2394416"/>
            </a:xfrm>
            <a:prstGeom prst="rect">
              <a:avLst/>
            </a:prstGeom>
          </p:spPr>
        </p:pic>
        <p:sp>
          <p:nvSpPr>
            <p:cNvPr id="6" name="TextBox 5"/>
            <p:cNvSpPr txBox="1"/>
            <p:nvPr/>
          </p:nvSpPr>
          <p:spPr>
            <a:xfrm>
              <a:off x="4283968" y="3542819"/>
              <a:ext cx="431528" cy="246221"/>
            </a:xfrm>
            <a:prstGeom prst="rect">
              <a:avLst/>
            </a:prstGeom>
            <a:noFill/>
          </p:spPr>
          <p:txBody>
            <a:bodyPr wrap="none" rtlCol="0">
              <a:spAutoFit/>
            </a:bodyPr>
            <a:lstStyle/>
            <a:p>
              <a:r>
                <a:rPr lang="en-GB" sz="1000" dirty="0"/>
                <a:t>10.0</a:t>
              </a:r>
            </a:p>
          </p:txBody>
        </p:sp>
        <p:sp>
          <p:nvSpPr>
            <p:cNvPr id="7" name="TextBox 6"/>
            <p:cNvSpPr txBox="1"/>
            <p:nvPr/>
          </p:nvSpPr>
          <p:spPr>
            <a:xfrm>
              <a:off x="4283968" y="6309320"/>
              <a:ext cx="360996" cy="246221"/>
            </a:xfrm>
            <a:prstGeom prst="rect">
              <a:avLst/>
            </a:prstGeom>
            <a:noFill/>
          </p:spPr>
          <p:txBody>
            <a:bodyPr wrap="none" rtlCol="0">
              <a:spAutoFit/>
            </a:bodyPr>
            <a:lstStyle/>
            <a:p>
              <a:r>
                <a:rPr lang="en-GB" sz="1000" dirty="0"/>
                <a:t>0.5</a:t>
              </a:r>
            </a:p>
          </p:txBody>
        </p:sp>
        <p:sp>
          <p:nvSpPr>
            <p:cNvPr id="8" name="TextBox 7"/>
            <p:cNvSpPr txBox="1"/>
            <p:nvPr/>
          </p:nvSpPr>
          <p:spPr>
            <a:xfrm>
              <a:off x="4283968" y="5445224"/>
              <a:ext cx="360996" cy="246221"/>
            </a:xfrm>
            <a:prstGeom prst="rect">
              <a:avLst/>
            </a:prstGeom>
            <a:noFill/>
          </p:spPr>
          <p:txBody>
            <a:bodyPr wrap="none" rtlCol="0">
              <a:spAutoFit/>
            </a:bodyPr>
            <a:lstStyle/>
            <a:p>
              <a:r>
                <a:rPr lang="en-GB" sz="1000" dirty="0"/>
                <a:t>1.0</a:t>
              </a:r>
            </a:p>
          </p:txBody>
        </p:sp>
        <p:sp>
          <p:nvSpPr>
            <p:cNvPr id="9" name="TextBox 8"/>
            <p:cNvSpPr txBox="1"/>
            <p:nvPr/>
          </p:nvSpPr>
          <p:spPr>
            <a:xfrm>
              <a:off x="4283968" y="4910971"/>
              <a:ext cx="360996" cy="246221"/>
            </a:xfrm>
            <a:prstGeom prst="rect">
              <a:avLst/>
            </a:prstGeom>
            <a:noFill/>
          </p:spPr>
          <p:txBody>
            <a:bodyPr wrap="none" rtlCol="0">
              <a:spAutoFit/>
            </a:bodyPr>
            <a:lstStyle/>
            <a:p>
              <a:r>
                <a:rPr lang="en-GB" sz="1000" dirty="0"/>
                <a:t>1.5</a:t>
              </a:r>
            </a:p>
          </p:txBody>
        </p:sp>
        <p:sp>
          <p:nvSpPr>
            <p:cNvPr id="10" name="TextBox 9"/>
            <p:cNvSpPr txBox="1"/>
            <p:nvPr/>
          </p:nvSpPr>
          <p:spPr>
            <a:xfrm>
              <a:off x="4283968" y="4581128"/>
              <a:ext cx="360996" cy="246221"/>
            </a:xfrm>
            <a:prstGeom prst="rect">
              <a:avLst/>
            </a:prstGeom>
            <a:noFill/>
          </p:spPr>
          <p:txBody>
            <a:bodyPr wrap="none" rtlCol="0">
              <a:spAutoFit/>
            </a:bodyPr>
            <a:lstStyle/>
            <a:p>
              <a:r>
                <a:rPr lang="en-GB" sz="1000" dirty="0"/>
                <a:t>2.0</a:t>
              </a:r>
            </a:p>
          </p:txBody>
        </p:sp>
        <p:sp>
          <p:nvSpPr>
            <p:cNvPr id="11" name="TextBox 10"/>
            <p:cNvSpPr txBox="1"/>
            <p:nvPr/>
          </p:nvSpPr>
          <p:spPr>
            <a:xfrm>
              <a:off x="4283968" y="4190891"/>
              <a:ext cx="360996" cy="246221"/>
            </a:xfrm>
            <a:prstGeom prst="rect">
              <a:avLst/>
            </a:prstGeom>
            <a:noFill/>
          </p:spPr>
          <p:txBody>
            <a:bodyPr wrap="none" rtlCol="0">
              <a:spAutoFit/>
            </a:bodyPr>
            <a:lstStyle/>
            <a:p>
              <a:r>
                <a:rPr lang="en-GB" sz="1000" dirty="0"/>
                <a:t>3.0</a:t>
              </a:r>
            </a:p>
          </p:txBody>
        </p:sp>
        <p:sp>
          <p:nvSpPr>
            <p:cNvPr id="12" name="TextBox 11"/>
            <p:cNvSpPr txBox="1"/>
            <p:nvPr/>
          </p:nvSpPr>
          <p:spPr>
            <a:xfrm>
              <a:off x="4283968" y="4005064"/>
              <a:ext cx="360996" cy="246221"/>
            </a:xfrm>
            <a:prstGeom prst="rect">
              <a:avLst/>
            </a:prstGeom>
            <a:noFill/>
          </p:spPr>
          <p:txBody>
            <a:bodyPr wrap="none" rtlCol="0">
              <a:spAutoFit/>
            </a:bodyPr>
            <a:lstStyle/>
            <a:p>
              <a:r>
                <a:rPr lang="en-GB" sz="1000" dirty="0"/>
                <a:t>4.0</a:t>
              </a:r>
            </a:p>
          </p:txBody>
        </p:sp>
        <p:sp>
          <p:nvSpPr>
            <p:cNvPr id="13" name="TextBox 12"/>
            <p:cNvSpPr txBox="1"/>
            <p:nvPr/>
          </p:nvSpPr>
          <p:spPr>
            <a:xfrm>
              <a:off x="4283968" y="3758843"/>
              <a:ext cx="360996" cy="246221"/>
            </a:xfrm>
            <a:prstGeom prst="rect">
              <a:avLst/>
            </a:prstGeom>
            <a:noFill/>
          </p:spPr>
          <p:txBody>
            <a:bodyPr wrap="none" rtlCol="0">
              <a:spAutoFit/>
            </a:bodyPr>
            <a:lstStyle/>
            <a:p>
              <a:r>
                <a:rPr lang="en-GB" sz="1000" dirty="0"/>
                <a:t>6.0</a:t>
              </a:r>
            </a:p>
          </p:txBody>
        </p:sp>
        <p:sp>
          <p:nvSpPr>
            <p:cNvPr id="14" name="TextBox 13"/>
            <p:cNvSpPr txBox="1"/>
            <p:nvPr/>
          </p:nvSpPr>
          <p:spPr>
            <a:xfrm>
              <a:off x="4283968" y="3645024"/>
              <a:ext cx="360996" cy="246221"/>
            </a:xfrm>
            <a:prstGeom prst="rect">
              <a:avLst/>
            </a:prstGeom>
            <a:noFill/>
          </p:spPr>
          <p:txBody>
            <a:bodyPr wrap="none" rtlCol="0">
              <a:spAutoFit/>
            </a:bodyPr>
            <a:lstStyle/>
            <a:p>
              <a:r>
                <a:rPr lang="en-GB" sz="1000" dirty="0"/>
                <a:t>8.0</a:t>
              </a:r>
            </a:p>
          </p:txBody>
        </p:sp>
        <p:sp>
          <p:nvSpPr>
            <p:cNvPr id="15" name="TextBox 14"/>
            <p:cNvSpPr txBox="1"/>
            <p:nvPr/>
          </p:nvSpPr>
          <p:spPr>
            <a:xfrm>
              <a:off x="4283968" y="3866028"/>
              <a:ext cx="360996" cy="246221"/>
            </a:xfrm>
            <a:prstGeom prst="rect">
              <a:avLst/>
            </a:prstGeom>
            <a:noFill/>
          </p:spPr>
          <p:txBody>
            <a:bodyPr wrap="none" rtlCol="0">
              <a:spAutoFit/>
            </a:bodyPr>
            <a:lstStyle/>
            <a:p>
              <a:r>
                <a:rPr lang="en-GB" sz="1000" dirty="0"/>
                <a:t>5.0</a:t>
              </a:r>
            </a:p>
          </p:txBody>
        </p:sp>
        <p:sp>
          <p:nvSpPr>
            <p:cNvPr id="153" name="TextBox 152"/>
            <p:cNvSpPr txBox="1"/>
            <p:nvPr/>
          </p:nvSpPr>
          <p:spPr>
            <a:xfrm rot="16200000">
              <a:off x="5593205" y="1774216"/>
              <a:ext cx="441146" cy="338554"/>
            </a:xfrm>
            <a:prstGeom prst="rect">
              <a:avLst/>
            </a:prstGeom>
            <a:noFill/>
          </p:spPr>
          <p:txBody>
            <a:bodyPr wrap="none" rtlCol="0">
              <a:spAutoFit/>
            </a:bodyPr>
            <a:lstStyle/>
            <a:p>
              <a:r>
                <a:rPr lang="en-GB" sz="1600" dirty="0"/>
                <a:t>A+</a:t>
              </a:r>
            </a:p>
          </p:txBody>
        </p:sp>
        <p:sp>
          <p:nvSpPr>
            <p:cNvPr id="154" name="TextBox 153"/>
            <p:cNvSpPr txBox="1"/>
            <p:nvPr/>
          </p:nvSpPr>
          <p:spPr>
            <a:xfrm rot="16200000">
              <a:off x="4908876" y="1799864"/>
              <a:ext cx="389850" cy="338554"/>
            </a:xfrm>
            <a:prstGeom prst="rect">
              <a:avLst/>
            </a:prstGeom>
            <a:noFill/>
          </p:spPr>
          <p:txBody>
            <a:bodyPr wrap="none" rtlCol="0">
              <a:spAutoFit/>
            </a:bodyPr>
            <a:lstStyle/>
            <a:p>
              <a:r>
                <a:rPr lang="en-GB" sz="1600" dirty="0"/>
                <a:t>K-</a:t>
              </a:r>
            </a:p>
          </p:txBody>
        </p:sp>
        <p:sp>
          <p:nvSpPr>
            <p:cNvPr id="155" name="TextBox 154"/>
            <p:cNvSpPr txBox="1"/>
            <p:nvPr/>
          </p:nvSpPr>
          <p:spPr>
            <a:xfrm rot="16200000">
              <a:off x="5091033" y="1756583"/>
              <a:ext cx="498855" cy="338554"/>
            </a:xfrm>
            <a:prstGeom prst="rect">
              <a:avLst/>
            </a:prstGeom>
            <a:noFill/>
          </p:spPr>
          <p:txBody>
            <a:bodyPr wrap="none" rtlCol="0">
              <a:spAutoFit/>
            </a:bodyPr>
            <a:lstStyle/>
            <a:p>
              <a:r>
                <a:rPr lang="en-GB" sz="1600" dirty="0"/>
                <a:t>K +</a:t>
              </a:r>
            </a:p>
          </p:txBody>
        </p:sp>
        <p:sp>
          <p:nvSpPr>
            <p:cNvPr id="156" name="TextBox 155"/>
            <p:cNvSpPr txBox="1"/>
            <p:nvPr/>
          </p:nvSpPr>
          <p:spPr>
            <a:xfrm rot="16200000">
              <a:off x="5382194" y="1794253"/>
              <a:ext cx="389850" cy="338554"/>
            </a:xfrm>
            <a:prstGeom prst="rect">
              <a:avLst/>
            </a:prstGeom>
            <a:noFill/>
          </p:spPr>
          <p:txBody>
            <a:bodyPr wrap="none" rtlCol="0">
              <a:spAutoFit/>
            </a:bodyPr>
            <a:lstStyle/>
            <a:p>
              <a:r>
                <a:rPr lang="en-GB" sz="1600" dirty="0"/>
                <a:t>A-</a:t>
              </a:r>
            </a:p>
          </p:txBody>
        </p:sp>
        <p:sp>
          <p:nvSpPr>
            <p:cNvPr id="157" name="TextBox 156"/>
            <p:cNvSpPr txBox="1"/>
            <p:nvPr/>
          </p:nvSpPr>
          <p:spPr>
            <a:xfrm rot="16200000">
              <a:off x="5519682" y="1481667"/>
              <a:ext cx="1061509" cy="338554"/>
            </a:xfrm>
            <a:prstGeom prst="rect">
              <a:avLst/>
            </a:prstGeom>
            <a:noFill/>
          </p:spPr>
          <p:txBody>
            <a:bodyPr wrap="none" rtlCol="0">
              <a:spAutoFit/>
            </a:bodyPr>
            <a:lstStyle/>
            <a:p>
              <a:r>
                <a:rPr lang="en-GB" sz="1600" dirty="0" err="1"/>
                <a:t>MMpARA</a:t>
              </a:r>
              <a:endParaRPr lang="en-GB" sz="1600" dirty="0"/>
            </a:p>
          </p:txBody>
        </p:sp>
        <p:sp>
          <p:nvSpPr>
            <p:cNvPr id="158" name="TextBox 157"/>
            <p:cNvSpPr txBox="1"/>
            <p:nvPr/>
          </p:nvSpPr>
          <p:spPr>
            <a:xfrm rot="16200000">
              <a:off x="5836491" y="1570281"/>
              <a:ext cx="901209" cy="338554"/>
            </a:xfrm>
            <a:prstGeom prst="rect">
              <a:avLst/>
            </a:prstGeom>
            <a:noFill/>
          </p:spPr>
          <p:txBody>
            <a:bodyPr wrap="none" rtlCol="0">
              <a:spAutoFit/>
            </a:bodyPr>
            <a:lstStyle/>
            <a:p>
              <a:r>
                <a:rPr lang="en-GB" sz="1600" dirty="0"/>
                <a:t>Ligation</a:t>
              </a:r>
            </a:p>
          </p:txBody>
        </p:sp>
        <p:sp>
          <p:nvSpPr>
            <p:cNvPr id="159" name="TextBox 158"/>
            <p:cNvSpPr txBox="1"/>
            <p:nvPr/>
          </p:nvSpPr>
          <p:spPr>
            <a:xfrm rot="16200000">
              <a:off x="6457286" y="1702080"/>
              <a:ext cx="606256" cy="338554"/>
            </a:xfrm>
            <a:prstGeom prst="rect">
              <a:avLst/>
            </a:prstGeom>
            <a:noFill/>
          </p:spPr>
          <p:txBody>
            <a:bodyPr wrap="none" rtlCol="0">
              <a:spAutoFit/>
            </a:bodyPr>
            <a:lstStyle/>
            <a:p>
              <a:r>
                <a:rPr lang="en-GB" sz="1600" dirty="0"/>
                <a:t>1 Kb</a:t>
              </a:r>
            </a:p>
          </p:txBody>
        </p:sp>
        <p:sp>
          <p:nvSpPr>
            <p:cNvPr id="160" name="TextBox 159"/>
            <p:cNvSpPr txBox="1"/>
            <p:nvPr/>
          </p:nvSpPr>
          <p:spPr>
            <a:xfrm rot="16200000">
              <a:off x="6093989" y="1576244"/>
              <a:ext cx="859531" cy="338554"/>
            </a:xfrm>
            <a:prstGeom prst="rect">
              <a:avLst/>
            </a:prstGeom>
            <a:noFill/>
          </p:spPr>
          <p:txBody>
            <a:bodyPr wrap="none" rtlCol="0">
              <a:spAutoFit/>
            </a:bodyPr>
            <a:lstStyle/>
            <a:p>
              <a:r>
                <a:rPr lang="en-GB" sz="1600" dirty="0"/>
                <a:t>MMLIG</a:t>
              </a:r>
            </a:p>
          </p:txBody>
        </p:sp>
        <p:sp>
          <p:nvSpPr>
            <p:cNvPr id="161" name="TextBox 160"/>
            <p:cNvSpPr txBox="1"/>
            <p:nvPr/>
          </p:nvSpPr>
          <p:spPr>
            <a:xfrm rot="16200000">
              <a:off x="6334568" y="1394304"/>
              <a:ext cx="1277914" cy="338554"/>
            </a:xfrm>
            <a:prstGeom prst="rect">
              <a:avLst/>
            </a:prstGeom>
            <a:noFill/>
          </p:spPr>
          <p:txBody>
            <a:bodyPr wrap="none" rtlCol="0">
              <a:spAutoFit/>
            </a:bodyPr>
            <a:lstStyle/>
            <a:p>
              <a:r>
                <a:rPr lang="en-GB" sz="1600" dirty="0" err="1"/>
                <a:t>MMpARA</a:t>
              </a:r>
              <a:r>
                <a:rPr lang="en-GB" sz="1600" dirty="0"/>
                <a:t>-R</a:t>
              </a:r>
            </a:p>
          </p:txBody>
        </p:sp>
        <p:sp>
          <p:nvSpPr>
            <p:cNvPr id="164" name="TextBox 163"/>
            <p:cNvSpPr txBox="1"/>
            <p:nvPr/>
          </p:nvSpPr>
          <p:spPr>
            <a:xfrm rot="16200000">
              <a:off x="4564014" y="1702080"/>
              <a:ext cx="606256" cy="338554"/>
            </a:xfrm>
            <a:prstGeom prst="rect">
              <a:avLst/>
            </a:prstGeom>
            <a:noFill/>
          </p:spPr>
          <p:txBody>
            <a:bodyPr wrap="none" rtlCol="0">
              <a:spAutoFit/>
            </a:bodyPr>
            <a:lstStyle/>
            <a:p>
              <a:r>
                <a:rPr lang="en-GB" sz="1600" dirty="0"/>
                <a:t>1 Kb</a:t>
              </a:r>
            </a:p>
          </p:txBody>
        </p:sp>
      </p:grpSp>
      <p:grpSp>
        <p:nvGrpSpPr>
          <p:cNvPr id="18" name="Group 17"/>
          <p:cNvGrpSpPr/>
          <p:nvPr/>
        </p:nvGrpSpPr>
        <p:grpSpPr>
          <a:xfrm>
            <a:off x="6027761" y="2289594"/>
            <a:ext cx="3836226" cy="1090089"/>
            <a:chOff x="4503761" y="2289593"/>
            <a:chExt cx="3836226" cy="1090089"/>
          </a:xfrm>
        </p:grpSpPr>
        <p:pic>
          <p:nvPicPr>
            <p:cNvPr id="9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2446" t="44081" r="26680" b="33021"/>
            <a:stretch/>
          </p:blipFill>
          <p:spPr bwMode="auto">
            <a:xfrm>
              <a:off x="6589558" y="2289593"/>
              <a:ext cx="1750429" cy="1090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7" name="Straight Arrow Connector 96"/>
            <p:cNvCxnSpPr>
              <a:stCxn id="95" idx="1"/>
            </p:cNvCxnSpPr>
            <p:nvPr/>
          </p:nvCxnSpPr>
          <p:spPr>
            <a:xfrm flipH="1">
              <a:off x="4503761" y="2834638"/>
              <a:ext cx="2085797" cy="399881"/>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6041410" y="3384645"/>
            <a:ext cx="3596415" cy="1294458"/>
            <a:chOff x="4517409" y="3384645"/>
            <a:chExt cx="3596415" cy="1294458"/>
          </a:xfrm>
        </p:grpSpPr>
        <p:pic>
          <p:nvPicPr>
            <p:cNvPr id="9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6275" t="44081" r="50089" b="33021"/>
            <a:stretch/>
          </p:blipFill>
          <p:spPr bwMode="auto">
            <a:xfrm>
              <a:off x="6970327" y="3589014"/>
              <a:ext cx="1143497" cy="1090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0" name="Straight Arrow Connector 99"/>
            <p:cNvCxnSpPr>
              <a:stCxn id="99" idx="1"/>
            </p:cNvCxnSpPr>
            <p:nvPr/>
          </p:nvCxnSpPr>
          <p:spPr>
            <a:xfrm flipH="1" flipV="1">
              <a:off x="4517409" y="3384645"/>
              <a:ext cx="2452918" cy="749414"/>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6000466" y="3835022"/>
            <a:ext cx="4074554" cy="1930991"/>
            <a:chOff x="4476466" y="3835021"/>
            <a:chExt cx="4074554" cy="1930991"/>
          </a:xfrm>
        </p:grpSpPr>
        <p:pic>
          <p:nvPicPr>
            <p:cNvPr id="10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653" t="49003" r="65735" b="33021"/>
            <a:stretch/>
          </p:blipFill>
          <p:spPr bwMode="auto">
            <a:xfrm>
              <a:off x="6654874" y="4910252"/>
              <a:ext cx="1896146" cy="85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3" name="Straight Arrow Connector 102"/>
            <p:cNvCxnSpPr/>
            <p:nvPr/>
          </p:nvCxnSpPr>
          <p:spPr>
            <a:xfrm flipH="1" flipV="1">
              <a:off x="4476466" y="3835021"/>
              <a:ext cx="2198930" cy="1392315"/>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4918C5BB-AC14-E01A-EA46-C55426324490}"/>
              </a:ext>
            </a:extLst>
          </p:cNvPr>
          <p:cNvSpPr txBox="1"/>
          <p:nvPr/>
        </p:nvSpPr>
        <p:spPr>
          <a:xfrm>
            <a:off x="1631505" y="44625"/>
            <a:ext cx="3163045" cy="830997"/>
          </a:xfrm>
          <a:prstGeom prst="rect">
            <a:avLst/>
          </a:prstGeom>
          <a:noFill/>
        </p:spPr>
        <p:txBody>
          <a:bodyPr wrap="none" rtlCol="0">
            <a:spAutoFit/>
          </a:bodyPr>
          <a:lstStyle/>
          <a:p>
            <a:r>
              <a:rPr lang="en-GB" sz="4800" dirty="0">
                <a:solidFill>
                  <a:schemeClr val="bg1"/>
                </a:solidFill>
                <a:latin typeface="+mj-lt"/>
              </a:rPr>
              <a:t>PCR: lab 4</a:t>
            </a:r>
          </a:p>
        </p:txBody>
      </p:sp>
      <p:grpSp>
        <p:nvGrpSpPr>
          <p:cNvPr id="21" name="Group 20">
            <a:extLst>
              <a:ext uri="{FF2B5EF4-FFF2-40B4-BE49-F238E27FC236}">
                <a16:creationId xmlns:a16="http://schemas.microsoft.com/office/drawing/2014/main" id="{57644073-586D-0B82-E49F-89056DBB446D}"/>
              </a:ext>
            </a:extLst>
          </p:cNvPr>
          <p:cNvGrpSpPr/>
          <p:nvPr/>
        </p:nvGrpSpPr>
        <p:grpSpPr>
          <a:xfrm>
            <a:off x="1687448" y="746123"/>
            <a:ext cx="3240000" cy="94217"/>
            <a:chOff x="1253158" y="1050894"/>
            <a:chExt cx="4853893" cy="73850"/>
          </a:xfrm>
        </p:grpSpPr>
        <p:cxnSp>
          <p:nvCxnSpPr>
            <p:cNvPr id="22" name="Straight Connector 21">
              <a:extLst>
                <a:ext uri="{FF2B5EF4-FFF2-40B4-BE49-F238E27FC236}">
                  <a16:creationId xmlns:a16="http://schemas.microsoft.com/office/drawing/2014/main" id="{01154466-0228-6A5B-81A0-675F76E461B4}"/>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385492D-8E56-C24D-26F3-B87C76AFDEE9}"/>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24" name="Picture 23" descr="A black and white sign with white text&#10;&#10;AI-generated content may be incorrect.">
            <a:extLst>
              <a:ext uri="{FF2B5EF4-FFF2-40B4-BE49-F238E27FC236}">
                <a16:creationId xmlns:a16="http://schemas.microsoft.com/office/drawing/2014/main" id="{F1294EA6-FED3-0B7A-A7DB-57197D0210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592468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F11FCFF6-7238-86D2-2945-6105861E2555}"/>
              </a:ext>
            </a:extLst>
          </p:cNvPr>
          <p:cNvSpPr txBox="1"/>
          <p:nvPr/>
        </p:nvSpPr>
        <p:spPr>
          <a:xfrm>
            <a:off x="0" y="1000893"/>
            <a:ext cx="12192000" cy="5868000"/>
          </a:xfrm>
          <a:prstGeom prst="rect">
            <a:avLst/>
          </a:prstGeom>
          <a:solidFill>
            <a:schemeClr val="bg1"/>
          </a:solidFill>
        </p:spPr>
        <p:txBody>
          <a:bodyPr wrap="square" rtlCol="0">
            <a:spAutoFit/>
          </a:bodyPr>
          <a:lstStyle/>
          <a:p>
            <a:endParaRPr lang="en-GB" dirty="0"/>
          </a:p>
        </p:txBody>
      </p:sp>
      <p:sp>
        <p:nvSpPr>
          <p:cNvPr id="5" name="Rectangle 4"/>
          <p:cNvSpPr/>
          <p:nvPr/>
        </p:nvSpPr>
        <p:spPr>
          <a:xfrm>
            <a:off x="2117409" y="2132858"/>
            <a:ext cx="2489968" cy="4680519"/>
          </a:xfrm>
          <a:prstGeom prst="rect">
            <a:avLst/>
          </a:prstGeom>
          <a:solidFill>
            <a:schemeClr val="bg2">
              <a:lumMod val="8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2226222"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Rectangle 27"/>
          <p:cNvSpPr/>
          <p:nvPr/>
        </p:nvSpPr>
        <p:spPr>
          <a:xfrm>
            <a:off x="2699418"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Rectangle 28"/>
          <p:cNvSpPr/>
          <p:nvPr/>
        </p:nvSpPr>
        <p:spPr>
          <a:xfrm>
            <a:off x="3172614"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0" name="Rectangle 29"/>
          <p:cNvSpPr/>
          <p:nvPr/>
        </p:nvSpPr>
        <p:spPr>
          <a:xfrm>
            <a:off x="3409212"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3645810"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3882408"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4119006"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4355604"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p:cNvSpPr/>
          <p:nvPr/>
        </p:nvSpPr>
        <p:spPr>
          <a:xfrm>
            <a:off x="2462820"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0" name="Rectangle 39"/>
          <p:cNvSpPr/>
          <p:nvPr/>
        </p:nvSpPr>
        <p:spPr>
          <a:xfrm>
            <a:off x="2936016"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4" name="TextBox 63"/>
          <p:cNvSpPr txBox="1"/>
          <p:nvPr/>
        </p:nvSpPr>
        <p:spPr>
          <a:xfrm>
            <a:off x="1703512" y="3542101"/>
            <a:ext cx="431528" cy="246221"/>
          </a:xfrm>
          <a:prstGeom prst="rect">
            <a:avLst/>
          </a:prstGeom>
          <a:noFill/>
        </p:spPr>
        <p:txBody>
          <a:bodyPr wrap="none" rtlCol="0">
            <a:spAutoFit/>
          </a:bodyPr>
          <a:lstStyle/>
          <a:p>
            <a:r>
              <a:rPr lang="en-GB" sz="1000" dirty="0"/>
              <a:t>10.0</a:t>
            </a:r>
          </a:p>
        </p:txBody>
      </p:sp>
      <p:sp>
        <p:nvSpPr>
          <p:cNvPr id="65" name="TextBox 64"/>
          <p:cNvSpPr txBox="1"/>
          <p:nvPr/>
        </p:nvSpPr>
        <p:spPr>
          <a:xfrm>
            <a:off x="1769236" y="6308602"/>
            <a:ext cx="360996" cy="246221"/>
          </a:xfrm>
          <a:prstGeom prst="rect">
            <a:avLst/>
          </a:prstGeom>
          <a:noFill/>
        </p:spPr>
        <p:txBody>
          <a:bodyPr wrap="none" rtlCol="0">
            <a:spAutoFit/>
          </a:bodyPr>
          <a:lstStyle/>
          <a:p>
            <a:r>
              <a:rPr lang="en-GB" sz="1000" dirty="0"/>
              <a:t>0.5</a:t>
            </a:r>
          </a:p>
        </p:txBody>
      </p:sp>
      <p:sp>
        <p:nvSpPr>
          <p:cNvPr id="66" name="TextBox 65"/>
          <p:cNvSpPr txBox="1"/>
          <p:nvPr/>
        </p:nvSpPr>
        <p:spPr>
          <a:xfrm>
            <a:off x="1769236" y="5444506"/>
            <a:ext cx="360996" cy="246221"/>
          </a:xfrm>
          <a:prstGeom prst="rect">
            <a:avLst/>
          </a:prstGeom>
          <a:noFill/>
        </p:spPr>
        <p:txBody>
          <a:bodyPr wrap="none" rtlCol="0">
            <a:spAutoFit/>
          </a:bodyPr>
          <a:lstStyle/>
          <a:p>
            <a:r>
              <a:rPr lang="en-GB" sz="1000" dirty="0"/>
              <a:t>1.0</a:t>
            </a:r>
          </a:p>
        </p:txBody>
      </p:sp>
      <p:sp>
        <p:nvSpPr>
          <p:cNvPr id="67" name="TextBox 66"/>
          <p:cNvSpPr txBox="1"/>
          <p:nvPr/>
        </p:nvSpPr>
        <p:spPr>
          <a:xfrm>
            <a:off x="1769236" y="4910253"/>
            <a:ext cx="360996" cy="246221"/>
          </a:xfrm>
          <a:prstGeom prst="rect">
            <a:avLst/>
          </a:prstGeom>
          <a:noFill/>
        </p:spPr>
        <p:txBody>
          <a:bodyPr wrap="none" rtlCol="0">
            <a:spAutoFit/>
          </a:bodyPr>
          <a:lstStyle/>
          <a:p>
            <a:r>
              <a:rPr lang="en-GB" sz="1000" dirty="0"/>
              <a:t>1.5</a:t>
            </a:r>
          </a:p>
        </p:txBody>
      </p:sp>
      <p:sp>
        <p:nvSpPr>
          <p:cNvPr id="68" name="TextBox 67"/>
          <p:cNvSpPr txBox="1"/>
          <p:nvPr/>
        </p:nvSpPr>
        <p:spPr>
          <a:xfrm>
            <a:off x="1769236" y="4580410"/>
            <a:ext cx="360996" cy="246221"/>
          </a:xfrm>
          <a:prstGeom prst="rect">
            <a:avLst/>
          </a:prstGeom>
          <a:noFill/>
        </p:spPr>
        <p:txBody>
          <a:bodyPr wrap="none" rtlCol="0">
            <a:spAutoFit/>
          </a:bodyPr>
          <a:lstStyle/>
          <a:p>
            <a:r>
              <a:rPr lang="en-GB" sz="1000" dirty="0"/>
              <a:t>2.0</a:t>
            </a:r>
          </a:p>
        </p:txBody>
      </p:sp>
      <p:sp>
        <p:nvSpPr>
          <p:cNvPr id="69" name="TextBox 68"/>
          <p:cNvSpPr txBox="1"/>
          <p:nvPr/>
        </p:nvSpPr>
        <p:spPr>
          <a:xfrm>
            <a:off x="1769236" y="4190173"/>
            <a:ext cx="360996" cy="246221"/>
          </a:xfrm>
          <a:prstGeom prst="rect">
            <a:avLst/>
          </a:prstGeom>
          <a:noFill/>
        </p:spPr>
        <p:txBody>
          <a:bodyPr wrap="none" rtlCol="0">
            <a:spAutoFit/>
          </a:bodyPr>
          <a:lstStyle/>
          <a:p>
            <a:r>
              <a:rPr lang="en-GB" sz="1000" dirty="0"/>
              <a:t>3.0</a:t>
            </a:r>
          </a:p>
        </p:txBody>
      </p:sp>
      <p:sp>
        <p:nvSpPr>
          <p:cNvPr id="70" name="TextBox 69"/>
          <p:cNvSpPr txBox="1"/>
          <p:nvPr/>
        </p:nvSpPr>
        <p:spPr>
          <a:xfrm>
            <a:off x="1769236" y="4004346"/>
            <a:ext cx="360996" cy="246221"/>
          </a:xfrm>
          <a:prstGeom prst="rect">
            <a:avLst/>
          </a:prstGeom>
          <a:noFill/>
        </p:spPr>
        <p:txBody>
          <a:bodyPr wrap="none" rtlCol="0">
            <a:spAutoFit/>
          </a:bodyPr>
          <a:lstStyle/>
          <a:p>
            <a:r>
              <a:rPr lang="en-GB" sz="1000" dirty="0"/>
              <a:t>4.0</a:t>
            </a:r>
          </a:p>
        </p:txBody>
      </p:sp>
      <p:sp>
        <p:nvSpPr>
          <p:cNvPr id="71" name="TextBox 70"/>
          <p:cNvSpPr txBox="1"/>
          <p:nvPr/>
        </p:nvSpPr>
        <p:spPr>
          <a:xfrm>
            <a:off x="1769236" y="3758125"/>
            <a:ext cx="360996" cy="246221"/>
          </a:xfrm>
          <a:prstGeom prst="rect">
            <a:avLst/>
          </a:prstGeom>
          <a:noFill/>
        </p:spPr>
        <p:txBody>
          <a:bodyPr wrap="none" rtlCol="0">
            <a:spAutoFit/>
          </a:bodyPr>
          <a:lstStyle/>
          <a:p>
            <a:r>
              <a:rPr lang="en-GB" sz="1000" dirty="0"/>
              <a:t>6.0</a:t>
            </a:r>
          </a:p>
        </p:txBody>
      </p:sp>
      <p:sp>
        <p:nvSpPr>
          <p:cNvPr id="72" name="TextBox 71"/>
          <p:cNvSpPr txBox="1"/>
          <p:nvPr/>
        </p:nvSpPr>
        <p:spPr>
          <a:xfrm>
            <a:off x="1769236" y="3644306"/>
            <a:ext cx="360996" cy="246221"/>
          </a:xfrm>
          <a:prstGeom prst="rect">
            <a:avLst/>
          </a:prstGeom>
          <a:noFill/>
        </p:spPr>
        <p:txBody>
          <a:bodyPr wrap="none" rtlCol="0">
            <a:spAutoFit/>
          </a:bodyPr>
          <a:lstStyle/>
          <a:p>
            <a:r>
              <a:rPr lang="en-GB" sz="1000" dirty="0"/>
              <a:t>8.0</a:t>
            </a:r>
          </a:p>
        </p:txBody>
      </p:sp>
      <p:sp>
        <p:nvSpPr>
          <p:cNvPr id="73" name="TextBox 72"/>
          <p:cNvSpPr txBox="1"/>
          <p:nvPr/>
        </p:nvSpPr>
        <p:spPr>
          <a:xfrm>
            <a:off x="1769236" y="3865310"/>
            <a:ext cx="360996" cy="246221"/>
          </a:xfrm>
          <a:prstGeom prst="rect">
            <a:avLst/>
          </a:prstGeom>
          <a:noFill/>
        </p:spPr>
        <p:txBody>
          <a:bodyPr wrap="none" rtlCol="0">
            <a:spAutoFit/>
          </a:bodyPr>
          <a:lstStyle/>
          <a:p>
            <a:r>
              <a:rPr lang="en-GB" sz="1000" dirty="0"/>
              <a:t>5.0</a:t>
            </a:r>
          </a:p>
        </p:txBody>
      </p:sp>
      <p:cxnSp>
        <p:nvCxnSpPr>
          <p:cNvPr id="74" name="Straight Connector 73"/>
          <p:cNvCxnSpPr/>
          <p:nvPr/>
        </p:nvCxnSpPr>
        <p:spPr>
          <a:xfrm>
            <a:off x="2230716" y="386730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2230716" y="375910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230716" y="3658751"/>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230716" y="3970827"/>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230716" y="4114083"/>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2230716" y="4292377"/>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2230716" y="4707324"/>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2230716" y="503147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2230716" y="555107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230716" y="643336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rot="16200000">
            <a:off x="3034231" y="1774216"/>
            <a:ext cx="441146" cy="338554"/>
          </a:xfrm>
          <a:prstGeom prst="rect">
            <a:avLst/>
          </a:prstGeom>
          <a:noFill/>
        </p:spPr>
        <p:txBody>
          <a:bodyPr wrap="none" rtlCol="0">
            <a:spAutoFit/>
          </a:bodyPr>
          <a:lstStyle/>
          <a:p>
            <a:r>
              <a:rPr lang="en-GB" sz="1600" dirty="0"/>
              <a:t>A+</a:t>
            </a:r>
          </a:p>
        </p:txBody>
      </p:sp>
      <p:sp>
        <p:nvSpPr>
          <p:cNvPr id="86" name="TextBox 85"/>
          <p:cNvSpPr txBox="1"/>
          <p:nvPr/>
        </p:nvSpPr>
        <p:spPr>
          <a:xfrm rot="16200000">
            <a:off x="2349902" y="1799864"/>
            <a:ext cx="389850" cy="338554"/>
          </a:xfrm>
          <a:prstGeom prst="rect">
            <a:avLst/>
          </a:prstGeom>
          <a:noFill/>
        </p:spPr>
        <p:txBody>
          <a:bodyPr wrap="none" rtlCol="0">
            <a:spAutoFit/>
          </a:bodyPr>
          <a:lstStyle/>
          <a:p>
            <a:r>
              <a:rPr lang="en-GB" sz="1600" dirty="0"/>
              <a:t>K-</a:t>
            </a:r>
          </a:p>
        </p:txBody>
      </p:sp>
      <p:sp>
        <p:nvSpPr>
          <p:cNvPr id="87" name="TextBox 86"/>
          <p:cNvSpPr txBox="1"/>
          <p:nvPr/>
        </p:nvSpPr>
        <p:spPr>
          <a:xfrm rot="16200000">
            <a:off x="2532060" y="1756583"/>
            <a:ext cx="498855" cy="338554"/>
          </a:xfrm>
          <a:prstGeom prst="rect">
            <a:avLst/>
          </a:prstGeom>
          <a:noFill/>
        </p:spPr>
        <p:txBody>
          <a:bodyPr wrap="none" rtlCol="0">
            <a:spAutoFit/>
          </a:bodyPr>
          <a:lstStyle/>
          <a:p>
            <a:r>
              <a:rPr lang="en-GB" sz="1600" dirty="0"/>
              <a:t>K +</a:t>
            </a:r>
          </a:p>
        </p:txBody>
      </p:sp>
      <p:sp>
        <p:nvSpPr>
          <p:cNvPr id="88" name="TextBox 87"/>
          <p:cNvSpPr txBox="1"/>
          <p:nvPr/>
        </p:nvSpPr>
        <p:spPr>
          <a:xfrm rot="16200000">
            <a:off x="2823220" y="1794253"/>
            <a:ext cx="389850" cy="338554"/>
          </a:xfrm>
          <a:prstGeom prst="rect">
            <a:avLst/>
          </a:prstGeom>
          <a:noFill/>
        </p:spPr>
        <p:txBody>
          <a:bodyPr wrap="none" rtlCol="0">
            <a:spAutoFit/>
          </a:bodyPr>
          <a:lstStyle/>
          <a:p>
            <a:r>
              <a:rPr lang="en-GB" sz="1600" dirty="0"/>
              <a:t>A-</a:t>
            </a:r>
          </a:p>
        </p:txBody>
      </p:sp>
      <p:sp>
        <p:nvSpPr>
          <p:cNvPr id="89" name="TextBox 88"/>
          <p:cNvSpPr txBox="1"/>
          <p:nvPr/>
        </p:nvSpPr>
        <p:spPr>
          <a:xfrm rot="16200000">
            <a:off x="2960709" y="1481667"/>
            <a:ext cx="1061509" cy="338554"/>
          </a:xfrm>
          <a:prstGeom prst="rect">
            <a:avLst/>
          </a:prstGeom>
          <a:noFill/>
        </p:spPr>
        <p:txBody>
          <a:bodyPr wrap="none" rtlCol="0">
            <a:spAutoFit/>
          </a:bodyPr>
          <a:lstStyle/>
          <a:p>
            <a:r>
              <a:rPr lang="en-GB" sz="1600" dirty="0" err="1"/>
              <a:t>MMpARA</a:t>
            </a:r>
            <a:endParaRPr lang="en-GB" sz="1600" dirty="0"/>
          </a:p>
        </p:txBody>
      </p:sp>
      <p:sp>
        <p:nvSpPr>
          <p:cNvPr id="90" name="TextBox 89"/>
          <p:cNvSpPr txBox="1"/>
          <p:nvPr/>
        </p:nvSpPr>
        <p:spPr>
          <a:xfrm rot="16200000">
            <a:off x="3277518" y="1570281"/>
            <a:ext cx="901209" cy="338554"/>
          </a:xfrm>
          <a:prstGeom prst="rect">
            <a:avLst/>
          </a:prstGeom>
          <a:noFill/>
        </p:spPr>
        <p:txBody>
          <a:bodyPr wrap="none" rtlCol="0">
            <a:spAutoFit/>
          </a:bodyPr>
          <a:lstStyle/>
          <a:p>
            <a:r>
              <a:rPr lang="en-GB" sz="1600" dirty="0"/>
              <a:t>Ligation</a:t>
            </a:r>
          </a:p>
        </p:txBody>
      </p:sp>
      <p:sp>
        <p:nvSpPr>
          <p:cNvPr id="91" name="TextBox 90"/>
          <p:cNvSpPr txBox="1"/>
          <p:nvPr/>
        </p:nvSpPr>
        <p:spPr>
          <a:xfrm rot="16200000">
            <a:off x="3898312" y="1702080"/>
            <a:ext cx="606256" cy="338554"/>
          </a:xfrm>
          <a:prstGeom prst="rect">
            <a:avLst/>
          </a:prstGeom>
          <a:noFill/>
        </p:spPr>
        <p:txBody>
          <a:bodyPr wrap="none" rtlCol="0">
            <a:spAutoFit/>
          </a:bodyPr>
          <a:lstStyle/>
          <a:p>
            <a:r>
              <a:rPr lang="en-GB" sz="1600" dirty="0"/>
              <a:t>1 Kb</a:t>
            </a:r>
          </a:p>
        </p:txBody>
      </p:sp>
      <p:sp>
        <p:nvSpPr>
          <p:cNvPr id="92" name="TextBox 91"/>
          <p:cNvSpPr txBox="1"/>
          <p:nvPr/>
        </p:nvSpPr>
        <p:spPr>
          <a:xfrm rot="16200000">
            <a:off x="3535016" y="1576244"/>
            <a:ext cx="859531" cy="338554"/>
          </a:xfrm>
          <a:prstGeom prst="rect">
            <a:avLst/>
          </a:prstGeom>
          <a:noFill/>
        </p:spPr>
        <p:txBody>
          <a:bodyPr wrap="none" rtlCol="0">
            <a:spAutoFit/>
          </a:bodyPr>
          <a:lstStyle/>
          <a:p>
            <a:r>
              <a:rPr lang="en-GB" sz="1600" dirty="0"/>
              <a:t>MMLIG</a:t>
            </a:r>
          </a:p>
        </p:txBody>
      </p:sp>
      <p:sp>
        <p:nvSpPr>
          <p:cNvPr id="93" name="TextBox 92"/>
          <p:cNvSpPr txBox="1"/>
          <p:nvPr/>
        </p:nvSpPr>
        <p:spPr>
          <a:xfrm rot="16200000">
            <a:off x="3799142" y="1394304"/>
            <a:ext cx="1277914" cy="338554"/>
          </a:xfrm>
          <a:prstGeom prst="rect">
            <a:avLst/>
          </a:prstGeom>
          <a:noFill/>
        </p:spPr>
        <p:txBody>
          <a:bodyPr wrap="none" rtlCol="0">
            <a:spAutoFit/>
          </a:bodyPr>
          <a:lstStyle/>
          <a:p>
            <a:r>
              <a:rPr lang="en-GB" sz="1600" dirty="0" err="1"/>
              <a:t>MMpARA</a:t>
            </a:r>
            <a:r>
              <a:rPr lang="en-GB" sz="1600" dirty="0"/>
              <a:t>-R</a:t>
            </a:r>
          </a:p>
        </p:txBody>
      </p:sp>
      <p:sp>
        <p:nvSpPr>
          <p:cNvPr id="96" name="TextBox 95"/>
          <p:cNvSpPr txBox="1"/>
          <p:nvPr/>
        </p:nvSpPr>
        <p:spPr>
          <a:xfrm rot="16200000">
            <a:off x="2005040" y="1702080"/>
            <a:ext cx="606256" cy="338554"/>
          </a:xfrm>
          <a:prstGeom prst="rect">
            <a:avLst/>
          </a:prstGeom>
          <a:noFill/>
        </p:spPr>
        <p:txBody>
          <a:bodyPr wrap="none" rtlCol="0">
            <a:spAutoFit/>
          </a:bodyPr>
          <a:lstStyle/>
          <a:p>
            <a:r>
              <a:rPr lang="en-GB" sz="1600" dirty="0"/>
              <a:t>1 Kb</a:t>
            </a:r>
          </a:p>
        </p:txBody>
      </p:sp>
      <p:cxnSp>
        <p:nvCxnSpPr>
          <p:cNvPr id="114" name="Straight Connector 113"/>
          <p:cNvCxnSpPr/>
          <p:nvPr/>
        </p:nvCxnSpPr>
        <p:spPr>
          <a:xfrm>
            <a:off x="2703912" y="4009719"/>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2703912" y="573325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2936017" y="4009719"/>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462821" y="389052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3177108" y="4066593"/>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3177108" y="659735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3409213" y="594928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21" name="Rectangle 120"/>
          <p:cNvSpPr/>
          <p:nvPr/>
        </p:nvSpPr>
        <p:spPr>
          <a:xfrm>
            <a:off x="3645811" y="3865946"/>
            <a:ext cx="163891" cy="2443375"/>
          </a:xfrm>
          <a:prstGeom prst="rect">
            <a:avLst/>
          </a:prstGeom>
          <a:pattFill prst="dkHorz">
            <a:fgClr>
              <a:srgbClr val="C00000"/>
            </a:fgClr>
            <a:bgClr>
              <a:schemeClr val="bg1">
                <a:lumMod val="8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Rectangle 121"/>
          <p:cNvSpPr/>
          <p:nvPr/>
        </p:nvSpPr>
        <p:spPr>
          <a:xfrm>
            <a:off x="3882408" y="4111531"/>
            <a:ext cx="179218" cy="1184781"/>
          </a:xfrm>
          <a:prstGeom prst="rect">
            <a:avLst/>
          </a:prstGeom>
          <a:pattFill prst="dkHorz">
            <a:fgClr>
              <a:srgbClr val="C00000"/>
            </a:fgClr>
            <a:bgClr>
              <a:schemeClr val="bg1">
                <a:lumMod val="8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3" name="Straight Connector 122"/>
          <p:cNvCxnSpPr/>
          <p:nvPr/>
        </p:nvCxnSpPr>
        <p:spPr>
          <a:xfrm>
            <a:off x="3882409" y="594928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3882409" y="529295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4119007" y="388728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4119007" y="377908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4119007" y="3678727"/>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4119007" y="3990803"/>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4119007" y="4134059"/>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4119007" y="4312353"/>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4119007" y="472730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4119007" y="505145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4119007" y="557105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4119007" y="645333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4355605" y="529295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4605318" y="924624"/>
            <a:ext cx="2858834" cy="5888752"/>
            <a:chOff x="4283968" y="924624"/>
            <a:chExt cx="2858834" cy="5888752"/>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4318" t="46441" r="24496" b="18645"/>
            <a:stretch/>
          </p:blipFill>
          <p:spPr>
            <a:xfrm rot="5400000" flipH="1">
              <a:off x="3554812" y="3275908"/>
              <a:ext cx="4680520" cy="2394416"/>
            </a:xfrm>
            <a:prstGeom prst="rect">
              <a:avLst/>
            </a:prstGeom>
          </p:spPr>
        </p:pic>
        <p:sp>
          <p:nvSpPr>
            <p:cNvPr id="6" name="TextBox 5"/>
            <p:cNvSpPr txBox="1"/>
            <p:nvPr/>
          </p:nvSpPr>
          <p:spPr>
            <a:xfrm>
              <a:off x="4283968" y="3542819"/>
              <a:ext cx="431528" cy="246221"/>
            </a:xfrm>
            <a:prstGeom prst="rect">
              <a:avLst/>
            </a:prstGeom>
            <a:noFill/>
          </p:spPr>
          <p:txBody>
            <a:bodyPr wrap="none" rtlCol="0">
              <a:spAutoFit/>
            </a:bodyPr>
            <a:lstStyle/>
            <a:p>
              <a:r>
                <a:rPr lang="en-GB" sz="1000" dirty="0"/>
                <a:t>10.0</a:t>
              </a:r>
            </a:p>
          </p:txBody>
        </p:sp>
        <p:sp>
          <p:nvSpPr>
            <p:cNvPr id="7" name="TextBox 6"/>
            <p:cNvSpPr txBox="1"/>
            <p:nvPr/>
          </p:nvSpPr>
          <p:spPr>
            <a:xfrm>
              <a:off x="4283968" y="6309320"/>
              <a:ext cx="360996" cy="246221"/>
            </a:xfrm>
            <a:prstGeom prst="rect">
              <a:avLst/>
            </a:prstGeom>
            <a:noFill/>
          </p:spPr>
          <p:txBody>
            <a:bodyPr wrap="none" rtlCol="0">
              <a:spAutoFit/>
            </a:bodyPr>
            <a:lstStyle/>
            <a:p>
              <a:r>
                <a:rPr lang="en-GB" sz="1000" dirty="0"/>
                <a:t>0.5</a:t>
              </a:r>
            </a:p>
          </p:txBody>
        </p:sp>
        <p:sp>
          <p:nvSpPr>
            <p:cNvPr id="8" name="TextBox 7"/>
            <p:cNvSpPr txBox="1"/>
            <p:nvPr/>
          </p:nvSpPr>
          <p:spPr>
            <a:xfrm>
              <a:off x="4283968" y="5445224"/>
              <a:ext cx="360996" cy="246221"/>
            </a:xfrm>
            <a:prstGeom prst="rect">
              <a:avLst/>
            </a:prstGeom>
            <a:noFill/>
          </p:spPr>
          <p:txBody>
            <a:bodyPr wrap="none" rtlCol="0">
              <a:spAutoFit/>
            </a:bodyPr>
            <a:lstStyle/>
            <a:p>
              <a:r>
                <a:rPr lang="en-GB" sz="1000" dirty="0"/>
                <a:t>1.0</a:t>
              </a:r>
            </a:p>
          </p:txBody>
        </p:sp>
        <p:sp>
          <p:nvSpPr>
            <p:cNvPr id="9" name="TextBox 8"/>
            <p:cNvSpPr txBox="1"/>
            <p:nvPr/>
          </p:nvSpPr>
          <p:spPr>
            <a:xfrm>
              <a:off x="4283968" y="4910971"/>
              <a:ext cx="360996" cy="246221"/>
            </a:xfrm>
            <a:prstGeom prst="rect">
              <a:avLst/>
            </a:prstGeom>
            <a:noFill/>
          </p:spPr>
          <p:txBody>
            <a:bodyPr wrap="none" rtlCol="0">
              <a:spAutoFit/>
            </a:bodyPr>
            <a:lstStyle/>
            <a:p>
              <a:r>
                <a:rPr lang="en-GB" sz="1000" dirty="0"/>
                <a:t>1.5</a:t>
              </a:r>
            </a:p>
          </p:txBody>
        </p:sp>
        <p:sp>
          <p:nvSpPr>
            <p:cNvPr id="10" name="TextBox 9"/>
            <p:cNvSpPr txBox="1"/>
            <p:nvPr/>
          </p:nvSpPr>
          <p:spPr>
            <a:xfrm>
              <a:off x="4283968" y="4581128"/>
              <a:ext cx="360996" cy="246221"/>
            </a:xfrm>
            <a:prstGeom prst="rect">
              <a:avLst/>
            </a:prstGeom>
            <a:noFill/>
          </p:spPr>
          <p:txBody>
            <a:bodyPr wrap="none" rtlCol="0">
              <a:spAutoFit/>
            </a:bodyPr>
            <a:lstStyle/>
            <a:p>
              <a:r>
                <a:rPr lang="en-GB" sz="1000" dirty="0"/>
                <a:t>2.0</a:t>
              </a:r>
            </a:p>
          </p:txBody>
        </p:sp>
        <p:sp>
          <p:nvSpPr>
            <p:cNvPr id="11" name="TextBox 10"/>
            <p:cNvSpPr txBox="1"/>
            <p:nvPr/>
          </p:nvSpPr>
          <p:spPr>
            <a:xfrm>
              <a:off x="4283968" y="4190891"/>
              <a:ext cx="360996" cy="246221"/>
            </a:xfrm>
            <a:prstGeom prst="rect">
              <a:avLst/>
            </a:prstGeom>
            <a:noFill/>
          </p:spPr>
          <p:txBody>
            <a:bodyPr wrap="none" rtlCol="0">
              <a:spAutoFit/>
            </a:bodyPr>
            <a:lstStyle/>
            <a:p>
              <a:r>
                <a:rPr lang="en-GB" sz="1000" dirty="0"/>
                <a:t>3.0</a:t>
              </a:r>
            </a:p>
          </p:txBody>
        </p:sp>
        <p:sp>
          <p:nvSpPr>
            <p:cNvPr id="12" name="TextBox 11"/>
            <p:cNvSpPr txBox="1"/>
            <p:nvPr/>
          </p:nvSpPr>
          <p:spPr>
            <a:xfrm>
              <a:off x="4283968" y="4005064"/>
              <a:ext cx="360996" cy="246221"/>
            </a:xfrm>
            <a:prstGeom prst="rect">
              <a:avLst/>
            </a:prstGeom>
            <a:noFill/>
          </p:spPr>
          <p:txBody>
            <a:bodyPr wrap="none" rtlCol="0">
              <a:spAutoFit/>
            </a:bodyPr>
            <a:lstStyle/>
            <a:p>
              <a:r>
                <a:rPr lang="en-GB" sz="1000" dirty="0"/>
                <a:t>4.0</a:t>
              </a:r>
            </a:p>
          </p:txBody>
        </p:sp>
        <p:sp>
          <p:nvSpPr>
            <p:cNvPr id="13" name="TextBox 12"/>
            <p:cNvSpPr txBox="1"/>
            <p:nvPr/>
          </p:nvSpPr>
          <p:spPr>
            <a:xfrm>
              <a:off x="4283968" y="3758843"/>
              <a:ext cx="360996" cy="246221"/>
            </a:xfrm>
            <a:prstGeom prst="rect">
              <a:avLst/>
            </a:prstGeom>
            <a:noFill/>
          </p:spPr>
          <p:txBody>
            <a:bodyPr wrap="none" rtlCol="0">
              <a:spAutoFit/>
            </a:bodyPr>
            <a:lstStyle/>
            <a:p>
              <a:r>
                <a:rPr lang="en-GB" sz="1000" dirty="0"/>
                <a:t>6.0</a:t>
              </a:r>
            </a:p>
          </p:txBody>
        </p:sp>
        <p:sp>
          <p:nvSpPr>
            <p:cNvPr id="14" name="TextBox 13"/>
            <p:cNvSpPr txBox="1"/>
            <p:nvPr/>
          </p:nvSpPr>
          <p:spPr>
            <a:xfrm>
              <a:off x="4283968" y="3645024"/>
              <a:ext cx="360996" cy="246221"/>
            </a:xfrm>
            <a:prstGeom prst="rect">
              <a:avLst/>
            </a:prstGeom>
            <a:noFill/>
          </p:spPr>
          <p:txBody>
            <a:bodyPr wrap="none" rtlCol="0">
              <a:spAutoFit/>
            </a:bodyPr>
            <a:lstStyle/>
            <a:p>
              <a:r>
                <a:rPr lang="en-GB" sz="1000" dirty="0"/>
                <a:t>8.0</a:t>
              </a:r>
            </a:p>
          </p:txBody>
        </p:sp>
        <p:sp>
          <p:nvSpPr>
            <p:cNvPr id="15" name="TextBox 14"/>
            <p:cNvSpPr txBox="1"/>
            <p:nvPr/>
          </p:nvSpPr>
          <p:spPr>
            <a:xfrm>
              <a:off x="4283968" y="3866028"/>
              <a:ext cx="360996" cy="246221"/>
            </a:xfrm>
            <a:prstGeom prst="rect">
              <a:avLst/>
            </a:prstGeom>
            <a:noFill/>
          </p:spPr>
          <p:txBody>
            <a:bodyPr wrap="none" rtlCol="0">
              <a:spAutoFit/>
            </a:bodyPr>
            <a:lstStyle/>
            <a:p>
              <a:r>
                <a:rPr lang="en-GB" sz="1000" dirty="0"/>
                <a:t>5.0</a:t>
              </a:r>
            </a:p>
          </p:txBody>
        </p:sp>
        <p:sp>
          <p:nvSpPr>
            <p:cNvPr id="153" name="TextBox 152"/>
            <p:cNvSpPr txBox="1"/>
            <p:nvPr/>
          </p:nvSpPr>
          <p:spPr>
            <a:xfrm rot="16200000">
              <a:off x="5593205" y="1774216"/>
              <a:ext cx="441146" cy="338554"/>
            </a:xfrm>
            <a:prstGeom prst="rect">
              <a:avLst/>
            </a:prstGeom>
            <a:noFill/>
          </p:spPr>
          <p:txBody>
            <a:bodyPr wrap="none" rtlCol="0">
              <a:spAutoFit/>
            </a:bodyPr>
            <a:lstStyle/>
            <a:p>
              <a:r>
                <a:rPr lang="en-GB" sz="1600" dirty="0"/>
                <a:t>A+</a:t>
              </a:r>
            </a:p>
          </p:txBody>
        </p:sp>
        <p:sp>
          <p:nvSpPr>
            <p:cNvPr id="154" name="TextBox 153"/>
            <p:cNvSpPr txBox="1"/>
            <p:nvPr/>
          </p:nvSpPr>
          <p:spPr>
            <a:xfrm rot="16200000">
              <a:off x="4908876" y="1799864"/>
              <a:ext cx="389850" cy="338554"/>
            </a:xfrm>
            <a:prstGeom prst="rect">
              <a:avLst/>
            </a:prstGeom>
            <a:noFill/>
          </p:spPr>
          <p:txBody>
            <a:bodyPr wrap="none" rtlCol="0">
              <a:spAutoFit/>
            </a:bodyPr>
            <a:lstStyle/>
            <a:p>
              <a:r>
                <a:rPr lang="en-GB" sz="1600" dirty="0"/>
                <a:t>K-</a:t>
              </a:r>
            </a:p>
          </p:txBody>
        </p:sp>
        <p:sp>
          <p:nvSpPr>
            <p:cNvPr id="155" name="TextBox 154"/>
            <p:cNvSpPr txBox="1"/>
            <p:nvPr/>
          </p:nvSpPr>
          <p:spPr>
            <a:xfrm rot="16200000">
              <a:off x="5091033" y="1756583"/>
              <a:ext cx="498855" cy="338554"/>
            </a:xfrm>
            <a:prstGeom prst="rect">
              <a:avLst/>
            </a:prstGeom>
            <a:noFill/>
          </p:spPr>
          <p:txBody>
            <a:bodyPr wrap="none" rtlCol="0">
              <a:spAutoFit/>
            </a:bodyPr>
            <a:lstStyle/>
            <a:p>
              <a:r>
                <a:rPr lang="en-GB" sz="1600" dirty="0"/>
                <a:t>K +</a:t>
              </a:r>
            </a:p>
          </p:txBody>
        </p:sp>
        <p:sp>
          <p:nvSpPr>
            <p:cNvPr id="156" name="TextBox 155"/>
            <p:cNvSpPr txBox="1"/>
            <p:nvPr/>
          </p:nvSpPr>
          <p:spPr>
            <a:xfrm rot="16200000">
              <a:off x="5382194" y="1794253"/>
              <a:ext cx="389850" cy="338554"/>
            </a:xfrm>
            <a:prstGeom prst="rect">
              <a:avLst/>
            </a:prstGeom>
            <a:noFill/>
          </p:spPr>
          <p:txBody>
            <a:bodyPr wrap="none" rtlCol="0">
              <a:spAutoFit/>
            </a:bodyPr>
            <a:lstStyle/>
            <a:p>
              <a:r>
                <a:rPr lang="en-GB" sz="1600" dirty="0"/>
                <a:t>A-</a:t>
              </a:r>
            </a:p>
          </p:txBody>
        </p:sp>
        <p:sp>
          <p:nvSpPr>
            <p:cNvPr id="157" name="TextBox 156"/>
            <p:cNvSpPr txBox="1"/>
            <p:nvPr/>
          </p:nvSpPr>
          <p:spPr>
            <a:xfrm rot="16200000">
              <a:off x="5519682" y="1481667"/>
              <a:ext cx="1061509" cy="338554"/>
            </a:xfrm>
            <a:prstGeom prst="rect">
              <a:avLst/>
            </a:prstGeom>
            <a:noFill/>
          </p:spPr>
          <p:txBody>
            <a:bodyPr wrap="none" rtlCol="0">
              <a:spAutoFit/>
            </a:bodyPr>
            <a:lstStyle/>
            <a:p>
              <a:r>
                <a:rPr lang="en-GB" sz="1600" dirty="0" err="1"/>
                <a:t>MMpARA</a:t>
              </a:r>
              <a:endParaRPr lang="en-GB" sz="1600" dirty="0"/>
            </a:p>
          </p:txBody>
        </p:sp>
        <p:sp>
          <p:nvSpPr>
            <p:cNvPr id="158" name="TextBox 157"/>
            <p:cNvSpPr txBox="1"/>
            <p:nvPr/>
          </p:nvSpPr>
          <p:spPr>
            <a:xfrm rot="16200000">
              <a:off x="5836491" y="1570281"/>
              <a:ext cx="901209" cy="338554"/>
            </a:xfrm>
            <a:prstGeom prst="rect">
              <a:avLst/>
            </a:prstGeom>
            <a:noFill/>
          </p:spPr>
          <p:txBody>
            <a:bodyPr wrap="none" rtlCol="0">
              <a:spAutoFit/>
            </a:bodyPr>
            <a:lstStyle/>
            <a:p>
              <a:r>
                <a:rPr lang="en-GB" sz="1600" dirty="0"/>
                <a:t>Ligation</a:t>
              </a:r>
            </a:p>
          </p:txBody>
        </p:sp>
        <p:sp>
          <p:nvSpPr>
            <p:cNvPr id="159" name="TextBox 158"/>
            <p:cNvSpPr txBox="1"/>
            <p:nvPr/>
          </p:nvSpPr>
          <p:spPr>
            <a:xfrm rot="16200000">
              <a:off x="6457286" y="1702080"/>
              <a:ext cx="606256" cy="338554"/>
            </a:xfrm>
            <a:prstGeom prst="rect">
              <a:avLst/>
            </a:prstGeom>
            <a:noFill/>
          </p:spPr>
          <p:txBody>
            <a:bodyPr wrap="none" rtlCol="0">
              <a:spAutoFit/>
            </a:bodyPr>
            <a:lstStyle/>
            <a:p>
              <a:r>
                <a:rPr lang="en-GB" sz="1600" dirty="0"/>
                <a:t>1 Kb</a:t>
              </a:r>
            </a:p>
          </p:txBody>
        </p:sp>
        <p:sp>
          <p:nvSpPr>
            <p:cNvPr id="160" name="TextBox 159"/>
            <p:cNvSpPr txBox="1"/>
            <p:nvPr/>
          </p:nvSpPr>
          <p:spPr>
            <a:xfrm rot="16200000">
              <a:off x="6093989" y="1576244"/>
              <a:ext cx="859531" cy="338554"/>
            </a:xfrm>
            <a:prstGeom prst="rect">
              <a:avLst/>
            </a:prstGeom>
            <a:noFill/>
          </p:spPr>
          <p:txBody>
            <a:bodyPr wrap="none" rtlCol="0">
              <a:spAutoFit/>
            </a:bodyPr>
            <a:lstStyle/>
            <a:p>
              <a:r>
                <a:rPr lang="en-GB" sz="1600" dirty="0"/>
                <a:t>MMLIG</a:t>
              </a:r>
            </a:p>
          </p:txBody>
        </p:sp>
        <p:sp>
          <p:nvSpPr>
            <p:cNvPr id="161" name="TextBox 160"/>
            <p:cNvSpPr txBox="1"/>
            <p:nvPr/>
          </p:nvSpPr>
          <p:spPr>
            <a:xfrm rot="16200000">
              <a:off x="6334568" y="1394304"/>
              <a:ext cx="1277914" cy="338554"/>
            </a:xfrm>
            <a:prstGeom prst="rect">
              <a:avLst/>
            </a:prstGeom>
            <a:noFill/>
          </p:spPr>
          <p:txBody>
            <a:bodyPr wrap="none" rtlCol="0">
              <a:spAutoFit/>
            </a:bodyPr>
            <a:lstStyle/>
            <a:p>
              <a:r>
                <a:rPr lang="en-GB" sz="1600" dirty="0" err="1"/>
                <a:t>MMpARA</a:t>
              </a:r>
              <a:r>
                <a:rPr lang="en-GB" sz="1600" dirty="0"/>
                <a:t>-R</a:t>
              </a:r>
            </a:p>
          </p:txBody>
        </p:sp>
        <p:sp>
          <p:nvSpPr>
            <p:cNvPr id="164" name="TextBox 163"/>
            <p:cNvSpPr txBox="1"/>
            <p:nvPr/>
          </p:nvSpPr>
          <p:spPr>
            <a:xfrm rot="16200000">
              <a:off x="4564014" y="1702080"/>
              <a:ext cx="606256" cy="338554"/>
            </a:xfrm>
            <a:prstGeom prst="rect">
              <a:avLst/>
            </a:prstGeom>
            <a:noFill/>
          </p:spPr>
          <p:txBody>
            <a:bodyPr wrap="none" rtlCol="0">
              <a:spAutoFit/>
            </a:bodyPr>
            <a:lstStyle/>
            <a:p>
              <a:r>
                <a:rPr lang="en-GB" sz="1600" dirty="0"/>
                <a:t>1 Kb</a:t>
              </a:r>
            </a:p>
          </p:txBody>
        </p:sp>
      </p:grpSp>
      <p:sp>
        <p:nvSpPr>
          <p:cNvPr id="4" name="Oval 3"/>
          <p:cNvSpPr/>
          <p:nvPr/>
        </p:nvSpPr>
        <p:spPr>
          <a:xfrm>
            <a:off x="6109649" y="5774200"/>
            <a:ext cx="380675" cy="288032"/>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Oval 100"/>
          <p:cNvSpPr/>
          <p:nvPr/>
        </p:nvSpPr>
        <p:spPr>
          <a:xfrm>
            <a:off x="7108211" y="5121383"/>
            <a:ext cx="380675" cy="288032"/>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p:cNvGrpSpPr/>
          <p:nvPr/>
        </p:nvGrpSpPr>
        <p:grpSpPr>
          <a:xfrm>
            <a:off x="6566850" y="5096363"/>
            <a:ext cx="419343" cy="945399"/>
            <a:chOff x="5042849" y="5096362"/>
            <a:chExt cx="419343" cy="945399"/>
          </a:xfrm>
        </p:grpSpPr>
        <p:sp>
          <p:nvSpPr>
            <p:cNvPr id="104" name="Oval 103"/>
            <p:cNvSpPr/>
            <p:nvPr/>
          </p:nvSpPr>
          <p:spPr>
            <a:xfrm>
              <a:off x="5081517" y="5096362"/>
              <a:ext cx="380675" cy="288032"/>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Oval 104"/>
            <p:cNvSpPr/>
            <p:nvPr/>
          </p:nvSpPr>
          <p:spPr>
            <a:xfrm>
              <a:off x="5042849" y="5753729"/>
              <a:ext cx="380675" cy="288032"/>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8">
            <a:extLst>
              <a:ext uri="{FF2B5EF4-FFF2-40B4-BE49-F238E27FC236}">
                <a16:creationId xmlns:a16="http://schemas.microsoft.com/office/drawing/2014/main" id="{D437037E-67A0-0866-AD28-042399F2F2ED}"/>
              </a:ext>
            </a:extLst>
          </p:cNvPr>
          <p:cNvSpPr txBox="1"/>
          <p:nvPr/>
        </p:nvSpPr>
        <p:spPr>
          <a:xfrm>
            <a:off x="1631505" y="44625"/>
            <a:ext cx="3163045" cy="830997"/>
          </a:xfrm>
          <a:prstGeom prst="rect">
            <a:avLst/>
          </a:prstGeom>
          <a:noFill/>
        </p:spPr>
        <p:txBody>
          <a:bodyPr wrap="none" rtlCol="0">
            <a:spAutoFit/>
          </a:bodyPr>
          <a:lstStyle/>
          <a:p>
            <a:r>
              <a:rPr lang="en-GB" sz="4800" dirty="0">
                <a:solidFill>
                  <a:schemeClr val="bg1"/>
                </a:solidFill>
                <a:latin typeface="+mj-lt"/>
              </a:rPr>
              <a:t>PCR: lab 4</a:t>
            </a:r>
          </a:p>
        </p:txBody>
      </p:sp>
      <p:grpSp>
        <p:nvGrpSpPr>
          <p:cNvPr id="20" name="Group 19">
            <a:extLst>
              <a:ext uri="{FF2B5EF4-FFF2-40B4-BE49-F238E27FC236}">
                <a16:creationId xmlns:a16="http://schemas.microsoft.com/office/drawing/2014/main" id="{22D96182-35BC-5D9A-C49E-AB484FBC884C}"/>
              </a:ext>
            </a:extLst>
          </p:cNvPr>
          <p:cNvGrpSpPr/>
          <p:nvPr/>
        </p:nvGrpSpPr>
        <p:grpSpPr>
          <a:xfrm>
            <a:off x="1687448" y="746123"/>
            <a:ext cx="3240000" cy="94217"/>
            <a:chOff x="1253158" y="1050894"/>
            <a:chExt cx="4853893" cy="73850"/>
          </a:xfrm>
        </p:grpSpPr>
        <p:cxnSp>
          <p:nvCxnSpPr>
            <p:cNvPr id="21" name="Straight Connector 20">
              <a:extLst>
                <a:ext uri="{FF2B5EF4-FFF2-40B4-BE49-F238E27FC236}">
                  <a16:creationId xmlns:a16="http://schemas.microsoft.com/office/drawing/2014/main" id="{35D16C51-0B19-D623-483B-D62A827BB96E}"/>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2B2761D-285A-CDFC-227B-5BCA89F72283}"/>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23" name="Picture 22" descr="A black and white sign with white text&#10;&#10;AI-generated content may be incorrect.">
            <a:extLst>
              <a:ext uri="{FF2B5EF4-FFF2-40B4-BE49-F238E27FC236}">
                <a16:creationId xmlns:a16="http://schemas.microsoft.com/office/drawing/2014/main" id="{53C0AE88-3D14-FD3A-6D99-2E78313D62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150472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4EB455-5A7A-DDFE-28A0-B450E4551365}"/>
              </a:ext>
            </a:extLst>
          </p:cNvPr>
          <p:cNvSpPr txBox="1"/>
          <p:nvPr/>
        </p:nvSpPr>
        <p:spPr>
          <a:xfrm>
            <a:off x="0" y="1000893"/>
            <a:ext cx="12192000" cy="5868000"/>
          </a:xfrm>
          <a:prstGeom prst="rect">
            <a:avLst/>
          </a:prstGeom>
          <a:solidFill>
            <a:schemeClr val="bg1"/>
          </a:solidFill>
        </p:spPr>
        <p:txBody>
          <a:bodyPr wrap="square" rtlCol="0">
            <a:spAutoFit/>
          </a:bodyPr>
          <a:lstStyle/>
          <a:p>
            <a:endParaRPr lang="en-GB" dirty="0"/>
          </a:p>
        </p:txBody>
      </p:sp>
      <p:sp>
        <p:nvSpPr>
          <p:cNvPr id="5" name="Rectangle 4"/>
          <p:cNvSpPr/>
          <p:nvPr/>
        </p:nvSpPr>
        <p:spPr>
          <a:xfrm>
            <a:off x="2610155" y="2132858"/>
            <a:ext cx="1757653" cy="4680519"/>
          </a:xfrm>
          <a:prstGeom prst="rect">
            <a:avLst/>
          </a:prstGeom>
          <a:solidFill>
            <a:schemeClr val="bg2">
              <a:lumMod val="8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4385960" y="3542820"/>
            <a:ext cx="431528" cy="246221"/>
          </a:xfrm>
          <a:prstGeom prst="rect">
            <a:avLst/>
          </a:prstGeom>
          <a:noFill/>
        </p:spPr>
        <p:txBody>
          <a:bodyPr wrap="none" rtlCol="0">
            <a:spAutoFit/>
          </a:bodyPr>
          <a:lstStyle/>
          <a:p>
            <a:r>
              <a:rPr lang="en-GB" sz="1000" dirty="0"/>
              <a:t>10.0</a:t>
            </a:r>
          </a:p>
        </p:txBody>
      </p:sp>
      <p:sp>
        <p:nvSpPr>
          <p:cNvPr id="7" name="TextBox 6"/>
          <p:cNvSpPr txBox="1"/>
          <p:nvPr/>
        </p:nvSpPr>
        <p:spPr>
          <a:xfrm>
            <a:off x="4385960" y="6309321"/>
            <a:ext cx="360996" cy="246221"/>
          </a:xfrm>
          <a:prstGeom prst="rect">
            <a:avLst/>
          </a:prstGeom>
          <a:noFill/>
        </p:spPr>
        <p:txBody>
          <a:bodyPr wrap="none" rtlCol="0">
            <a:spAutoFit/>
          </a:bodyPr>
          <a:lstStyle/>
          <a:p>
            <a:r>
              <a:rPr lang="en-GB" sz="1000" dirty="0"/>
              <a:t>0.5</a:t>
            </a:r>
          </a:p>
        </p:txBody>
      </p:sp>
      <p:sp>
        <p:nvSpPr>
          <p:cNvPr id="8" name="TextBox 7"/>
          <p:cNvSpPr txBox="1"/>
          <p:nvPr/>
        </p:nvSpPr>
        <p:spPr>
          <a:xfrm>
            <a:off x="4385960" y="5445225"/>
            <a:ext cx="360996" cy="246221"/>
          </a:xfrm>
          <a:prstGeom prst="rect">
            <a:avLst/>
          </a:prstGeom>
          <a:noFill/>
        </p:spPr>
        <p:txBody>
          <a:bodyPr wrap="none" rtlCol="0">
            <a:spAutoFit/>
          </a:bodyPr>
          <a:lstStyle/>
          <a:p>
            <a:r>
              <a:rPr lang="en-GB" sz="1000" dirty="0"/>
              <a:t>1.0</a:t>
            </a:r>
          </a:p>
        </p:txBody>
      </p:sp>
      <p:sp>
        <p:nvSpPr>
          <p:cNvPr id="9" name="TextBox 8"/>
          <p:cNvSpPr txBox="1"/>
          <p:nvPr/>
        </p:nvSpPr>
        <p:spPr>
          <a:xfrm>
            <a:off x="4385960" y="4910972"/>
            <a:ext cx="360996" cy="246221"/>
          </a:xfrm>
          <a:prstGeom prst="rect">
            <a:avLst/>
          </a:prstGeom>
          <a:noFill/>
        </p:spPr>
        <p:txBody>
          <a:bodyPr wrap="none" rtlCol="0">
            <a:spAutoFit/>
          </a:bodyPr>
          <a:lstStyle/>
          <a:p>
            <a:r>
              <a:rPr lang="en-GB" sz="1000" dirty="0"/>
              <a:t>1.5</a:t>
            </a:r>
          </a:p>
        </p:txBody>
      </p:sp>
      <p:sp>
        <p:nvSpPr>
          <p:cNvPr id="10" name="TextBox 9"/>
          <p:cNvSpPr txBox="1"/>
          <p:nvPr/>
        </p:nvSpPr>
        <p:spPr>
          <a:xfrm>
            <a:off x="4385960" y="4581129"/>
            <a:ext cx="360996" cy="246221"/>
          </a:xfrm>
          <a:prstGeom prst="rect">
            <a:avLst/>
          </a:prstGeom>
          <a:noFill/>
        </p:spPr>
        <p:txBody>
          <a:bodyPr wrap="none" rtlCol="0">
            <a:spAutoFit/>
          </a:bodyPr>
          <a:lstStyle/>
          <a:p>
            <a:r>
              <a:rPr lang="en-GB" sz="1000" dirty="0"/>
              <a:t>2.0</a:t>
            </a:r>
          </a:p>
        </p:txBody>
      </p:sp>
      <p:sp>
        <p:nvSpPr>
          <p:cNvPr id="11" name="TextBox 10"/>
          <p:cNvSpPr txBox="1"/>
          <p:nvPr/>
        </p:nvSpPr>
        <p:spPr>
          <a:xfrm>
            <a:off x="4385960" y="4190892"/>
            <a:ext cx="360996" cy="246221"/>
          </a:xfrm>
          <a:prstGeom prst="rect">
            <a:avLst/>
          </a:prstGeom>
          <a:noFill/>
        </p:spPr>
        <p:txBody>
          <a:bodyPr wrap="none" rtlCol="0">
            <a:spAutoFit/>
          </a:bodyPr>
          <a:lstStyle/>
          <a:p>
            <a:r>
              <a:rPr lang="en-GB" sz="1000" dirty="0"/>
              <a:t>3.0</a:t>
            </a:r>
          </a:p>
        </p:txBody>
      </p:sp>
      <p:sp>
        <p:nvSpPr>
          <p:cNvPr id="12" name="TextBox 11"/>
          <p:cNvSpPr txBox="1"/>
          <p:nvPr/>
        </p:nvSpPr>
        <p:spPr>
          <a:xfrm>
            <a:off x="4385960" y="4005065"/>
            <a:ext cx="360996" cy="246221"/>
          </a:xfrm>
          <a:prstGeom prst="rect">
            <a:avLst/>
          </a:prstGeom>
          <a:noFill/>
        </p:spPr>
        <p:txBody>
          <a:bodyPr wrap="none" rtlCol="0">
            <a:spAutoFit/>
          </a:bodyPr>
          <a:lstStyle/>
          <a:p>
            <a:r>
              <a:rPr lang="en-GB" sz="1000" dirty="0"/>
              <a:t>4.0</a:t>
            </a:r>
          </a:p>
        </p:txBody>
      </p:sp>
      <p:sp>
        <p:nvSpPr>
          <p:cNvPr id="13" name="TextBox 12"/>
          <p:cNvSpPr txBox="1"/>
          <p:nvPr/>
        </p:nvSpPr>
        <p:spPr>
          <a:xfrm>
            <a:off x="4385960" y="3758844"/>
            <a:ext cx="360996" cy="246221"/>
          </a:xfrm>
          <a:prstGeom prst="rect">
            <a:avLst/>
          </a:prstGeom>
          <a:noFill/>
        </p:spPr>
        <p:txBody>
          <a:bodyPr wrap="none" rtlCol="0">
            <a:spAutoFit/>
          </a:bodyPr>
          <a:lstStyle/>
          <a:p>
            <a:r>
              <a:rPr lang="en-GB" sz="1000" dirty="0"/>
              <a:t>6.0</a:t>
            </a:r>
          </a:p>
        </p:txBody>
      </p:sp>
      <p:sp>
        <p:nvSpPr>
          <p:cNvPr id="14" name="TextBox 13"/>
          <p:cNvSpPr txBox="1"/>
          <p:nvPr/>
        </p:nvSpPr>
        <p:spPr>
          <a:xfrm>
            <a:off x="4385960" y="3645025"/>
            <a:ext cx="360996" cy="246221"/>
          </a:xfrm>
          <a:prstGeom prst="rect">
            <a:avLst/>
          </a:prstGeom>
          <a:noFill/>
        </p:spPr>
        <p:txBody>
          <a:bodyPr wrap="none" rtlCol="0">
            <a:spAutoFit/>
          </a:bodyPr>
          <a:lstStyle/>
          <a:p>
            <a:r>
              <a:rPr lang="en-GB" sz="1000" dirty="0"/>
              <a:t>8.0</a:t>
            </a:r>
          </a:p>
        </p:txBody>
      </p:sp>
      <p:sp>
        <p:nvSpPr>
          <p:cNvPr id="15" name="TextBox 14"/>
          <p:cNvSpPr txBox="1"/>
          <p:nvPr/>
        </p:nvSpPr>
        <p:spPr>
          <a:xfrm>
            <a:off x="4385960" y="3866029"/>
            <a:ext cx="360996" cy="246221"/>
          </a:xfrm>
          <a:prstGeom prst="rect">
            <a:avLst/>
          </a:prstGeom>
          <a:noFill/>
        </p:spPr>
        <p:txBody>
          <a:bodyPr wrap="none" rtlCol="0">
            <a:spAutoFit/>
          </a:bodyPr>
          <a:lstStyle/>
          <a:p>
            <a:r>
              <a:rPr lang="en-GB" sz="1000" dirty="0"/>
              <a:t>5.0</a:t>
            </a:r>
          </a:p>
        </p:txBody>
      </p:sp>
      <p:sp>
        <p:nvSpPr>
          <p:cNvPr id="16" name="Rectangle 15"/>
          <p:cNvSpPr/>
          <p:nvPr/>
        </p:nvSpPr>
        <p:spPr>
          <a:xfrm>
            <a:off x="4116582"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p:cNvCxnSpPr/>
          <p:nvPr/>
        </p:nvCxnSpPr>
        <p:spPr>
          <a:xfrm>
            <a:off x="4116583" y="3868025"/>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116583" y="3759825"/>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116583" y="365947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116583" y="397154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116583" y="411480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16583" y="4293096"/>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116583" y="4708043"/>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116583" y="5032195"/>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116583" y="5551795"/>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116583" y="6434079"/>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2696998"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2933596"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3170194"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p:nvSpPr>
        <p:spPr>
          <a:xfrm>
            <a:off x="3406792"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3643390"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p:nvSpPr>
        <p:spPr>
          <a:xfrm>
            <a:off x="3879988"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p:cNvSpPr txBox="1"/>
          <p:nvPr/>
        </p:nvSpPr>
        <p:spPr>
          <a:xfrm>
            <a:off x="2171864" y="3542101"/>
            <a:ext cx="431528" cy="246221"/>
          </a:xfrm>
          <a:prstGeom prst="rect">
            <a:avLst/>
          </a:prstGeom>
          <a:noFill/>
        </p:spPr>
        <p:txBody>
          <a:bodyPr wrap="none" rtlCol="0">
            <a:spAutoFit/>
          </a:bodyPr>
          <a:lstStyle/>
          <a:p>
            <a:r>
              <a:rPr lang="en-GB" sz="1000" dirty="0"/>
              <a:t>10.0</a:t>
            </a:r>
          </a:p>
        </p:txBody>
      </p:sp>
      <p:sp>
        <p:nvSpPr>
          <p:cNvPr id="65" name="TextBox 64"/>
          <p:cNvSpPr txBox="1"/>
          <p:nvPr/>
        </p:nvSpPr>
        <p:spPr>
          <a:xfrm>
            <a:off x="2237588" y="6308602"/>
            <a:ext cx="360996" cy="246221"/>
          </a:xfrm>
          <a:prstGeom prst="rect">
            <a:avLst/>
          </a:prstGeom>
          <a:noFill/>
        </p:spPr>
        <p:txBody>
          <a:bodyPr wrap="none" rtlCol="0">
            <a:spAutoFit/>
          </a:bodyPr>
          <a:lstStyle/>
          <a:p>
            <a:r>
              <a:rPr lang="en-GB" sz="1000" dirty="0"/>
              <a:t>0.5</a:t>
            </a:r>
          </a:p>
        </p:txBody>
      </p:sp>
      <p:sp>
        <p:nvSpPr>
          <p:cNvPr id="66" name="TextBox 65"/>
          <p:cNvSpPr txBox="1"/>
          <p:nvPr/>
        </p:nvSpPr>
        <p:spPr>
          <a:xfrm>
            <a:off x="2237588" y="5444506"/>
            <a:ext cx="360996" cy="246221"/>
          </a:xfrm>
          <a:prstGeom prst="rect">
            <a:avLst/>
          </a:prstGeom>
          <a:noFill/>
        </p:spPr>
        <p:txBody>
          <a:bodyPr wrap="none" rtlCol="0">
            <a:spAutoFit/>
          </a:bodyPr>
          <a:lstStyle/>
          <a:p>
            <a:r>
              <a:rPr lang="en-GB" sz="1000" dirty="0"/>
              <a:t>1.0</a:t>
            </a:r>
          </a:p>
        </p:txBody>
      </p:sp>
      <p:sp>
        <p:nvSpPr>
          <p:cNvPr id="67" name="TextBox 66"/>
          <p:cNvSpPr txBox="1"/>
          <p:nvPr/>
        </p:nvSpPr>
        <p:spPr>
          <a:xfrm>
            <a:off x="2237588" y="4910253"/>
            <a:ext cx="360996" cy="246221"/>
          </a:xfrm>
          <a:prstGeom prst="rect">
            <a:avLst/>
          </a:prstGeom>
          <a:noFill/>
        </p:spPr>
        <p:txBody>
          <a:bodyPr wrap="none" rtlCol="0">
            <a:spAutoFit/>
          </a:bodyPr>
          <a:lstStyle/>
          <a:p>
            <a:r>
              <a:rPr lang="en-GB" sz="1000" dirty="0"/>
              <a:t>1.5</a:t>
            </a:r>
          </a:p>
        </p:txBody>
      </p:sp>
      <p:sp>
        <p:nvSpPr>
          <p:cNvPr id="68" name="TextBox 67"/>
          <p:cNvSpPr txBox="1"/>
          <p:nvPr/>
        </p:nvSpPr>
        <p:spPr>
          <a:xfrm>
            <a:off x="2237588" y="4580410"/>
            <a:ext cx="360996" cy="246221"/>
          </a:xfrm>
          <a:prstGeom prst="rect">
            <a:avLst/>
          </a:prstGeom>
          <a:noFill/>
        </p:spPr>
        <p:txBody>
          <a:bodyPr wrap="none" rtlCol="0">
            <a:spAutoFit/>
          </a:bodyPr>
          <a:lstStyle/>
          <a:p>
            <a:r>
              <a:rPr lang="en-GB" sz="1000" dirty="0"/>
              <a:t>2.0</a:t>
            </a:r>
          </a:p>
        </p:txBody>
      </p:sp>
      <p:sp>
        <p:nvSpPr>
          <p:cNvPr id="69" name="TextBox 68"/>
          <p:cNvSpPr txBox="1"/>
          <p:nvPr/>
        </p:nvSpPr>
        <p:spPr>
          <a:xfrm>
            <a:off x="2237588" y="4190173"/>
            <a:ext cx="360996" cy="246221"/>
          </a:xfrm>
          <a:prstGeom prst="rect">
            <a:avLst/>
          </a:prstGeom>
          <a:noFill/>
        </p:spPr>
        <p:txBody>
          <a:bodyPr wrap="none" rtlCol="0">
            <a:spAutoFit/>
          </a:bodyPr>
          <a:lstStyle/>
          <a:p>
            <a:r>
              <a:rPr lang="en-GB" sz="1000" dirty="0"/>
              <a:t>3.0</a:t>
            </a:r>
          </a:p>
        </p:txBody>
      </p:sp>
      <p:sp>
        <p:nvSpPr>
          <p:cNvPr id="70" name="TextBox 69"/>
          <p:cNvSpPr txBox="1"/>
          <p:nvPr/>
        </p:nvSpPr>
        <p:spPr>
          <a:xfrm>
            <a:off x="2237588" y="4004346"/>
            <a:ext cx="360996" cy="246221"/>
          </a:xfrm>
          <a:prstGeom prst="rect">
            <a:avLst/>
          </a:prstGeom>
          <a:noFill/>
        </p:spPr>
        <p:txBody>
          <a:bodyPr wrap="none" rtlCol="0">
            <a:spAutoFit/>
          </a:bodyPr>
          <a:lstStyle/>
          <a:p>
            <a:r>
              <a:rPr lang="en-GB" sz="1000" dirty="0"/>
              <a:t>4.0</a:t>
            </a:r>
          </a:p>
        </p:txBody>
      </p:sp>
      <p:sp>
        <p:nvSpPr>
          <p:cNvPr id="71" name="TextBox 70"/>
          <p:cNvSpPr txBox="1"/>
          <p:nvPr/>
        </p:nvSpPr>
        <p:spPr>
          <a:xfrm>
            <a:off x="2237588" y="3758125"/>
            <a:ext cx="360996" cy="246221"/>
          </a:xfrm>
          <a:prstGeom prst="rect">
            <a:avLst/>
          </a:prstGeom>
          <a:noFill/>
        </p:spPr>
        <p:txBody>
          <a:bodyPr wrap="none" rtlCol="0">
            <a:spAutoFit/>
          </a:bodyPr>
          <a:lstStyle/>
          <a:p>
            <a:r>
              <a:rPr lang="en-GB" sz="1000" dirty="0"/>
              <a:t>6.0</a:t>
            </a:r>
          </a:p>
        </p:txBody>
      </p:sp>
      <p:sp>
        <p:nvSpPr>
          <p:cNvPr id="72" name="TextBox 71"/>
          <p:cNvSpPr txBox="1"/>
          <p:nvPr/>
        </p:nvSpPr>
        <p:spPr>
          <a:xfrm>
            <a:off x="2237588" y="3644306"/>
            <a:ext cx="360996" cy="246221"/>
          </a:xfrm>
          <a:prstGeom prst="rect">
            <a:avLst/>
          </a:prstGeom>
          <a:noFill/>
        </p:spPr>
        <p:txBody>
          <a:bodyPr wrap="none" rtlCol="0">
            <a:spAutoFit/>
          </a:bodyPr>
          <a:lstStyle/>
          <a:p>
            <a:r>
              <a:rPr lang="en-GB" sz="1000" dirty="0"/>
              <a:t>8.0</a:t>
            </a:r>
          </a:p>
        </p:txBody>
      </p:sp>
      <p:sp>
        <p:nvSpPr>
          <p:cNvPr id="73" name="TextBox 72"/>
          <p:cNvSpPr txBox="1"/>
          <p:nvPr/>
        </p:nvSpPr>
        <p:spPr>
          <a:xfrm>
            <a:off x="2237588" y="3865310"/>
            <a:ext cx="360996" cy="246221"/>
          </a:xfrm>
          <a:prstGeom prst="rect">
            <a:avLst/>
          </a:prstGeom>
          <a:noFill/>
        </p:spPr>
        <p:txBody>
          <a:bodyPr wrap="none" rtlCol="0">
            <a:spAutoFit/>
          </a:bodyPr>
          <a:lstStyle/>
          <a:p>
            <a:r>
              <a:rPr lang="en-GB" sz="1000" dirty="0"/>
              <a:t>5.0</a:t>
            </a:r>
          </a:p>
        </p:txBody>
      </p:sp>
      <p:sp>
        <p:nvSpPr>
          <p:cNvPr id="84" name="TextBox 83"/>
          <p:cNvSpPr txBox="1"/>
          <p:nvPr/>
        </p:nvSpPr>
        <p:spPr>
          <a:xfrm rot="16200000">
            <a:off x="3896260" y="1702080"/>
            <a:ext cx="606256" cy="338554"/>
          </a:xfrm>
          <a:prstGeom prst="rect">
            <a:avLst/>
          </a:prstGeom>
          <a:noFill/>
        </p:spPr>
        <p:txBody>
          <a:bodyPr wrap="none" rtlCol="0">
            <a:spAutoFit/>
          </a:bodyPr>
          <a:lstStyle/>
          <a:p>
            <a:r>
              <a:rPr lang="en-GB" sz="1600" dirty="0"/>
              <a:t>1 Kb</a:t>
            </a:r>
          </a:p>
        </p:txBody>
      </p:sp>
      <p:sp>
        <p:nvSpPr>
          <p:cNvPr id="91" name="TextBox 90"/>
          <p:cNvSpPr txBox="1"/>
          <p:nvPr/>
        </p:nvSpPr>
        <p:spPr>
          <a:xfrm rot="16200000">
            <a:off x="2476304" y="1702080"/>
            <a:ext cx="606256" cy="338554"/>
          </a:xfrm>
          <a:prstGeom prst="rect">
            <a:avLst/>
          </a:prstGeom>
          <a:noFill/>
        </p:spPr>
        <p:txBody>
          <a:bodyPr wrap="none" rtlCol="0">
            <a:spAutoFit/>
          </a:bodyPr>
          <a:lstStyle/>
          <a:p>
            <a:r>
              <a:rPr lang="en-GB" sz="1600" dirty="0"/>
              <a:t>1 Kb</a:t>
            </a:r>
          </a:p>
        </p:txBody>
      </p:sp>
      <p:sp>
        <p:nvSpPr>
          <p:cNvPr id="93" name="TextBox 92"/>
          <p:cNvSpPr txBox="1"/>
          <p:nvPr/>
        </p:nvSpPr>
        <p:spPr>
          <a:xfrm rot="16200000">
            <a:off x="2377134" y="1394304"/>
            <a:ext cx="1277914" cy="338554"/>
          </a:xfrm>
          <a:prstGeom prst="rect">
            <a:avLst/>
          </a:prstGeom>
          <a:noFill/>
        </p:spPr>
        <p:txBody>
          <a:bodyPr wrap="none" rtlCol="0">
            <a:spAutoFit/>
          </a:bodyPr>
          <a:lstStyle/>
          <a:p>
            <a:r>
              <a:rPr lang="en-GB" sz="1600" dirty="0" err="1"/>
              <a:t>MMpARA</a:t>
            </a:r>
            <a:r>
              <a:rPr lang="en-GB" sz="1600" dirty="0"/>
              <a:t>-R</a:t>
            </a:r>
          </a:p>
        </p:txBody>
      </p:sp>
      <p:sp>
        <p:nvSpPr>
          <p:cNvPr id="94" name="TextBox 93"/>
          <p:cNvSpPr txBox="1"/>
          <p:nvPr/>
        </p:nvSpPr>
        <p:spPr>
          <a:xfrm rot="16200000">
            <a:off x="2801346" y="1550789"/>
            <a:ext cx="902811" cy="338554"/>
          </a:xfrm>
          <a:prstGeom prst="rect">
            <a:avLst/>
          </a:prstGeom>
          <a:noFill/>
        </p:spPr>
        <p:txBody>
          <a:bodyPr wrap="none" rtlCol="0">
            <a:spAutoFit/>
          </a:bodyPr>
          <a:lstStyle/>
          <a:p>
            <a:r>
              <a:rPr lang="en-GB" sz="1600" dirty="0" err="1"/>
              <a:t>MMRed</a:t>
            </a:r>
            <a:endParaRPr lang="en-GB" sz="1600" dirty="0"/>
          </a:p>
        </p:txBody>
      </p:sp>
      <p:sp>
        <p:nvSpPr>
          <p:cNvPr id="95" name="TextBox 94"/>
          <p:cNvSpPr txBox="1"/>
          <p:nvPr/>
        </p:nvSpPr>
        <p:spPr>
          <a:xfrm rot="16200000">
            <a:off x="3200123" y="1457109"/>
            <a:ext cx="1051891" cy="338554"/>
          </a:xfrm>
          <a:prstGeom prst="rect">
            <a:avLst/>
          </a:prstGeom>
          <a:noFill/>
        </p:spPr>
        <p:txBody>
          <a:bodyPr wrap="none" rtlCol="0">
            <a:spAutoFit/>
          </a:bodyPr>
          <a:lstStyle/>
          <a:p>
            <a:r>
              <a:rPr lang="en-GB" sz="1600" dirty="0" err="1"/>
              <a:t>MMWhite</a:t>
            </a:r>
            <a:endParaRPr lang="en-GB" sz="1600" dirty="0"/>
          </a:p>
        </p:txBody>
      </p:sp>
      <p:sp>
        <p:nvSpPr>
          <p:cNvPr id="98" name="TextBox 97"/>
          <p:cNvSpPr txBox="1"/>
          <p:nvPr/>
        </p:nvSpPr>
        <p:spPr>
          <a:xfrm rot="16200000">
            <a:off x="2963464" y="1457109"/>
            <a:ext cx="1051891" cy="338554"/>
          </a:xfrm>
          <a:prstGeom prst="rect">
            <a:avLst/>
          </a:prstGeom>
          <a:noFill/>
        </p:spPr>
        <p:txBody>
          <a:bodyPr wrap="none" rtlCol="0">
            <a:spAutoFit/>
          </a:bodyPr>
          <a:lstStyle/>
          <a:p>
            <a:r>
              <a:rPr lang="en-GB" sz="1600" dirty="0" err="1"/>
              <a:t>MMWhite</a:t>
            </a:r>
            <a:endParaRPr lang="en-GB" sz="1600" dirty="0"/>
          </a:p>
        </p:txBody>
      </p:sp>
      <p:cxnSp>
        <p:nvCxnSpPr>
          <p:cNvPr id="125" name="Straight Connector 124"/>
          <p:cNvCxnSpPr/>
          <p:nvPr/>
        </p:nvCxnSpPr>
        <p:spPr>
          <a:xfrm>
            <a:off x="2696999" y="388728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2696999" y="377908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2696999" y="3678727"/>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2696999" y="3990803"/>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2696999" y="4134059"/>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2696999" y="4312353"/>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2696999" y="472730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2696999" y="505145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2696999" y="557105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2696999" y="645333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51" name="TextBox 150"/>
          <p:cNvSpPr txBox="1"/>
          <p:nvPr/>
        </p:nvSpPr>
        <p:spPr>
          <a:xfrm rot="16200000">
            <a:off x="3436782" y="1475514"/>
            <a:ext cx="1051891" cy="338554"/>
          </a:xfrm>
          <a:prstGeom prst="rect">
            <a:avLst/>
          </a:prstGeom>
          <a:noFill/>
        </p:spPr>
        <p:txBody>
          <a:bodyPr wrap="none" rtlCol="0">
            <a:spAutoFit/>
          </a:bodyPr>
          <a:lstStyle/>
          <a:p>
            <a:r>
              <a:rPr lang="en-GB" sz="1600" dirty="0" err="1"/>
              <a:t>MMWhite</a:t>
            </a:r>
            <a:endParaRPr lang="en-GB" sz="1600" dirty="0"/>
          </a:p>
        </p:txBody>
      </p:sp>
      <p:grpSp>
        <p:nvGrpSpPr>
          <p:cNvPr id="175" name="Group 174"/>
          <p:cNvGrpSpPr/>
          <p:nvPr/>
        </p:nvGrpSpPr>
        <p:grpSpPr>
          <a:xfrm>
            <a:off x="5375920" y="2473346"/>
            <a:ext cx="5112568" cy="2611839"/>
            <a:chOff x="3851920" y="4221088"/>
            <a:chExt cx="5112568" cy="2611839"/>
          </a:xfrm>
        </p:grpSpPr>
        <p:pic>
          <p:nvPicPr>
            <p:cNvPr id="176"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976" t="3232" r="1675" b="3238"/>
            <a:stretch/>
          </p:blipFill>
          <p:spPr bwMode="auto">
            <a:xfrm>
              <a:off x="6253863" y="4221088"/>
              <a:ext cx="2710625" cy="2611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7" name="Picture 17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920" y="5733256"/>
              <a:ext cx="798108" cy="1046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8" name="TextBox 177"/>
            <p:cNvSpPr txBox="1"/>
            <p:nvPr/>
          </p:nvSpPr>
          <p:spPr>
            <a:xfrm>
              <a:off x="4355976" y="6310481"/>
              <a:ext cx="1891865" cy="430887"/>
            </a:xfrm>
            <a:prstGeom prst="rect">
              <a:avLst/>
            </a:prstGeom>
            <a:noFill/>
          </p:spPr>
          <p:txBody>
            <a:bodyPr wrap="none" rtlCol="0">
              <a:spAutoFit/>
            </a:bodyPr>
            <a:lstStyle/>
            <a:p>
              <a:r>
                <a:rPr lang="en-GB" sz="2200" dirty="0" err="1">
                  <a:solidFill>
                    <a:schemeClr val="tx2"/>
                  </a:solidFill>
                </a:rPr>
                <a:t>pARA</a:t>
              </a:r>
              <a:r>
                <a:rPr lang="en-GB" sz="2200" dirty="0">
                  <a:solidFill>
                    <a:schemeClr val="tx2"/>
                  </a:solidFill>
                </a:rPr>
                <a:t>-R PCR</a:t>
              </a:r>
            </a:p>
          </p:txBody>
        </p:sp>
        <p:cxnSp>
          <p:nvCxnSpPr>
            <p:cNvPr id="179" name="Straight Arrow Connector 178"/>
            <p:cNvCxnSpPr/>
            <p:nvPr/>
          </p:nvCxnSpPr>
          <p:spPr>
            <a:xfrm flipV="1">
              <a:off x="5918906" y="5949280"/>
              <a:ext cx="813334" cy="605544"/>
            </a:xfrm>
            <a:prstGeom prst="straightConnector1">
              <a:avLst/>
            </a:prstGeom>
            <a:ln w="38100">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2933597" y="4942782"/>
            <a:ext cx="2592265" cy="350174"/>
            <a:chOff x="1409596" y="4942782"/>
            <a:chExt cx="2592265" cy="350174"/>
          </a:xfrm>
        </p:grpSpPr>
        <p:cxnSp>
          <p:nvCxnSpPr>
            <p:cNvPr id="135" name="Straight Connector 134"/>
            <p:cNvCxnSpPr/>
            <p:nvPr/>
          </p:nvCxnSpPr>
          <p:spPr>
            <a:xfrm>
              <a:off x="1409596" y="529295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2" name="Straight Arrow Connector 181"/>
            <p:cNvCxnSpPr/>
            <p:nvPr/>
          </p:nvCxnSpPr>
          <p:spPr>
            <a:xfrm flipH="1">
              <a:off x="1501254" y="4942782"/>
              <a:ext cx="2500607" cy="297958"/>
            </a:xfrm>
            <a:prstGeom prst="straightConnector1">
              <a:avLst/>
            </a:prstGeom>
            <a:ln>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74439572-0730-99AE-6EEE-BB6C6CDBBE47}"/>
              </a:ext>
            </a:extLst>
          </p:cNvPr>
          <p:cNvSpPr txBox="1"/>
          <p:nvPr/>
        </p:nvSpPr>
        <p:spPr>
          <a:xfrm>
            <a:off x="1631505" y="44625"/>
            <a:ext cx="3163045" cy="830997"/>
          </a:xfrm>
          <a:prstGeom prst="rect">
            <a:avLst/>
          </a:prstGeom>
          <a:noFill/>
        </p:spPr>
        <p:txBody>
          <a:bodyPr wrap="none" rtlCol="0">
            <a:spAutoFit/>
          </a:bodyPr>
          <a:lstStyle/>
          <a:p>
            <a:r>
              <a:rPr lang="en-GB" sz="4800" dirty="0">
                <a:solidFill>
                  <a:schemeClr val="bg1"/>
                </a:solidFill>
                <a:latin typeface="+mj-lt"/>
              </a:rPr>
              <a:t>PCR: lab 7</a:t>
            </a:r>
          </a:p>
        </p:txBody>
      </p:sp>
      <p:grpSp>
        <p:nvGrpSpPr>
          <p:cNvPr id="28" name="Group 27">
            <a:extLst>
              <a:ext uri="{FF2B5EF4-FFF2-40B4-BE49-F238E27FC236}">
                <a16:creationId xmlns:a16="http://schemas.microsoft.com/office/drawing/2014/main" id="{0D7A6715-10AD-FE78-F3A5-E54F2195325C}"/>
              </a:ext>
            </a:extLst>
          </p:cNvPr>
          <p:cNvGrpSpPr/>
          <p:nvPr/>
        </p:nvGrpSpPr>
        <p:grpSpPr>
          <a:xfrm>
            <a:off x="1687448" y="746123"/>
            <a:ext cx="3240000" cy="94217"/>
            <a:chOff x="1253158" y="1050894"/>
            <a:chExt cx="4853893" cy="73850"/>
          </a:xfrm>
        </p:grpSpPr>
        <p:cxnSp>
          <p:nvCxnSpPr>
            <p:cNvPr id="29" name="Straight Connector 28">
              <a:extLst>
                <a:ext uri="{FF2B5EF4-FFF2-40B4-BE49-F238E27FC236}">
                  <a16:creationId xmlns:a16="http://schemas.microsoft.com/office/drawing/2014/main" id="{51A28968-7467-76E4-34DE-B870D6F09DAC}"/>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CE5CF60-6799-661D-C966-0CC977EA6670}"/>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31" name="Picture 30" descr="A black and white sign with white text&#10;&#10;AI-generated content may be incorrect.">
            <a:extLst>
              <a:ext uri="{FF2B5EF4-FFF2-40B4-BE49-F238E27FC236}">
                <a16:creationId xmlns:a16="http://schemas.microsoft.com/office/drawing/2014/main" id="{0A4E92A9-3528-B38E-07AD-6D323D53C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117227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A0433F6A-94DB-1125-12EC-2F7CCF5447DE}"/>
              </a:ext>
            </a:extLst>
          </p:cNvPr>
          <p:cNvSpPr txBox="1"/>
          <p:nvPr/>
        </p:nvSpPr>
        <p:spPr>
          <a:xfrm>
            <a:off x="0" y="1000893"/>
            <a:ext cx="12192000" cy="5868000"/>
          </a:xfrm>
          <a:prstGeom prst="rect">
            <a:avLst/>
          </a:prstGeom>
          <a:solidFill>
            <a:schemeClr val="bg1"/>
          </a:solidFill>
        </p:spPr>
        <p:txBody>
          <a:bodyPr wrap="square" rtlCol="0">
            <a:spAutoFit/>
          </a:bodyPr>
          <a:lstStyle/>
          <a:p>
            <a:endParaRPr lang="en-GB" dirty="0"/>
          </a:p>
        </p:txBody>
      </p:sp>
      <p:sp>
        <p:nvSpPr>
          <p:cNvPr id="5" name="Rectangle 4"/>
          <p:cNvSpPr/>
          <p:nvPr/>
        </p:nvSpPr>
        <p:spPr>
          <a:xfrm>
            <a:off x="2610155" y="2132858"/>
            <a:ext cx="1757653" cy="4680519"/>
          </a:xfrm>
          <a:prstGeom prst="rect">
            <a:avLst/>
          </a:prstGeom>
          <a:solidFill>
            <a:schemeClr val="bg2">
              <a:lumMod val="8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4385960" y="3542820"/>
            <a:ext cx="431528" cy="246221"/>
          </a:xfrm>
          <a:prstGeom prst="rect">
            <a:avLst/>
          </a:prstGeom>
          <a:noFill/>
        </p:spPr>
        <p:txBody>
          <a:bodyPr wrap="none" rtlCol="0">
            <a:spAutoFit/>
          </a:bodyPr>
          <a:lstStyle/>
          <a:p>
            <a:r>
              <a:rPr lang="en-GB" sz="1000" dirty="0"/>
              <a:t>10.0</a:t>
            </a:r>
          </a:p>
        </p:txBody>
      </p:sp>
      <p:sp>
        <p:nvSpPr>
          <p:cNvPr id="7" name="TextBox 6"/>
          <p:cNvSpPr txBox="1"/>
          <p:nvPr/>
        </p:nvSpPr>
        <p:spPr>
          <a:xfrm>
            <a:off x="4385960" y="6309321"/>
            <a:ext cx="360996" cy="246221"/>
          </a:xfrm>
          <a:prstGeom prst="rect">
            <a:avLst/>
          </a:prstGeom>
          <a:noFill/>
        </p:spPr>
        <p:txBody>
          <a:bodyPr wrap="none" rtlCol="0">
            <a:spAutoFit/>
          </a:bodyPr>
          <a:lstStyle/>
          <a:p>
            <a:r>
              <a:rPr lang="en-GB" sz="1000" dirty="0"/>
              <a:t>0.5</a:t>
            </a:r>
          </a:p>
        </p:txBody>
      </p:sp>
      <p:sp>
        <p:nvSpPr>
          <p:cNvPr id="8" name="TextBox 7"/>
          <p:cNvSpPr txBox="1"/>
          <p:nvPr/>
        </p:nvSpPr>
        <p:spPr>
          <a:xfrm>
            <a:off x="4385960" y="5445225"/>
            <a:ext cx="360996" cy="246221"/>
          </a:xfrm>
          <a:prstGeom prst="rect">
            <a:avLst/>
          </a:prstGeom>
          <a:noFill/>
        </p:spPr>
        <p:txBody>
          <a:bodyPr wrap="none" rtlCol="0">
            <a:spAutoFit/>
          </a:bodyPr>
          <a:lstStyle/>
          <a:p>
            <a:r>
              <a:rPr lang="en-GB" sz="1000" dirty="0"/>
              <a:t>1.0</a:t>
            </a:r>
          </a:p>
        </p:txBody>
      </p:sp>
      <p:sp>
        <p:nvSpPr>
          <p:cNvPr id="9" name="TextBox 8"/>
          <p:cNvSpPr txBox="1"/>
          <p:nvPr/>
        </p:nvSpPr>
        <p:spPr>
          <a:xfrm>
            <a:off x="4385960" y="4910972"/>
            <a:ext cx="360996" cy="246221"/>
          </a:xfrm>
          <a:prstGeom prst="rect">
            <a:avLst/>
          </a:prstGeom>
          <a:noFill/>
        </p:spPr>
        <p:txBody>
          <a:bodyPr wrap="none" rtlCol="0">
            <a:spAutoFit/>
          </a:bodyPr>
          <a:lstStyle/>
          <a:p>
            <a:r>
              <a:rPr lang="en-GB" sz="1000" dirty="0"/>
              <a:t>1.5</a:t>
            </a:r>
          </a:p>
        </p:txBody>
      </p:sp>
      <p:sp>
        <p:nvSpPr>
          <p:cNvPr id="10" name="TextBox 9"/>
          <p:cNvSpPr txBox="1"/>
          <p:nvPr/>
        </p:nvSpPr>
        <p:spPr>
          <a:xfrm>
            <a:off x="4385960" y="4581129"/>
            <a:ext cx="360996" cy="246221"/>
          </a:xfrm>
          <a:prstGeom prst="rect">
            <a:avLst/>
          </a:prstGeom>
          <a:noFill/>
        </p:spPr>
        <p:txBody>
          <a:bodyPr wrap="none" rtlCol="0">
            <a:spAutoFit/>
          </a:bodyPr>
          <a:lstStyle/>
          <a:p>
            <a:r>
              <a:rPr lang="en-GB" sz="1000" dirty="0"/>
              <a:t>2.0</a:t>
            </a:r>
          </a:p>
        </p:txBody>
      </p:sp>
      <p:sp>
        <p:nvSpPr>
          <p:cNvPr id="11" name="TextBox 10"/>
          <p:cNvSpPr txBox="1"/>
          <p:nvPr/>
        </p:nvSpPr>
        <p:spPr>
          <a:xfrm>
            <a:off x="4385960" y="4190892"/>
            <a:ext cx="360996" cy="246221"/>
          </a:xfrm>
          <a:prstGeom prst="rect">
            <a:avLst/>
          </a:prstGeom>
          <a:noFill/>
        </p:spPr>
        <p:txBody>
          <a:bodyPr wrap="none" rtlCol="0">
            <a:spAutoFit/>
          </a:bodyPr>
          <a:lstStyle/>
          <a:p>
            <a:r>
              <a:rPr lang="en-GB" sz="1000" dirty="0"/>
              <a:t>3.0</a:t>
            </a:r>
          </a:p>
        </p:txBody>
      </p:sp>
      <p:sp>
        <p:nvSpPr>
          <p:cNvPr id="12" name="TextBox 11"/>
          <p:cNvSpPr txBox="1"/>
          <p:nvPr/>
        </p:nvSpPr>
        <p:spPr>
          <a:xfrm>
            <a:off x="4385960" y="4005065"/>
            <a:ext cx="360996" cy="246221"/>
          </a:xfrm>
          <a:prstGeom prst="rect">
            <a:avLst/>
          </a:prstGeom>
          <a:noFill/>
        </p:spPr>
        <p:txBody>
          <a:bodyPr wrap="none" rtlCol="0">
            <a:spAutoFit/>
          </a:bodyPr>
          <a:lstStyle/>
          <a:p>
            <a:r>
              <a:rPr lang="en-GB" sz="1000" dirty="0"/>
              <a:t>4.0</a:t>
            </a:r>
          </a:p>
        </p:txBody>
      </p:sp>
      <p:sp>
        <p:nvSpPr>
          <p:cNvPr id="13" name="TextBox 12"/>
          <p:cNvSpPr txBox="1"/>
          <p:nvPr/>
        </p:nvSpPr>
        <p:spPr>
          <a:xfrm>
            <a:off x="4385960" y="3758844"/>
            <a:ext cx="360996" cy="246221"/>
          </a:xfrm>
          <a:prstGeom prst="rect">
            <a:avLst/>
          </a:prstGeom>
          <a:noFill/>
        </p:spPr>
        <p:txBody>
          <a:bodyPr wrap="none" rtlCol="0">
            <a:spAutoFit/>
          </a:bodyPr>
          <a:lstStyle/>
          <a:p>
            <a:r>
              <a:rPr lang="en-GB" sz="1000" dirty="0"/>
              <a:t>6.0</a:t>
            </a:r>
          </a:p>
        </p:txBody>
      </p:sp>
      <p:sp>
        <p:nvSpPr>
          <p:cNvPr id="14" name="TextBox 13"/>
          <p:cNvSpPr txBox="1"/>
          <p:nvPr/>
        </p:nvSpPr>
        <p:spPr>
          <a:xfrm>
            <a:off x="4385960" y="3645025"/>
            <a:ext cx="360996" cy="246221"/>
          </a:xfrm>
          <a:prstGeom prst="rect">
            <a:avLst/>
          </a:prstGeom>
          <a:noFill/>
        </p:spPr>
        <p:txBody>
          <a:bodyPr wrap="none" rtlCol="0">
            <a:spAutoFit/>
          </a:bodyPr>
          <a:lstStyle/>
          <a:p>
            <a:r>
              <a:rPr lang="en-GB" sz="1000" dirty="0"/>
              <a:t>8.0</a:t>
            </a:r>
          </a:p>
        </p:txBody>
      </p:sp>
      <p:sp>
        <p:nvSpPr>
          <p:cNvPr id="15" name="TextBox 14"/>
          <p:cNvSpPr txBox="1"/>
          <p:nvPr/>
        </p:nvSpPr>
        <p:spPr>
          <a:xfrm>
            <a:off x="4385960" y="3866029"/>
            <a:ext cx="360996" cy="246221"/>
          </a:xfrm>
          <a:prstGeom prst="rect">
            <a:avLst/>
          </a:prstGeom>
          <a:noFill/>
        </p:spPr>
        <p:txBody>
          <a:bodyPr wrap="none" rtlCol="0">
            <a:spAutoFit/>
          </a:bodyPr>
          <a:lstStyle/>
          <a:p>
            <a:r>
              <a:rPr lang="en-GB" sz="1000" dirty="0"/>
              <a:t>5.0</a:t>
            </a:r>
          </a:p>
        </p:txBody>
      </p:sp>
      <p:sp>
        <p:nvSpPr>
          <p:cNvPr id="16" name="Rectangle 15"/>
          <p:cNvSpPr/>
          <p:nvPr/>
        </p:nvSpPr>
        <p:spPr>
          <a:xfrm>
            <a:off x="4116582"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p:cNvCxnSpPr/>
          <p:nvPr/>
        </p:nvCxnSpPr>
        <p:spPr>
          <a:xfrm>
            <a:off x="4116583" y="3868025"/>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116583" y="3759825"/>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116583" y="365947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116583" y="397154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116583" y="411480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16583" y="4293096"/>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116583" y="4708043"/>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116583" y="5032195"/>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116583" y="5551795"/>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116583" y="6434079"/>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2696998"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2933596"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3170194"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p:nvSpPr>
        <p:spPr>
          <a:xfrm>
            <a:off x="3406792"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3643390"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p:nvSpPr>
        <p:spPr>
          <a:xfrm>
            <a:off x="3879988"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p:cNvSpPr txBox="1"/>
          <p:nvPr/>
        </p:nvSpPr>
        <p:spPr>
          <a:xfrm>
            <a:off x="2171864" y="3542101"/>
            <a:ext cx="431528" cy="246221"/>
          </a:xfrm>
          <a:prstGeom prst="rect">
            <a:avLst/>
          </a:prstGeom>
          <a:noFill/>
        </p:spPr>
        <p:txBody>
          <a:bodyPr wrap="none" rtlCol="0">
            <a:spAutoFit/>
          </a:bodyPr>
          <a:lstStyle/>
          <a:p>
            <a:r>
              <a:rPr lang="en-GB" sz="1000" dirty="0"/>
              <a:t>10.0</a:t>
            </a:r>
          </a:p>
        </p:txBody>
      </p:sp>
      <p:sp>
        <p:nvSpPr>
          <p:cNvPr id="65" name="TextBox 64"/>
          <p:cNvSpPr txBox="1"/>
          <p:nvPr/>
        </p:nvSpPr>
        <p:spPr>
          <a:xfrm>
            <a:off x="2237588" y="6308602"/>
            <a:ext cx="360996" cy="246221"/>
          </a:xfrm>
          <a:prstGeom prst="rect">
            <a:avLst/>
          </a:prstGeom>
          <a:noFill/>
        </p:spPr>
        <p:txBody>
          <a:bodyPr wrap="none" rtlCol="0">
            <a:spAutoFit/>
          </a:bodyPr>
          <a:lstStyle/>
          <a:p>
            <a:r>
              <a:rPr lang="en-GB" sz="1000" dirty="0"/>
              <a:t>0.5</a:t>
            </a:r>
          </a:p>
        </p:txBody>
      </p:sp>
      <p:sp>
        <p:nvSpPr>
          <p:cNvPr id="66" name="TextBox 65"/>
          <p:cNvSpPr txBox="1"/>
          <p:nvPr/>
        </p:nvSpPr>
        <p:spPr>
          <a:xfrm>
            <a:off x="2237588" y="5444506"/>
            <a:ext cx="360996" cy="246221"/>
          </a:xfrm>
          <a:prstGeom prst="rect">
            <a:avLst/>
          </a:prstGeom>
          <a:noFill/>
        </p:spPr>
        <p:txBody>
          <a:bodyPr wrap="none" rtlCol="0">
            <a:spAutoFit/>
          </a:bodyPr>
          <a:lstStyle/>
          <a:p>
            <a:r>
              <a:rPr lang="en-GB" sz="1000" dirty="0"/>
              <a:t>1.0</a:t>
            </a:r>
          </a:p>
        </p:txBody>
      </p:sp>
      <p:sp>
        <p:nvSpPr>
          <p:cNvPr id="67" name="TextBox 66"/>
          <p:cNvSpPr txBox="1"/>
          <p:nvPr/>
        </p:nvSpPr>
        <p:spPr>
          <a:xfrm>
            <a:off x="2237588" y="4910253"/>
            <a:ext cx="360996" cy="246221"/>
          </a:xfrm>
          <a:prstGeom prst="rect">
            <a:avLst/>
          </a:prstGeom>
          <a:noFill/>
        </p:spPr>
        <p:txBody>
          <a:bodyPr wrap="none" rtlCol="0">
            <a:spAutoFit/>
          </a:bodyPr>
          <a:lstStyle/>
          <a:p>
            <a:r>
              <a:rPr lang="en-GB" sz="1000" dirty="0"/>
              <a:t>1.5</a:t>
            </a:r>
          </a:p>
        </p:txBody>
      </p:sp>
      <p:sp>
        <p:nvSpPr>
          <p:cNvPr id="68" name="TextBox 67"/>
          <p:cNvSpPr txBox="1"/>
          <p:nvPr/>
        </p:nvSpPr>
        <p:spPr>
          <a:xfrm>
            <a:off x="2237588" y="4580410"/>
            <a:ext cx="360996" cy="246221"/>
          </a:xfrm>
          <a:prstGeom prst="rect">
            <a:avLst/>
          </a:prstGeom>
          <a:noFill/>
        </p:spPr>
        <p:txBody>
          <a:bodyPr wrap="none" rtlCol="0">
            <a:spAutoFit/>
          </a:bodyPr>
          <a:lstStyle/>
          <a:p>
            <a:r>
              <a:rPr lang="en-GB" sz="1000" dirty="0"/>
              <a:t>2.0</a:t>
            </a:r>
          </a:p>
        </p:txBody>
      </p:sp>
      <p:sp>
        <p:nvSpPr>
          <p:cNvPr id="69" name="TextBox 68"/>
          <p:cNvSpPr txBox="1"/>
          <p:nvPr/>
        </p:nvSpPr>
        <p:spPr>
          <a:xfrm>
            <a:off x="2237588" y="4190173"/>
            <a:ext cx="360996" cy="246221"/>
          </a:xfrm>
          <a:prstGeom prst="rect">
            <a:avLst/>
          </a:prstGeom>
          <a:noFill/>
        </p:spPr>
        <p:txBody>
          <a:bodyPr wrap="none" rtlCol="0">
            <a:spAutoFit/>
          </a:bodyPr>
          <a:lstStyle/>
          <a:p>
            <a:r>
              <a:rPr lang="en-GB" sz="1000" dirty="0"/>
              <a:t>3.0</a:t>
            </a:r>
          </a:p>
        </p:txBody>
      </p:sp>
      <p:sp>
        <p:nvSpPr>
          <p:cNvPr id="70" name="TextBox 69"/>
          <p:cNvSpPr txBox="1"/>
          <p:nvPr/>
        </p:nvSpPr>
        <p:spPr>
          <a:xfrm>
            <a:off x="2237588" y="4004346"/>
            <a:ext cx="360996" cy="246221"/>
          </a:xfrm>
          <a:prstGeom prst="rect">
            <a:avLst/>
          </a:prstGeom>
          <a:noFill/>
        </p:spPr>
        <p:txBody>
          <a:bodyPr wrap="none" rtlCol="0">
            <a:spAutoFit/>
          </a:bodyPr>
          <a:lstStyle/>
          <a:p>
            <a:r>
              <a:rPr lang="en-GB" sz="1000" dirty="0"/>
              <a:t>4.0</a:t>
            </a:r>
          </a:p>
        </p:txBody>
      </p:sp>
      <p:sp>
        <p:nvSpPr>
          <p:cNvPr id="71" name="TextBox 70"/>
          <p:cNvSpPr txBox="1"/>
          <p:nvPr/>
        </p:nvSpPr>
        <p:spPr>
          <a:xfrm>
            <a:off x="2237588" y="3758125"/>
            <a:ext cx="360996" cy="246221"/>
          </a:xfrm>
          <a:prstGeom prst="rect">
            <a:avLst/>
          </a:prstGeom>
          <a:noFill/>
        </p:spPr>
        <p:txBody>
          <a:bodyPr wrap="none" rtlCol="0">
            <a:spAutoFit/>
          </a:bodyPr>
          <a:lstStyle/>
          <a:p>
            <a:r>
              <a:rPr lang="en-GB" sz="1000" dirty="0"/>
              <a:t>6.0</a:t>
            </a:r>
          </a:p>
        </p:txBody>
      </p:sp>
      <p:sp>
        <p:nvSpPr>
          <p:cNvPr id="72" name="TextBox 71"/>
          <p:cNvSpPr txBox="1"/>
          <p:nvPr/>
        </p:nvSpPr>
        <p:spPr>
          <a:xfrm>
            <a:off x="2237588" y="3644306"/>
            <a:ext cx="360996" cy="246221"/>
          </a:xfrm>
          <a:prstGeom prst="rect">
            <a:avLst/>
          </a:prstGeom>
          <a:noFill/>
        </p:spPr>
        <p:txBody>
          <a:bodyPr wrap="none" rtlCol="0">
            <a:spAutoFit/>
          </a:bodyPr>
          <a:lstStyle/>
          <a:p>
            <a:r>
              <a:rPr lang="en-GB" sz="1000" dirty="0"/>
              <a:t>8.0</a:t>
            </a:r>
          </a:p>
        </p:txBody>
      </p:sp>
      <p:sp>
        <p:nvSpPr>
          <p:cNvPr id="73" name="TextBox 72"/>
          <p:cNvSpPr txBox="1"/>
          <p:nvPr/>
        </p:nvSpPr>
        <p:spPr>
          <a:xfrm>
            <a:off x="2237588" y="3865310"/>
            <a:ext cx="360996" cy="246221"/>
          </a:xfrm>
          <a:prstGeom prst="rect">
            <a:avLst/>
          </a:prstGeom>
          <a:noFill/>
        </p:spPr>
        <p:txBody>
          <a:bodyPr wrap="none" rtlCol="0">
            <a:spAutoFit/>
          </a:bodyPr>
          <a:lstStyle/>
          <a:p>
            <a:r>
              <a:rPr lang="en-GB" sz="1000" dirty="0"/>
              <a:t>5.0</a:t>
            </a:r>
          </a:p>
        </p:txBody>
      </p:sp>
      <p:sp>
        <p:nvSpPr>
          <p:cNvPr id="84" name="TextBox 83"/>
          <p:cNvSpPr txBox="1"/>
          <p:nvPr/>
        </p:nvSpPr>
        <p:spPr>
          <a:xfrm rot="16200000">
            <a:off x="3896260" y="1702080"/>
            <a:ext cx="606256" cy="338554"/>
          </a:xfrm>
          <a:prstGeom prst="rect">
            <a:avLst/>
          </a:prstGeom>
          <a:noFill/>
        </p:spPr>
        <p:txBody>
          <a:bodyPr wrap="none" rtlCol="0">
            <a:spAutoFit/>
          </a:bodyPr>
          <a:lstStyle/>
          <a:p>
            <a:r>
              <a:rPr lang="en-GB" sz="1600" dirty="0"/>
              <a:t>1 Kb</a:t>
            </a:r>
          </a:p>
        </p:txBody>
      </p:sp>
      <p:sp>
        <p:nvSpPr>
          <p:cNvPr id="91" name="TextBox 90"/>
          <p:cNvSpPr txBox="1"/>
          <p:nvPr/>
        </p:nvSpPr>
        <p:spPr>
          <a:xfrm rot="16200000">
            <a:off x="2476304" y="1702080"/>
            <a:ext cx="606256" cy="338554"/>
          </a:xfrm>
          <a:prstGeom prst="rect">
            <a:avLst/>
          </a:prstGeom>
          <a:noFill/>
        </p:spPr>
        <p:txBody>
          <a:bodyPr wrap="none" rtlCol="0">
            <a:spAutoFit/>
          </a:bodyPr>
          <a:lstStyle/>
          <a:p>
            <a:r>
              <a:rPr lang="en-GB" sz="1600" dirty="0"/>
              <a:t>1 Kb</a:t>
            </a:r>
          </a:p>
        </p:txBody>
      </p:sp>
      <p:sp>
        <p:nvSpPr>
          <p:cNvPr id="93" name="TextBox 92"/>
          <p:cNvSpPr txBox="1"/>
          <p:nvPr/>
        </p:nvSpPr>
        <p:spPr>
          <a:xfrm rot="16200000">
            <a:off x="2377134" y="1394304"/>
            <a:ext cx="1277914" cy="338554"/>
          </a:xfrm>
          <a:prstGeom prst="rect">
            <a:avLst/>
          </a:prstGeom>
          <a:noFill/>
        </p:spPr>
        <p:txBody>
          <a:bodyPr wrap="none" rtlCol="0">
            <a:spAutoFit/>
          </a:bodyPr>
          <a:lstStyle/>
          <a:p>
            <a:r>
              <a:rPr lang="en-GB" sz="1600" dirty="0" err="1"/>
              <a:t>MMpARA</a:t>
            </a:r>
            <a:r>
              <a:rPr lang="en-GB" sz="1600" dirty="0"/>
              <a:t>-R</a:t>
            </a:r>
          </a:p>
        </p:txBody>
      </p:sp>
      <p:sp>
        <p:nvSpPr>
          <p:cNvPr id="94" name="TextBox 93"/>
          <p:cNvSpPr txBox="1"/>
          <p:nvPr/>
        </p:nvSpPr>
        <p:spPr>
          <a:xfrm rot="16200000">
            <a:off x="2801346" y="1550789"/>
            <a:ext cx="902811" cy="338554"/>
          </a:xfrm>
          <a:prstGeom prst="rect">
            <a:avLst/>
          </a:prstGeom>
          <a:noFill/>
        </p:spPr>
        <p:txBody>
          <a:bodyPr wrap="none" rtlCol="0">
            <a:spAutoFit/>
          </a:bodyPr>
          <a:lstStyle/>
          <a:p>
            <a:r>
              <a:rPr lang="en-GB" sz="1600" dirty="0" err="1"/>
              <a:t>MMRed</a:t>
            </a:r>
            <a:endParaRPr lang="en-GB" sz="1600" dirty="0"/>
          </a:p>
        </p:txBody>
      </p:sp>
      <p:sp>
        <p:nvSpPr>
          <p:cNvPr id="95" name="TextBox 94"/>
          <p:cNvSpPr txBox="1"/>
          <p:nvPr/>
        </p:nvSpPr>
        <p:spPr>
          <a:xfrm rot="16200000">
            <a:off x="3200123" y="1457109"/>
            <a:ext cx="1051891" cy="338554"/>
          </a:xfrm>
          <a:prstGeom prst="rect">
            <a:avLst/>
          </a:prstGeom>
          <a:noFill/>
        </p:spPr>
        <p:txBody>
          <a:bodyPr wrap="none" rtlCol="0">
            <a:spAutoFit/>
          </a:bodyPr>
          <a:lstStyle/>
          <a:p>
            <a:r>
              <a:rPr lang="en-GB" sz="1600" dirty="0" err="1"/>
              <a:t>MMWhite</a:t>
            </a:r>
            <a:endParaRPr lang="en-GB" sz="1600" dirty="0"/>
          </a:p>
        </p:txBody>
      </p:sp>
      <p:sp>
        <p:nvSpPr>
          <p:cNvPr id="98" name="TextBox 97"/>
          <p:cNvSpPr txBox="1"/>
          <p:nvPr/>
        </p:nvSpPr>
        <p:spPr>
          <a:xfrm rot="16200000">
            <a:off x="2963464" y="1457109"/>
            <a:ext cx="1051891" cy="338554"/>
          </a:xfrm>
          <a:prstGeom prst="rect">
            <a:avLst/>
          </a:prstGeom>
          <a:noFill/>
        </p:spPr>
        <p:txBody>
          <a:bodyPr wrap="none" rtlCol="0">
            <a:spAutoFit/>
          </a:bodyPr>
          <a:lstStyle/>
          <a:p>
            <a:r>
              <a:rPr lang="en-GB" sz="1600" dirty="0" err="1"/>
              <a:t>MMWhite</a:t>
            </a:r>
            <a:endParaRPr lang="en-GB" sz="1600" dirty="0"/>
          </a:p>
        </p:txBody>
      </p:sp>
      <p:cxnSp>
        <p:nvCxnSpPr>
          <p:cNvPr id="125" name="Straight Connector 124"/>
          <p:cNvCxnSpPr/>
          <p:nvPr/>
        </p:nvCxnSpPr>
        <p:spPr>
          <a:xfrm>
            <a:off x="2696999" y="388728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2696999" y="377908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2696999" y="3678727"/>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2696999" y="3990803"/>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2696999" y="4134059"/>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2696999" y="4312353"/>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2696999" y="472730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2696999" y="505145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2696999" y="557105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2696999" y="645333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51" name="TextBox 150"/>
          <p:cNvSpPr txBox="1"/>
          <p:nvPr/>
        </p:nvSpPr>
        <p:spPr>
          <a:xfrm rot="16200000">
            <a:off x="3436782" y="1475514"/>
            <a:ext cx="1051891" cy="338554"/>
          </a:xfrm>
          <a:prstGeom prst="rect">
            <a:avLst/>
          </a:prstGeom>
          <a:noFill/>
        </p:spPr>
        <p:txBody>
          <a:bodyPr wrap="none" rtlCol="0">
            <a:spAutoFit/>
          </a:bodyPr>
          <a:lstStyle/>
          <a:p>
            <a:r>
              <a:rPr lang="en-GB" sz="1600" dirty="0" err="1"/>
              <a:t>MMWhite</a:t>
            </a:r>
            <a:endParaRPr lang="en-GB" sz="1600" dirty="0"/>
          </a:p>
        </p:txBody>
      </p:sp>
      <p:cxnSp>
        <p:nvCxnSpPr>
          <p:cNvPr id="135" name="Straight Connector 134"/>
          <p:cNvCxnSpPr/>
          <p:nvPr/>
        </p:nvCxnSpPr>
        <p:spPr>
          <a:xfrm>
            <a:off x="2933597" y="529295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3170195" y="2320934"/>
            <a:ext cx="1873559" cy="2972022"/>
            <a:chOff x="1646194" y="2320934"/>
            <a:chExt cx="1873559" cy="2972022"/>
          </a:xfrm>
        </p:grpSpPr>
        <p:cxnSp>
          <p:nvCxnSpPr>
            <p:cNvPr id="137" name="Straight Connector 136"/>
            <p:cNvCxnSpPr/>
            <p:nvPr/>
          </p:nvCxnSpPr>
          <p:spPr>
            <a:xfrm>
              <a:off x="1646194" y="529295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2" name="Straight Arrow Connector 181"/>
            <p:cNvCxnSpPr/>
            <p:nvPr/>
          </p:nvCxnSpPr>
          <p:spPr>
            <a:xfrm flipH="1">
              <a:off x="1735803" y="2320934"/>
              <a:ext cx="1783950" cy="2918625"/>
            </a:xfrm>
            <a:prstGeom prst="straightConnector1">
              <a:avLst/>
            </a:prstGeom>
            <a:ln>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3406792" y="5154918"/>
            <a:ext cx="1558584" cy="794363"/>
            <a:chOff x="1882792" y="5154917"/>
            <a:chExt cx="1558584" cy="794363"/>
          </a:xfrm>
        </p:grpSpPr>
        <p:cxnSp>
          <p:nvCxnSpPr>
            <p:cNvPr id="138" name="Straight Connector 137"/>
            <p:cNvCxnSpPr/>
            <p:nvPr/>
          </p:nvCxnSpPr>
          <p:spPr>
            <a:xfrm>
              <a:off x="1882792" y="594928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4" name="Straight Arrow Connector 263"/>
            <p:cNvCxnSpPr>
              <a:stCxn id="249" idx="1"/>
            </p:cNvCxnSpPr>
            <p:nvPr/>
          </p:nvCxnSpPr>
          <p:spPr>
            <a:xfrm flipH="1">
              <a:off x="1939636" y="5154917"/>
              <a:ext cx="1501740" cy="747119"/>
            </a:xfrm>
            <a:prstGeom prst="straightConnector1">
              <a:avLst/>
            </a:prstGeom>
            <a:ln>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7968209" y="3501009"/>
            <a:ext cx="2376571" cy="1406485"/>
            <a:chOff x="6444208" y="3501008"/>
            <a:chExt cx="2376571" cy="1406485"/>
          </a:xfrm>
        </p:grpSpPr>
        <p:grpSp>
          <p:nvGrpSpPr>
            <p:cNvPr id="210" name="Group 209"/>
            <p:cNvGrpSpPr/>
            <p:nvPr/>
          </p:nvGrpSpPr>
          <p:grpSpPr>
            <a:xfrm>
              <a:off x="6444208" y="3501008"/>
              <a:ext cx="2376571" cy="882570"/>
              <a:chOff x="4139952" y="2323728"/>
              <a:chExt cx="3672715" cy="1299592"/>
            </a:xfrm>
          </p:grpSpPr>
          <p:sp>
            <p:nvSpPr>
              <p:cNvPr id="211" name="Oval 210"/>
              <p:cNvSpPr/>
              <p:nvPr/>
            </p:nvSpPr>
            <p:spPr>
              <a:xfrm>
                <a:off x="4139952" y="2708920"/>
                <a:ext cx="3672408" cy="914400"/>
              </a:xfrm>
              <a:prstGeom prst="ellipse">
                <a:avLst/>
              </a:prstGeom>
              <a:solidFill>
                <a:schemeClr val="accent6">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Oval 211"/>
              <p:cNvSpPr/>
              <p:nvPr/>
            </p:nvSpPr>
            <p:spPr>
              <a:xfrm>
                <a:off x="4139952" y="2492896"/>
                <a:ext cx="3672408" cy="914400"/>
              </a:xfrm>
              <a:prstGeom prst="ellipse">
                <a:avLst/>
              </a:prstGeom>
              <a:solidFill>
                <a:schemeClr val="accent6">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Oval 212"/>
              <p:cNvSpPr/>
              <p:nvPr/>
            </p:nvSpPr>
            <p:spPr>
              <a:xfrm>
                <a:off x="4139952" y="2323728"/>
                <a:ext cx="3672408" cy="914400"/>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4" name="Straight Connector 213"/>
              <p:cNvCxnSpPr/>
              <p:nvPr/>
            </p:nvCxnSpPr>
            <p:spPr>
              <a:xfrm>
                <a:off x="4143467" y="2799717"/>
                <a:ext cx="0" cy="406581"/>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5" name="Freeform 214"/>
              <p:cNvSpPr/>
              <p:nvPr/>
            </p:nvSpPr>
            <p:spPr>
              <a:xfrm>
                <a:off x="4159326" y="3044836"/>
                <a:ext cx="41199" cy="105711"/>
              </a:xfrm>
              <a:custGeom>
                <a:avLst/>
                <a:gdLst>
                  <a:gd name="connsiteX0" fmla="*/ 7862 w 41199"/>
                  <a:gd name="connsiteY0" fmla="*/ 105558 h 105711"/>
                  <a:gd name="connsiteX1" fmla="*/ 3099 w 41199"/>
                  <a:gd name="connsiteY1" fmla="*/ 81745 h 105711"/>
                  <a:gd name="connsiteX2" fmla="*/ 7862 w 41199"/>
                  <a:gd name="connsiteY2" fmla="*/ 24595 h 105711"/>
                  <a:gd name="connsiteX3" fmla="*/ 5480 w 41199"/>
                  <a:gd name="connsiteY3" fmla="*/ 15070 h 105711"/>
                  <a:gd name="connsiteX4" fmla="*/ 718 w 41199"/>
                  <a:gd name="connsiteY4" fmla="*/ 783 h 105711"/>
                  <a:gd name="connsiteX5" fmla="*/ 10243 w 41199"/>
                  <a:gd name="connsiteY5" fmla="*/ 15070 h 105711"/>
                  <a:gd name="connsiteX6" fmla="*/ 22149 w 41199"/>
                  <a:gd name="connsiteY6" fmla="*/ 34120 h 105711"/>
                  <a:gd name="connsiteX7" fmla="*/ 26912 w 41199"/>
                  <a:gd name="connsiteY7" fmla="*/ 48408 h 105711"/>
                  <a:gd name="connsiteX8" fmla="*/ 29293 w 41199"/>
                  <a:gd name="connsiteY8" fmla="*/ 55552 h 105711"/>
                  <a:gd name="connsiteX9" fmla="*/ 34055 w 41199"/>
                  <a:gd name="connsiteY9" fmla="*/ 62695 h 105711"/>
                  <a:gd name="connsiteX10" fmla="*/ 38818 w 41199"/>
                  <a:gd name="connsiteY10" fmla="*/ 76983 h 105711"/>
                  <a:gd name="connsiteX11" fmla="*/ 41199 w 41199"/>
                  <a:gd name="connsiteY11" fmla="*/ 84127 h 105711"/>
                  <a:gd name="connsiteX12" fmla="*/ 38818 w 41199"/>
                  <a:gd name="connsiteY12" fmla="*/ 100795 h 105711"/>
                  <a:gd name="connsiteX13" fmla="*/ 29293 w 41199"/>
                  <a:gd name="connsiteY13" fmla="*/ 98414 h 105711"/>
                  <a:gd name="connsiteX14" fmla="*/ 26912 w 41199"/>
                  <a:gd name="connsiteY14" fmla="*/ 86508 h 105711"/>
                  <a:gd name="connsiteX15" fmla="*/ 24530 w 41199"/>
                  <a:gd name="connsiteY15" fmla="*/ 79364 h 105711"/>
                  <a:gd name="connsiteX16" fmla="*/ 22149 w 41199"/>
                  <a:gd name="connsiteY16" fmla="*/ 69839 h 105711"/>
                  <a:gd name="connsiteX17" fmla="*/ 7862 w 41199"/>
                  <a:gd name="connsiteY17" fmla="*/ 105558 h 10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 h="105711">
                    <a:moveTo>
                      <a:pt x="7862" y="105558"/>
                    </a:moveTo>
                    <a:cubicBezTo>
                      <a:pt x="4687" y="107542"/>
                      <a:pt x="2714" y="89831"/>
                      <a:pt x="3099" y="81745"/>
                    </a:cubicBezTo>
                    <a:cubicBezTo>
                      <a:pt x="5599" y="29232"/>
                      <a:pt x="202" y="47570"/>
                      <a:pt x="7862" y="24595"/>
                    </a:cubicBezTo>
                    <a:cubicBezTo>
                      <a:pt x="7068" y="21420"/>
                      <a:pt x="6420" y="18205"/>
                      <a:pt x="5480" y="15070"/>
                    </a:cubicBezTo>
                    <a:cubicBezTo>
                      <a:pt x="4037" y="10262"/>
                      <a:pt x="-2067" y="-3394"/>
                      <a:pt x="718" y="783"/>
                    </a:cubicBezTo>
                    <a:lnTo>
                      <a:pt x="10243" y="15070"/>
                    </a:lnTo>
                    <a:cubicBezTo>
                      <a:pt x="15910" y="32073"/>
                      <a:pt x="10828" y="26574"/>
                      <a:pt x="22149" y="34120"/>
                    </a:cubicBezTo>
                    <a:lnTo>
                      <a:pt x="26912" y="48408"/>
                    </a:lnTo>
                    <a:cubicBezTo>
                      <a:pt x="27706" y="50789"/>
                      <a:pt x="27901" y="53463"/>
                      <a:pt x="29293" y="55552"/>
                    </a:cubicBezTo>
                    <a:cubicBezTo>
                      <a:pt x="30880" y="57933"/>
                      <a:pt x="32893" y="60080"/>
                      <a:pt x="34055" y="62695"/>
                    </a:cubicBezTo>
                    <a:cubicBezTo>
                      <a:pt x="36094" y="67283"/>
                      <a:pt x="37230" y="72220"/>
                      <a:pt x="38818" y="76983"/>
                    </a:cubicBezTo>
                    <a:lnTo>
                      <a:pt x="41199" y="84127"/>
                    </a:lnTo>
                    <a:cubicBezTo>
                      <a:pt x="40405" y="89683"/>
                      <a:pt x="42411" y="96483"/>
                      <a:pt x="38818" y="100795"/>
                    </a:cubicBezTo>
                    <a:cubicBezTo>
                      <a:pt x="36723" y="103309"/>
                      <a:pt x="31388" y="100928"/>
                      <a:pt x="29293" y="98414"/>
                    </a:cubicBezTo>
                    <a:cubicBezTo>
                      <a:pt x="26702" y="95305"/>
                      <a:pt x="27894" y="90434"/>
                      <a:pt x="26912" y="86508"/>
                    </a:cubicBezTo>
                    <a:cubicBezTo>
                      <a:pt x="26303" y="84073"/>
                      <a:pt x="25220" y="81778"/>
                      <a:pt x="24530" y="79364"/>
                    </a:cubicBezTo>
                    <a:cubicBezTo>
                      <a:pt x="23631" y="76217"/>
                      <a:pt x="23048" y="72986"/>
                      <a:pt x="22149" y="69839"/>
                    </a:cubicBezTo>
                    <a:cubicBezTo>
                      <a:pt x="19517" y="60626"/>
                      <a:pt x="11037" y="103574"/>
                      <a:pt x="7862" y="105558"/>
                    </a:cubicBezTo>
                    <a:close/>
                  </a:path>
                </a:pathLst>
              </a:cu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6" name="Straight Connector 215"/>
              <p:cNvCxnSpPr/>
              <p:nvPr/>
            </p:nvCxnSpPr>
            <p:spPr>
              <a:xfrm>
                <a:off x="7812667" y="2788044"/>
                <a:ext cx="0" cy="382518"/>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7" name="Freeform 216"/>
              <p:cNvSpPr/>
              <p:nvPr/>
            </p:nvSpPr>
            <p:spPr>
              <a:xfrm>
                <a:off x="7759947" y="3049186"/>
                <a:ext cx="35586" cy="65250"/>
              </a:xfrm>
              <a:custGeom>
                <a:avLst/>
                <a:gdLst>
                  <a:gd name="connsiteX0" fmla="*/ 0 w 35586"/>
                  <a:gd name="connsiteY0" fmla="*/ 56928 h 65250"/>
                  <a:gd name="connsiteX1" fmla="*/ 24906 w 35586"/>
                  <a:gd name="connsiteY1" fmla="*/ 21348 h 65250"/>
                  <a:gd name="connsiteX2" fmla="*/ 28464 w 35586"/>
                  <a:gd name="connsiteY2" fmla="*/ 10674 h 65250"/>
                  <a:gd name="connsiteX3" fmla="*/ 32022 w 35586"/>
                  <a:gd name="connsiteY3" fmla="*/ 0 h 65250"/>
                  <a:gd name="connsiteX4" fmla="*/ 32022 w 35586"/>
                  <a:gd name="connsiteY4" fmla="*/ 24906 h 65250"/>
                  <a:gd name="connsiteX5" fmla="*/ 28464 w 35586"/>
                  <a:gd name="connsiteY5" fmla="*/ 53370 h 65250"/>
                  <a:gd name="connsiteX6" fmla="*/ 24906 w 35586"/>
                  <a:gd name="connsiteY6" fmla="*/ 64044 h 65250"/>
                  <a:gd name="connsiteX7" fmla="*/ 0 w 35586"/>
                  <a:gd name="connsiteY7" fmla="*/ 56928 h 6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86" h="65250">
                    <a:moveTo>
                      <a:pt x="0" y="56928"/>
                    </a:moveTo>
                    <a:cubicBezTo>
                      <a:pt x="23647" y="38010"/>
                      <a:pt x="15389" y="49900"/>
                      <a:pt x="24906" y="21348"/>
                    </a:cubicBezTo>
                    <a:lnTo>
                      <a:pt x="28464" y="10674"/>
                    </a:lnTo>
                    <a:lnTo>
                      <a:pt x="32022" y="0"/>
                    </a:lnTo>
                    <a:cubicBezTo>
                      <a:pt x="38372" y="19051"/>
                      <a:pt x="34865" y="2162"/>
                      <a:pt x="32022" y="24906"/>
                    </a:cubicBezTo>
                    <a:cubicBezTo>
                      <a:pt x="30836" y="34394"/>
                      <a:pt x="31488" y="44299"/>
                      <a:pt x="28464" y="53370"/>
                    </a:cubicBezTo>
                    <a:cubicBezTo>
                      <a:pt x="27278" y="56928"/>
                      <a:pt x="27156" y="61044"/>
                      <a:pt x="24906" y="64044"/>
                    </a:cubicBezTo>
                    <a:cubicBezTo>
                      <a:pt x="23315" y="66165"/>
                      <a:pt x="20162" y="66415"/>
                      <a:pt x="0" y="56928"/>
                    </a:cubicBezTo>
                    <a:close/>
                  </a:path>
                </a:pathLst>
              </a:cu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Oval 217"/>
              <p:cNvSpPr/>
              <p:nvPr/>
            </p:nvSpPr>
            <p:spPr>
              <a:xfrm>
                <a:off x="6876256" y="2566256"/>
                <a:ext cx="72008" cy="72008"/>
              </a:xfrm>
              <a:prstGeom prst="ellipse">
                <a:avLst/>
              </a:prstGeom>
              <a:solidFill>
                <a:schemeClr val="bg1"/>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Oval 218"/>
              <p:cNvSpPr/>
              <p:nvPr/>
            </p:nvSpPr>
            <p:spPr>
              <a:xfrm>
                <a:off x="5724128" y="2967003"/>
                <a:ext cx="72008" cy="72008"/>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Oval 219"/>
              <p:cNvSpPr/>
              <p:nvPr/>
            </p:nvSpPr>
            <p:spPr>
              <a:xfrm>
                <a:off x="6660232" y="2799717"/>
                <a:ext cx="72008" cy="720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Oval 220"/>
              <p:cNvSpPr/>
              <p:nvPr/>
            </p:nvSpPr>
            <p:spPr>
              <a:xfrm>
                <a:off x="5076056" y="2638264"/>
                <a:ext cx="72008" cy="72008"/>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Oval 221"/>
              <p:cNvSpPr/>
              <p:nvPr/>
            </p:nvSpPr>
            <p:spPr>
              <a:xfrm>
                <a:off x="4757936" y="2822848"/>
                <a:ext cx="72008" cy="720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TextBox 29"/>
            <p:cNvSpPr txBox="1"/>
            <p:nvPr/>
          </p:nvSpPr>
          <p:spPr>
            <a:xfrm>
              <a:off x="6741605" y="4415050"/>
              <a:ext cx="1911101" cy="492443"/>
            </a:xfrm>
            <a:prstGeom prst="rect">
              <a:avLst/>
            </a:prstGeom>
            <a:noFill/>
          </p:spPr>
          <p:txBody>
            <a:bodyPr wrap="none" rtlCol="0">
              <a:spAutoFit/>
            </a:bodyPr>
            <a:lstStyle/>
            <a:p>
              <a:r>
                <a:rPr lang="en-GB" sz="2600" dirty="0">
                  <a:solidFill>
                    <a:schemeClr val="tx1">
                      <a:lumMod val="65000"/>
                      <a:lumOff val="35000"/>
                    </a:schemeClr>
                  </a:solidFill>
                </a:rPr>
                <a:t>LB/amp/</a:t>
              </a:r>
              <a:r>
                <a:rPr lang="en-GB" sz="2600" dirty="0" err="1">
                  <a:solidFill>
                    <a:schemeClr val="tx1">
                      <a:lumMod val="65000"/>
                      <a:lumOff val="35000"/>
                    </a:schemeClr>
                  </a:solidFill>
                </a:rPr>
                <a:t>ara</a:t>
              </a:r>
              <a:endParaRPr lang="en-GB" sz="2600" dirty="0">
                <a:solidFill>
                  <a:schemeClr val="tx1">
                    <a:lumMod val="65000"/>
                    <a:lumOff val="35000"/>
                  </a:schemeClr>
                </a:solidFill>
              </a:endParaRPr>
            </a:p>
          </p:txBody>
        </p:sp>
      </p:grpSp>
      <p:grpSp>
        <p:nvGrpSpPr>
          <p:cNvPr id="223" name="Group 222"/>
          <p:cNvGrpSpPr/>
          <p:nvPr/>
        </p:nvGrpSpPr>
        <p:grpSpPr>
          <a:xfrm>
            <a:off x="4734133" y="1138953"/>
            <a:ext cx="3673651" cy="2906697"/>
            <a:chOff x="3059832" y="694850"/>
            <a:chExt cx="3673651" cy="2906697"/>
          </a:xfrm>
        </p:grpSpPr>
        <p:grpSp>
          <p:nvGrpSpPr>
            <p:cNvPr id="224" name="Group 223"/>
            <p:cNvGrpSpPr/>
            <p:nvPr/>
          </p:nvGrpSpPr>
          <p:grpSpPr>
            <a:xfrm>
              <a:off x="3059832" y="694850"/>
              <a:ext cx="2844315" cy="2906697"/>
              <a:chOff x="3059832" y="694850"/>
              <a:chExt cx="2844315" cy="2906697"/>
            </a:xfrm>
          </p:grpSpPr>
          <p:grpSp>
            <p:nvGrpSpPr>
              <p:cNvPr id="227" name="Group 226"/>
              <p:cNvGrpSpPr/>
              <p:nvPr/>
            </p:nvGrpSpPr>
            <p:grpSpPr>
              <a:xfrm>
                <a:off x="3347864" y="1008743"/>
                <a:ext cx="2262424" cy="2065238"/>
                <a:chOff x="1039317" y="3074829"/>
                <a:chExt cx="2688621" cy="2487613"/>
              </a:xfrm>
            </p:grpSpPr>
            <p:pic>
              <p:nvPicPr>
                <p:cNvPr id="241" name="Picture 2" descr="SG_ALL_ART_Page_17"/>
                <p:cNvPicPr>
                  <a:picLocks noChangeAspect="1" noChangeArrowheads="1"/>
                </p:cNvPicPr>
                <p:nvPr/>
              </p:nvPicPr>
              <p:blipFill>
                <a:blip r:embed="rId3" cstate="print">
                  <a:extLst>
                    <a:ext uri="{28A0092B-C50C-407E-A947-70E740481C1C}">
                      <a14:useLocalDpi xmlns:a14="http://schemas.microsoft.com/office/drawing/2010/main" val="0"/>
                    </a:ext>
                  </a:extLst>
                </a:blip>
                <a:srcRect l="26897" t="20387" r="27837" b="47116"/>
                <a:stretch>
                  <a:fillRect/>
                </a:stretch>
              </p:blipFill>
              <p:spPr bwMode="auto">
                <a:xfrm>
                  <a:off x="1039317" y="3074829"/>
                  <a:ext cx="2668587"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 name="Freeform 241"/>
                <p:cNvSpPr/>
                <p:nvPr/>
              </p:nvSpPr>
              <p:spPr>
                <a:xfrm>
                  <a:off x="2617596" y="4003842"/>
                  <a:ext cx="1110342" cy="1532800"/>
                </a:xfrm>
                <a:custGeom>
                  <a:avLst/>
                  <a:gdLst>
                    <a:gd name="connsiteX0" fmla="*/ 919424 w 1110342"/>
                    <a:gd name="connsiteY0" fmla="*/ 426 h 1532800"/>
                    <a:gd name="connsiteX1" fmla="*/ 914400 w 1110342"/>
                    <a:gd name="connsiteY1" fmla="*/ 25547 h 1532800"/>
                    <a:gd name="connsiteX2" fmla="*/ 904351 w 1110342"/>
                    <a:gd name="connsiteY2" fmla="*/ 55692 h 1532800"/>
                    <a:gd name="connsiteX3" fmla="*/ 899327 w 1110342"/>
                    <a:gd name="connsiteY3" fmla="*/ 110958 h 1532800"/>
                    <a:gd name="connsiteX4" fmla="*/ 894303 w 1110342"/>
                    <a:gd name="connsiteY4" fmla="*/ 136079 h 1532800"/>
                    <a:gd name="connsiteX5" fmla="*/ 884255 w 1110342"/>
                    <a:gd name="connsiteY5" fmla="*/ 211442 h 1532800"/>
                    <a:gd name="connsiteX6" fmla="*/ 879230 w 1110342"/>
                    <a:gd name="connsiteY6" fmla="*/ 226514 h 1532800"/>
                    <a:gd name="connsiteX7" fmla="*/ 864158 w 1110342"/>
                    <a:gd name="connsiteY7" fmla="*/ 246611 h 1532800"/>
                    <a:gd name="connsiteX8" fmla="*/ 844061 w 1110342"/>
                    <a:gd name="connsiteY8" fmla="*/ 286804 h 1532800"/>
                    <a:gd name="connsiteX9" fmla="*/ 839037 w 1110342"/>
                    <a:gd name="connsiteY9" fmla="*/ 301877 h 1532800"/>
                    <a:gd name="connsiteX10" fmla="*/ 808892 w 1110342"/>
                    <a:gd name="connsiteY10" fmla="*/ 347094 h 1532800"/>
                    <a:gd name="connsiteX11" fmla="*/ 773723 w 1110342"/>
                    <a:gd name="connsiteY11" fmla="*/ 397336 h 1532800"/>
                    <a:gd name="connsiteX12" fmla="*/ 758650 w 1110342"/>
                    <a:gd name="connsiteY12" fmla="*/ 422457 h 1532800"/>
                    <a:gd name="connsiteX13" fmla="*/ 708408 w 1110342"/>
                    <a:gd name="connsiteY13" fmla="*/ 482747 h 1532800"/>
                    <a:gd name="connsiteX14" fmla="*/ 673239 w 1110342"/>
                    <a:gd name="connsiteY14" fmla="*/ 512892 h 1532800"/>
                    <a:gd name="connsiteX15" fmla="*/ 663191 w 1110342"/>
                    <a:gd name="connsiteY15" fmla="*/ 527965 h 1532800"/>
                    <a:gd name="connsiteX16" fmla="*/ 638070 w 1110342"/>
                    <a:gd name="connsiteY16" fmla="*/ 558110 h 1532800"/>
                    <a:gd name="connsiteX17" fmla="*/ 622997 w 1110342"/>
                    <a:gd name="connsiteY17" fmla="*/ 583231 h 1532800"/>
                    <a:gd name="connsiteX18" fmla="*/ 607925 w 1110342"/>
                    <a:gd name="connsiteY18" fmla="*/ 613376 h 1532800"/>
                    <a:gd name="connsiteX19" fmla="*/ 587828 w 1110342"/>
                    <a:gd name="connsiteY19" fmla="*/ 638496 h 1532800"/>
                    <a:gd name="connsiteX20" fmla="*/ 567731 w 1110342"/>
                    <a:gd name="connsiteY20" fmla="*/ 683714 h 1532800"/>
                    <a:gd name="connsiteX21" fmla="*/ 552659 w 1110342"/>
                    <a:gd name="connsiteY21" fmla="*/ 718883 h 1532800"/>
                    <a:gd name="connsiteX22" fmla="*/ 532562 w 1110342"/>
                    <a:gd name="connsiteY22" fmla="*/ 759077 h 1532800"/>
                    <a:gd name="connsiteX23" fmla="*/ 517490 w 1110342"/>
                    <a:gd name="connsiteY23" fmla="*/ 789222 h 1532800"/>
                    <a:gd name="connsiteX24" fmla="*/ 492369 w 1110342"/>
                    <a:gd name="connsiteY24" fmla="*/ 844488 h 1532800"/>
                    <a:gd name="connsiteX25" fmla="*/ 482320 w 1110342"/>
                    <a:gd name="connsiteY25" fmla="*/ 869609 h 1532800"/>
                    <a:gd name="connsiteX26" fmla="*/ 477296 w 1110342"/>
                    <a:gd name="connsiteY26" fmla="*/ 889705 h 1532800"/>
                    <a:gd name="connsiteX27" fmla="*/ 467248 w 1110342"/>
                    <a:gd name="connsiteY27" fmla="*/ 899754 h 1532800"/>
                    <a:gd name="connsiteX28" fmla="*/ 462224 w 1110342"/>
                    <a:gd name="connsiteY28" fmla="*/ 919850 h 1532800"/>
                    <a:gd name="connsiteX29" fmla="*/ 452175 w 1110342"/>
                    <a:gd name="connsiteY29" fmla="*/ 929899 h 1532800"/>
                    <a:gd name="connsiteX30" fmla="*/ 442127 w 1110342"/>
                    <a:gd name="connsiteY30" fmla="*/ 944971 h 1532800"/>
                    <a:gd name="connsiteX31" fmla="*/ 417006 w 1110342"/>
                    <a:gd name="connsiteY31" fmla="*/ 970092 h 1532800"/>
                    <a:gd name="connsiteX32" fmla="*/ 401934 w 1110342"/>
                    <a:gd name="connsiteY32" fmla="*/ 990189 h 1532800"/>
                    <a:gd name="connsiteX33" fmla="*/ 371789 w 1110342"/>
                    <a:gd name="connsiteY33" fmla="*/ 1045455 h 1532800"/>
                    <a:gd name="connsiteX34" fmla="*/ 346668 w 1110342"/>
                    <a:gd name="connsiteY34" fmla="*/ 1070576 h 1532800"/>
                    <a:gd name="connsiteX35" fmla="*/ 311499 w 1110342"/>
                    <a:gd name="connsiteY35" fmla="*/ 1105745 h 1532800"/>
                    <a:gd name="connsiteX36" fmla="*/ 296426 w 1110342"/>
                    <a:gd name="connsiteY36" fmla="*/ 1120817 h 1532800"/>
                    <a:gd name="connsiteX37" fmla="*/ 281353 w 1110342"/>
                    <a:gd name="connsiteY37" fmla="*/ 1130866 h 1532800"/>
                    <a:gd name="connsiteX38" fmla="*/ 261257 w 1110342"/>
                    <a:gd name="connsiteY38" fmla="*/ 1145938 h 1532800"/>
                    <a:gd name="connsiteX39" fmla="*/ 246184 w 1110342"/>
                    <a:gd name="connsiteY39" fmla="*/ 1155987 h 1532800"/>
                    <a:gd name="connsiteX40" fmla="*/ 200967 w 1110342"/>
                    <a:gd name="connsiteY40" fmla="*/ 1201204 h 1532800"/>
                    <a:gd name="connsiteX41" fmla="*/ 190918 w 1110342"/>
                    <a:gd name="connsiteY41" fmla="*/ 1211253 h 1532800"/>
                    <a:gd name="connsiteX42" fmla="*/ 155749 w 1110342"/>
                    <a:gd name="connsiteY42" fmla="*/ 1241398 h 1532800"/>
                    <a:gd name="connsiteX43" fmla="*/ 145701 w 1110342"/>
                    <a:gd name="connsiteY43" fmla="*/ 1256470 h 1532800"/>
                    <a:gd name="connsiteX44" fmla="*/ 135652 w 1110342"/>
                    <a:gd name="connsiteY44" fmla="*/ 1266518 h 1532800"/>
                    <a:gd name="connsiteX45" fmla="*/ 115556 w 1110342"/>
                    <a:gd name="connsiteY45" fmla="*/ 1296663 h 1532800"/>
                    <a:gd name="connsiteX46" fmla="*/ 105507 w 1110342"/>
                    <a:gd name="connsiteY46" fmla="*/ 1306712 h 1532800"/>
                    <a:gd name="connsiteX47" fmla="*/ 85411 w 1110342"/>
                    <a:gd name="connsiteY47" fmla="*/ 1331833 h 1532800"/>
                    <a:gd name="connsiteX48" fmla="*/ 60290 w 1110342"/>
                    <a:gd name="connsiteY48" fmla="*/ 1377050 h 1532800"/>
                    <a:gd name="connsiteX49" fmla="*/ 50241 w 1110342"/>
                    <a:gd name="connsiteY49" fmla="*/ 1387099 h 1532800"/>
                    <a:gd name="connsiteX50" fmla="*/ 40193 w 1110342"/>
                    <a:gd name="connsiteY50" fmla="*/ 1402171 h 1532800"/>
                    <a:gd name="connsiteX51" fmla="*/ 20096 w 1110342"/>
                    <a:gd name="connsiteY51" fmla="*/ 1422268 h 1532800"/>
                    <a:gd name="connsiteX52" fmla="*/ 0 w 1110342"/>
                    <a:gd name="connsiteY52" fmla="*/ 1447389 h 1532800"/>
                    <a:gd name="connsiteX53" fmla="*/ 5024 w 1110342"/>
                    <a:gd name="connsiteY53" fmla="*/ 1462461 h 1532800"/>
                    <a:gd name="connsiteX54" fmla="*/ 35169 w 1110342"/>
                    <a:gd name="connsiteY54" fmla="*/ 1472510 h 1532800"/>
                    <a:gd name="connsiteX55" fmla="*/ 55266 w 1110342"/>
                    <a:gd name="connsiteY55" fmla="*/ 1477534 h 1532800"/>
                    <a:gd name="connsiteX56" fmla="*/ 70338 w 1110342"/>
                    <a:gd name="connsiteY56" fmla="*/ 1482558 h 1532800"/>
                    <a:gd name="connsiteX57" fmla="*/ 115556 w 1110342"/>
                    <a:gd name="connsiteY57" fmla="*/ 1487582 h 1532800"/>
                    <a:gd name="connsiteX58" fmla="*/ 286378 w 1110342"/>
                    <a:gd name="connsiteY58" fmla="*/ 1482558 h 1532800"/>
                    <a:gd name="connsiteX59" fmla="*/ 301450 w 1110342"/>
                    <a:gd name="connsiteY59" fmla="*/ 1477534 h 1532800"/>
                    <a:gd name="connsiteX60" fmla="*/ 366764 w 1110342"/>
                    <a:gd name="connsiteY60" fmla="*/ 1467485 h 1532800"/>
                    <a:gd name="connsiteX61" fmla="*/ 406958 w 1110342"/>
                    <a:gd name="connsiteY61" fmla="*/ 1457437 h 1532800"/>
                    <a:gd name="connsiteX62" fmla="*/ 296426 w 1110342"/>
                    <a:gd name="connsiteY62" fmla="*/ 1467485 h 1532800"/>
                    <a:gd name="connsiteX63" fmla="*/ 135652 w 1110342"/>
                    <a:gd name="connsiteY63" fmla="*/ 1477534 h 1532800"/>
                    <a:gd name="connsiteX64" fmla="*/ 75362 w 1110342"/>
                    <a:gd name="connsiteY64" fmla="*/ 1497631 h 1532800"/>
                    <a:gd name="connsiteX65" fmla="*/ 85411 w 1110342"/>
                    <a:gd name="connsiteY65" fmla="*/ 1507679 h 1532800"/>
                    <a:gd name="connsiteX66" fmla="*/ 100483 w 1110342"/>
                    <a:gd name="connsiteY66" fmla="*/ 1512703 h 1532800"/>
                    <a:gd name="connsiteX67" fmla="*/ 175846 w 1110342"/>
                    <a:gd name="connsiteY67" fmla="*/ 1517727 h 1532800"/>
                    <a:gd name="connsiteX68" fmla="*/ 236136 w 1110342"/>
                    <a:gd name="connsiteY68" fmla="*/ 1522751 h 1532800"/>
                    <a:gd name="connsiteX69" fmla="*/ 271305 w 1110342"/>
                    <a:gd name="connsiteY69" fmla="*/ 1527776 h 1532800"/>
                    <a:gd name="connsiteX70" fmla="*/ 427055 w 1110342"/>
                    <a:gd name="connsiteY70" fmla="*/ 1532800 h 1532800"/>
                    <a:gd name="connsiteX71" fmla="*/ 668215 w 1110342"/>
                    <a:gd name="connsiteY71" fmla="*/ 1522751 h 1532800"/>
                    <a:gd name="connsiteX72" fmla="*/ 768699 w 1110342"/>
                    <a:gd name="connsiteY72" fmla="*/ 1507679 h 1532800"/>
                    <a:gd name="connsiteX73" fmla="*/ 808892 w 1110342"/>
                    <a:gd name="connsiteY73" fmla="*/ 1502655 h 1532800"/>
                    <a:gd name="connsiteX74" fmla="*/ 834013 w 1110342"/>
                    <a:gd name="connsiteY74" fmla="*/ 1472510 h 1532800"/>
                    <a:gd name="connsiteX75" fmla="*/ 839037 w 1110342"/>
                    <a:gd name="connsiteY75" fmla="*/ 1452413 h 1532800"/>
                    <a:gd name="connsiteX76" fmla="*/ 879230 w 1110342"/>
                    <a:gd name="connsiteY76" fmla="*/ 1392123 h 1532800"/>
                    <a:gd name="connsiteX77" fmla="*/ 904351 w 1110342"/>
                    <a:gd name="connsiteY77" fmla="*/ 1346905 h 1532800"/>
                    <a:gd name="connsiteX78" fmla="*/ 924448 w 1110342"/>
                    <a:gd name="connsiteY78" fmla="*/ 1311736 h 1532800"/>
                    <a:gd name="connsiteX79" fmla="*/ 944545 w 1110342"/>
                    <a:gd name="connsiteY79" fmla="*/ 1271543 h 1532800"/>
                    <a:gd name="connsiteX80" fmla="*/ 954593 w 1110342"/>
                    <a:gd name="connsiteY80" fmla="*/ 1251446 h 1532800"/>
                    <a:gd name="connsiteX81" fmla="*/ 974690 w 1110342"/>
                    <a:gd name="connsiteY81" fmla="*/ 1221301 h 1532800"/>
                    <a:gd name="connsiteX82" fmla="*/ 994786 w 1110342"/>
                    <a:gd name="connsiteY82" fmla="*/ 1196180 h 1532800"/>
                    <a:gd name="connsiteX83" fmla="*/ 1014883 w 1110342"/>
                    <a:gd name="connsiteY83" fmla="*/ 1166035 h 1532800"/>
                    <a:gd name="connsiteX84" fmla="*/ 1024931 w 1110342"/>
                    <a:gd name="connsiteY84" fmla="*/ 1150962 h 1532800"/>
                    <a:gd name="connsiteX85" fmla="*/ 1034980 w 1110342"/>
                    <a:gd name="connsiteY85" fmla="*/ 1140914 h 1532800"/>
                    <a:gd name="connsiteX86" fmla="*/ 1085222 w 1110342"/>
                    <a:gd name="connsiteY86" fmla="*/ 1010285 h 1532800"/>
                    <a:gd name="connsiteX87" fmla="*/ 1105318 w 1110342"/>
                    <a:gd name="connsiteY87" fmla="*/ 944971 h 1532800"/>
                    <a:gd name="connsiteX88" fmla="*/ 1110342 w 1110342"/>
                    <a:gd name="connsiteY88" fmla="*/ 924874 h 1532800"/>
                    <a:gd name="connsiteX89" fmla="*/ 1105318 w 1110342"/>
                    <a:gd name="connsiteY89" fmla="*/ 764101 h 1532800"/>
                    <a:gd name="connsiteX90" fmla="*/ 1100294 w 1110342"/>
                    <a:gd name="connsiteY90" fmla="*/ 733956 h 1532800"/>
                    <a:gd name="connsiteX91" fmla="*/ 1095270 w 1110342"/>
                    <a:gd name="connsiteY91" fmla="*/ 658593 h 1532800"/>
                    <a:gd name="connsiteX92" fmla="*/ 1085222 w 1110342"/>
                    <a:gd name="connsiteY92" fmla="*/ 618400 h 1532800"/>
                    <a:gd name="connsiteX93" fmla="*/ 1070149 w 1110342"/>
                    <a:gd name="connsiteY93" fmla="*/ 558110 h 1532800"/>
                    <a:gd name="connsiteX94" fmla="*/ 1065125 w 1110342"/>
                    <a:gd name="connsiteY94" fmla="*/ 538013 h 1532800"/>
                    <a:gd name="connsiteX95" fmla="*/ 1060101 w 1110342"/>
                    <a:gd name="connsiteY95" fmla="*/ 512892 h 1532800"/>
                    <a:gd name="connsiteX96" fmla="*/ 1050052 w 1110342"/>
                    <a:gd name="connsiteY96" fmla="*/ 492795 h 1532800"/>
                    <a:gd name="connsiteX97" fmla="*/ 1045028 w 1110342"/>
                    <a:gd name="connsiteY97" fmla="*/ 332022 h 1532800"/>
                    <a:gd name="connsiteX98" fmla="*/ 1055077 w 1110342"/>
                    <a:gd name="connsiteY98" fmla="*/ 296853 h 1532800"/>
                    <a:gd name="connsiteX99" fmla="*/ 1065125 w 1110342"/>
                    <a:gd name="connsiteY99" fmla="*/ 246611 h 1532800"/>
                    <a:gd name="connsiteX100" fmla="*/ 1050052 w 1110342"/>
                    <a:gd name="connsiteY100" fmla="*/ 146127 h 1532800"/>
                    <a:gd name="connsiteX101" fmla="*/ 1034980 w 1110342"/>
                    <a:gd name="connsiteY101" fmla="*/ 136079 h 1532800"/>
                    <a:gd name="connsiteX102" fmla="*/ 1014883 w 1110342"/>
                    <a:gd name="connsiteY102" fmla="*/ 115982 h 1532800"/>
                    <a:gd name="connsiteX103" fmla="*/ 979714 w 1110342"/>
                    <a:gd name="connsiteY103" fmla="*/ 75789 h 1532800"/>
                    <a:gd name="connsiteX104" fmla="*/ 949569 w 1110342"/>
                    <a:gd name="connsiteY104" fmla="*/ 40620 h 1532800"/>
                    <a:gd name="connsiteX105" fmla="*/ 934496 w 1110342"/>
                    <a:gd name="connsiteY105" fmla="*/ 10474 h 1532800"/>
                    <a:gd name="connsiteX106" fmla="*/ 919424 w 1110342"/>
                    <a:gd name="connsiteY106" fmla="*/ 426 h 153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110342" h="1532800">
                      <a:moveTo>
                        <a:pt x="919424" y="426"/>
                      </a:moveTo>
                      <a:cubicBezTo>
                        <a:pt x="916075" y="2938"/>
                        <a:pt x="916647" y="17308"/>
                        <a:pt x="914400" y="25547"/>
                      </a:cubicBezTo>
                      <a:cubicBezTo>
                        <a:pt x="911613" y="35766"/>
                        <a:pt x="904351" y="55692"/>
                        <a:pt x="904351" y="55692"/>
                      </a:cubicBezTo>
                      <a:cubicBezTo>
                        <a:pt x="902676" y="74114"/>
                        <a:pt x="901621" y="92603"/>
                        <a:pt x="899327" y="110958"/>
                      </a:cubicBezTo>
                      <a:cubicBezTo>
                        <a:pt x="898268" y="119432"/>
                        <a:pt x="895432" y="127614"/>
                        <a:pt x="894303" y="136079"/>
                      </a:cubicBezTo>
                      <a:cubicBezTo>
                        <a:pt x="888924" y="176425"/>
                        <a:pt x="892329" y="179149"/>
                        <a:pt x="884255" y="211442"/>
                      </a:cubicBezTo>
                      <a:cubicBezTo>
                        <a:pt x="882970" y="216580"/>
                        <a:pt x="881858" y="221916"/>
                        <a:pt x="879230" y="226514"/>
                      </a:cubicBezTo>
                      <a:cubicBezTo>
                        <a:pt x="875075" y="233784"/>
                        <a:pt x="868225" y="239291"/>
                        <a:pt x="864158" y="246611"/>
                      </a:cubicBezTo>
                      <a:cubicBezTo>
                        <a:pt x="823193" y="320348"/>
                        <a:pt x="878308" y="235433"/>
                        <a:pt x="844061" y="286804"/>
                      </a:cubicBezTo>
                      <a:cubicBezTo>
                        <a:pt x="842386" y="291828"/>
                        <a:pt x="841405" y="297140"/>
                        <a:pt x="839037" y="301877"/>
                      </a:cubicBezTo>
                      <a:cubicBezTo>
                        <a:pt x="826895" y="326161"/>
                        <a:pt x="823616" y="326060"/>
                        <a:pt x="808892" y="347094"/>
                      </a:cubicBezTo>
                      <a:cubicBezTo>
                        <a:pt x="765582" y="408965"/>
                        <a:pt x="808916" y="350410"/>
                        <a:pt x="773723" y="397336"/>
                      </a:cubicBezTo>
                      <a:cubicBezTo>
                        <a:pt x="764117" y="426157"/>
                        <a:pt x="775203" y="400387"/>
                        <a:pt x="758650" y="422457"/>
                      </a:cubicBezTo>
                      <a:cubicBezTo>
                        <a:pt x="740113" y="447172"/>
                        <a:pt x="735982" y="464365"/>
                        <a:pt x="708408" y="482747"/>
                      </a:cubicBezTo>
                      <a:cubicBezTo>
                        <a:pt x="694772" y="491838"/>
                        <a:pt x="682984" y="498273"/>
                        <a:pt x="673239" y="512892"/>
                      </a:cubicBezTo>
                      <a:cubicBezTo>
                        <a:pt x="669890" y="517916"/>
                        <a:pt x="667057" y="523326"/>
                        <a:pt x="663191" y="527965"/>
                      </a:cubicBezTo>
                      <a:cubicBezTo>
                        <a:pt x="638286" y="557851"/>
                        <a:pt x="656786" y="528164"/>
                        <a:pt x="638070" y="558110"/>
                      </a:cubicBezTo>
                      <a:cubicBezTo>
                        <a:pt x="632894" y="566391"/>
                        <a:pt x="627673" y="574658"/>
                        <a:pt x="622997" y="583231"/>
                      </a:cubicBezTo>
                      <a:cubicBezTo>
                        <a:pt x="617617" y="593094"/>
                        <a:pt x="613956" y="603898"/>
                        <a:pt x="607925" y="613376"/>
                      </a:cubicBezTo>
                      <a:cubicBezTo>
                        <a:pt x="602168" y="622423"/>
                        <a:pt x="594527" y="630123"/>
                        <a:pt x="587828" y="638496"/>
                      </a:cubicBezTo>
                      <a:cubicBezTo>
                        <a:pt x="577910" y="688089"/>
                        <a:pt x="591117" y="640840"/>
                        <a:pt x="567731" y="683714"/>
                      </a:cubicBezTo>
                      <a:cubicBezTo>
                        <a:pt x="561624" y="694911"/>
                        <a:pt x="558053" y="707325"/>
                        <a:pt x="552659" y="718883"/>
                      </a:cubicBezTo>
                      <a:cubicBezTo>
                        <a:pt x="546324" y="732457"/>
                        <a:pt x="539261" y="745679"/>
                        <a:pt x="532562" y="759077"/>
                      </a:cubicBezTo>
                      <a:cubicBezTo>
                        <a:pt x="527538" y="769125"/>
                        <a:pt x="521663" y="778791"/>
                        <a:pt x="517490" y="789222"/>
                      </a:cubicBezTo>
                      <a:cubicBezTo>
                        <a:pt x="493042" y="850337"/>
                        <a:pt x="524212" y="774433"/>
                        <a:pt x="492369" y="844488"/>
                      </a:cubicBezTo>
                      <a:cubicBezTo>
                        <a:pt x="488637" y="852698"/>
                        <a:pt x="485172" y="861053"/>
                        <a:pt x="482320" y="869609"/>
                      </a:cubicBezTo>
                      <a:cubicBezTo>
                        <a:pt x="480136" y="876159"/>
                        <a:pt x="480384" y="883529"/>
                        <a:pt x="477296" y="889705"/>
                      </a:cubicBezTo>
                      <a:cubicBezTo>
                        <a:pt x="475178" y="893942"/>
                        <a:pt x="470597" y="896404"/>
                        <a:pt x="467248" y="899754"/>
                      </a:cubicBezTo>
                      <a:cubicBezTo>
                        <a:pt x="465573" y="906453"/>
                        <a:pt x="465312" y="913674"/>
                        <a:pt x="462224" y="919850"/>
                      </a:cubicBezTo>
                      <a:cubicBezTo>
                        <a:pt x="460105" y="924087"/>
                        <a:pt x="455134" y="926200"/>
                        <a:pt x="452175" y="929899"/>
                      </a:cubicBezTo>
                      <a:cubicBezTo>
                        <a:pt x="448403" y="934614"/>
                        <a:pt x="446103" y="940427"/>
                        <a:pt x="442127" y="944971"/>
                      </a:cubicBezTo>
                      <a:cubicBezTo>
                        <a:pt x="434329" y="953883"/>
                        <a:pt x="424111" y="960618"/>
                        <a:pt x="417006" y="970092"/>
                      </a:cubicBezTo>
                      <a:cubicBezTo>
                        <a:pt x="411982" y="976791"/>
                        <a:pt x="406153" y="982956"/>
                        <a:pt x="401934" y="990189"/>
                      </a:cubicBezTo>
                      <a:cubicBezTo>
                        <a:pt x="396207" y="1000007"/>
                        <a:pt x="383264" y="1032340"/>
                        <a:pt x="371789" y="1045455"/>
                      </a:cubicBezTo>
                      <a:cubicBezTo>
                        <a:pt x="363991" y="1054367"/>
                        <a:pt x="353237" y="1060723"/>
                        <a:pt x="346668" y="1070576"/>
                      </a:cubicBezTo>
                      <a:cubicBezTo>
                        <a:pt x="323633" y="1105127"/>
                        <a:pt x="338028" y="1096902"/>
                        <a:pt x="311499" y="1105745"/>
                      </a:cubicBezTo>
                      <a:cubicBezTo>
                        <a:pt x="306475" y="1110769"/>
                        <a:pt x="301884" y="1116268"/>
                        <a:pt x="296426" y="1120817"/>
                      </a:cubicBezTo>
                      <a:cubicBezTo>
                        <a:pt x="291787" y="1124683"/>
                        <a:pt x="286267" y="1127356"/>
                        <a:pt x="281353" y="1130866"/>
                      </a:cubicBezTo>
                      <a:cubicBezTo>
                        <a:pt x="274539" y="1135733"/>
                        <a:pt x="268071" y="1141071"/>
                        <a:pt x="261257" y="1145938"/>
                      </a:cubicBezTo>
                      <a:cubicBezTo>
                        <a:pt x="256343" y="1149448"/>
                        <a:pt x="250697" y="1151975"/>
                        <a:pt x="246184" y="1155987"/>
                      </a:cubicBezTo>
                      <a:lnTo>
                        <a:pt x="200967" y="1201204"/>
                      </a:lnTo>
                      <a:cubicBezTo>
                        <a:pt x="197617" y="1204554"/>
                        <a:pt x="194860" y="1208625"/>
                        <a:pt x="190918" y="1211253"/>
                      </a:cubicBezTo>
                      <a:cubicBezTo>
                        <a:pt x="177281" y="1220344"/>
                        <a:pt x="165496" y="1226778"/>
                        <a:pt x="155749" y="1241398"/>
                      </a:cubicBezTo>
                      <a:cubicBezTo>
                        <a:pt x="152400" y="1246422"/>
                        <a:pt x="149473" y="1251755"/>
                        <a:pt x="145701" y="1256470"/>
                      </a:cubicBezTo>
                      <a:cubicBezTo>
                        <a:pt x="142742" y="1260169"/>
                        <a:pt x="138494" y="1262728"/>
                        <a:pt x="135652" y="1266518"/>
                      </a:cubicBezTo>
                      <a:cubicBezTo>
                        <a:pt x="128406" y="1276179"/>
                        <a:pt x="124095" y="1288124"/>
                        <a:pt x="115556" y="1296663"/>
                      </a:cubicBezTo>
                      <a:cubicBezTo>
                        <a:pt x="112206" y="1300013"/>
                        <a:pt x="108466" y="1303013"/>
                        <a:pt x="105507" y="1306712"/>
                      </a:cubicBezTo>
                      <a:cubicBezTo>
                        <a:pt x="80150" y="1338408"/>
                        <a:pt x="109677" y="1307564"/>
                        <a:pt x="85411" y="1331833"/>
                      </a:cubicBezTo>
                      <a:cubicBezTo>
                        <a:pt x="79093" y="1350784"/>
                        <a:pt x="77563" y="1359777"/>
                        <a:pt x="60290" y="1377050"/>
                      </a:cubicBezTo>
                      <a:cubicBezTo>
                        <a:pt x="56940" y="1380400"/>
                        <a:pt x="53200" y="1383400"/>
                        <a:pt x="50241" y="1387099"/>
                      </a:cubicBezTo>
                      <a:cubicBezTo>
                        <a:pt x="46469" y="1391814"/>
                        <a:pt x="44123" y="1397587"/>
                        <a:pt x="40193" y="1402171"/>
                      </a:cubicBezTo>
                      <a:cubicBezTo>
                        <a:pt x="34028" y="1409364"/>
                        <a:pt x="25351" y="1414385"/>
                        <a:pt x="20096" y="1422268"/>
                      </a:cubicBezTo>
                      <a:cubicBezTo>
                        <a:pt x="7420" y="1441281"/>
                        <a:pt x="14317" y="1433070"/>
                        <a:pt x="0" y="1447389"/>
                      </a:cubicBezTo>
                      <a:cubicBezTo>
                        <a:pt x="1675" y="1452413"/>
                        <a:pt x="715" y="1459383"/>
                        <a:pt x="5024" y="1462461"/>
                      </a:cubicBezTo>
                      <a:cubicBezTo>
                        <a:pt x="13643" y="1468617"/>
                        <a:pt x="24893" y="1469941"/>
                        <a:pt x="35169" y="1472510"/>
                      </a:cubicBezTo>
                      <a:cubicBezTo>
                        <a:pt x="41868" y="1474185"/>
                        <a:pt x="48627" y="1475637"/>
                        <a:pt x="55266" y="1477534"/>
                      </a:cubicBezTo>
                      <a:cubicBezTo>
                        <a:pt x="60358" y="1478989"/>
                        <a:pt x="65114" y="1481687"/>
                        <a:pt x="70338" y="1482558"/>
                      </a:cubicBezTo>
                      <a:cubicBezTo>
                        <a:pt x="85297" y="1485051"/>
                        <a:pt x="100483" y="1485907"/>
                        <a:pt x="115556" y="1487582"/>
                      </a:cubicBezTo>
                      <a:cubicBezTo>
                        <a:pt x="172497" y="1485907"/>
                        <a:pt x="229496" y="1485633"/>
                        <a:pt x="286378" y="1482558"/>
                      </a:cubicBezTo>
                      <a:cubicBezTo>
                        <a:pt x="291666" y="1482272"/>
                        <a:pt x="296312" y="1478818"/>
                        <a:pt x="301450" y="1477534"/>
                      </a:cubicBezTo>
                      <a:cubicBezTo>
                        <a:pt x="339893" y="1467924"/>
                        <a:pt x="317968" y="1476635"/>
                        <a:pt x="366764" y="1467485"/>
                      </a:cubicBezTo>
                      <a:cubicBezTo>
                        <a:pt x="380338" y="1464940"/>
                        <a:pt x="420630" y="1455484"/>
                        <a:pt x="406958" y="1457437"/>
                      </a:cubicBezTo>
                      <a:cubicBezTo>
                        <a:pt x="342444" y="1466653"/>
                        <a:pt x="393004" y="1460331"/>
                        <a:pt x="296426" y="1467485"/>
                      </a:cubicBezTo>
                      <a:cubicBezTo>
                        <a:pt x="166647" y="1477099"/>
                        <a:pt x="316259" y="1468504"/>
                        <a:pt x="135652" y="1477534"/>
                      </a:cubicBezTo>
                      <a:cubicBezTo>
                        <a:pt x="80766" y="1488511"/>
                        <a:pt x="97487" y="1475506"/>
                        <a:pt x="75362" y="1497631"/>
                      </a:cubicBezTo>
                      <a:cubicBezTo>
                        <a:pt x="78712" y="1500980"/>
                        <a:pt x="81349" y="1505242"/>
                        <a:pt x="85411" y="1507679"/>
                      </a:cubicBezTo>
                      <a:cubicBezTo>
                        <a:pt x="89952" y="1510404"/>
                        <a:pt x="95220" y="1512118"/>
                        <a:pt x="100483" y="1512703"/>
                      </a:cubicBezTo>
                      <a:cubicBezTo>
                        <a:pt x="125506" y="1515483"/>
                        <a:pt x="150738" y="1515867"/>
                        <a:pt x="175846" y="1517727"/>
                      </a:cubicBezTo>
                      <a:cubicBezTo>
                        <a:pt x="195957" y="1519217"/>
                        <a:pt x="216080" y="1520640"/>
                        <a:pt x="236136" y="1522751"/>
                      </a:cubicBezTo>
                      <a:cubicBezTo>
                        <a:pt x="247913" y="1523991"/>
                        <a:pt x="259479" y="1527154"/>
                        <a:pt x="271305" y="1527776"/>
                      </a:cubicBezTo>
                      <a:cubicBezTo>
                        <a:pt x="323177" y="1530506"/>
                        <a:pt x="375138" y="1531125"/>
                        <a:pt x="427055" y="1532800"/>
                      </a:cubicBezTo>
                      <a:cubicBezTo>
                        <a:pt x="545033" y="1529523"/>
                        <a:pt x="575589" y="1532014"/>
                        <a:pt x="668215" y="1522751"/>
                      </a:cubicBezTo>
                      <a:cubicBezTo>
                        <a:pt x="749539" y="1514618"/>
                        <a:pt x="663531" y="1520825"/>
                        <a:pt x="768699" y="1507679"/>
                      </a:cubicBezTo>
                      <a:lnTo>
                        <a:pt x="808892" y="1502655"/>
                      </a:lnTo>
                      <a:cubicBezTo>
                        <a:pt x="818103" y="1493443"/>
                        <a:pt x="828044" y="1484448"/>
                        <a:pt x="834013" y="1472510"/>
                      </a:cubicBezTo>
                      <a:cubicBezTo>
                        <a:pt x="837101" y="1466334"/>
                        <a:pt x="835730" y="1458475"/>
                        <a:pt x="839037" y="1452413"/>
                      </a:cubicBezTo>
                      <a:cubicBezTo>
                        <a:pt x="883583" y="1370745"/>
                        <a:pt x="847426" y="1455730"/>
                        <a:pt x="879230" y="1392123"/>
                      </a:cubicBezTo>
                      <a:cubicBezTo>
                        <a:pt x="901814" y="1346954"/>
                        <a:pt x="883188" y="1368070"/>
                        <a:pt x="904351" y="1346905"/>
                      </a:cubicBezTo>
                      <a:cubicBezTo>
                        <a:pt x="915443" y="1313630"/>
                        <a:pt x="900790" y="1352291"/>
                        <a:pt x="924448" y="1311736"/>
                      </a:cubicBezTo>
                      <a:cubicBezTo>
                        <a:pt x="931996" y="1298797"/>
                        <a:pt x="937846" y="1284941"/>
                        <a:pt x="944545" y="1271543"/>
                      </a:cubicBezTo>
                      <a:cubicBezTo>
                        <a:pt x="947894" y="1264844"/>
                        <a:pt x="950438" y="1257678"/>
                        <a:pt x="954593" y="1251446"/>
                      </a:cubicBezTo>
                      <a:lnTo>
                        <a:pt x="974690" y="1221301"/>
                      </a:lnTo>
                      <a:cubicBezTo>
                        <a:pt x="986004" y="1187358"/>
                        <a:pt x="970313" y="1224149"/>
                        <a:pt x="994786" y="1196180"/>
                      </a:cubicBezTo>
                      <a:cubicBezTo>
                        <a:pt x="1002739" y="1187091"/>
                        <a:pt x="1008184" y="1176083"/>
                        <a:pt x="1014883" y="1166035"/>
                      </a:cubicBezTo>
                      <a:cubicBezTo>
                        <a:pt x="1018232" y="1161011"/>
                        <a:pt x="1020661" y="1155232"/>
                        <a:pt x="1024931" y="1150962"/>
                      </a:cubicBezTo>
                      <a:lnTo>
                        <a:pt x="1034980" y="1140914"/>
                      </a:lnTo>
                      <a:cubicBezTo>
                        <a:pt x="1073368" y="1044946"/>
                        <a:pt x="1036587" y="1137952"/>
                        <a:pt x="1085222" y="1010285"/>
                      </a:cubicBezTo>
                      <a:cubicBezTo>
                        <a:pt x="1101779" y="966824"/>
                        <a:pt x="1090970" y="1002365"/>
                        <a:pt x="1105318" y="944971"/>
                      </a:cubicBezTo>
                      <a:lnTo>
                        <a:pt x="1110342" y="924874"/>
                      </a:lnTo>
                      <a:cubicBezTo>
                        <a:pt x="1108667" y="871283"/>
                        <a:pt x="1108136" y="817644"/>
                        <a:pt x="1105318" y="764101"/>
                      </a:cubicBezTo>
                      <a:cubicBezTo>
                        <a:pt x="1104783" y="753928"/>
                        <a:pt x="1101260" y="744097"/>
                        <a:pt x="1100294" y="733956"/>
                      </a:cubicBezTo>
                      <a:cubicBezTo>
                        <a:pt x="1097907" y="708893"/>
                        <a:pt x="1098526" y="683558"/>
                        <a:pt x="1095270" y="658593"/>
                      </a:cubicBezTo>
                      <a:cubicBezTo>
                        <a:pt x="1093484" y="644899"/>
                        <a:pt x="1088385" y="631843"/>
                        <a:pt x="1085222" y="618400"/>
                      </a:cubicBezTo>
                      <a:cubicBezTo>
                        <a:pt x="1051029" y="473084"/>
                        <a:pt x="1087942" y="620389"/>
                        <a:pt x="1070149" y="558110"/>
                      </a:cubicBezTo>
                      <a:cubicBezTo>
                        <a:pt x="1068252" y="551471"/>
                        <a:pt x="1066623" y="544754"/>
                        <a:pt x="1065125" y="538013"/>
                      </a:cubicBezTo>
                      <a:cubicBezTo>
                        <a:pt x="1063273" y="529677"/>
                        <a:pt x="1062801" y="520993"/>
                        <a:pt x="1060101" y="512892"/>
                      </a:cubicBezTo>
                      <a:cubicBezTo>
                        <a:pt x="1057732" y="505787"/>
                        <a:pt x="1053402" y="499494"/>
                        <a:pt x="1050052" y="492795"/>
                      </a:cubicBezTo>
                      <a:cubicBezTo>
                        <a:pt x="1035029" y="417681"/>
                        <a:pt x="1034351" y="435228"/>
                        <a:pt x="1045028" y="332022"/>
                      </a:cubicBezTo>
                      <a:cubicBezTo>
                        <a:pt x="1046283" y="319895"/>
                        <a:pt x="1051869" y="308616"/>
                        <a:pt x="1055077" y="296853"/>
                      </a:cubicBezTo>
                      <a:cubicBezTo>
                        <a:pt x="1061500" y="273302"/>
                        <a:pt x="1060547" y="274082"/>
                        <a:pt x="1065125" y="246611"/>
                      </a:cubicBezTo>
                      <a:cubicBezTo>
                        <a:pt x="1062165" y="193327"/>
                        <a:pt x="1081085" y="170953"/>
                        <a:pt x="1050052" y="146127"/>
                      </a:cubicBezTo>
                      <a:cubicBezTo>
                        <a:pt x="1045337" y="142355"/>
                        <a:pt x="1040004" y="139428"/>
                        <a:pt x="1034980" y="136079"/>
                      </a:cubicBezTo>
                      <a:cubicBezTo>
                        <a:pt x="1024560" y="104817"/>
                        <a:pt x="1038702" y="133846"/>
                        <a:pt x="1014883" y="115982"/>
                      </a:cubicBezTo>
                      <a:cubicBezTo>
                        <a:pt x="977056" y="87612"/>
                        <a:pt x="1000633" y="100194"/>
                        <a:pt x="979714" y="75789"/>
                      </a:cubicBezTo>
                      <a:cubicBezTo>
                        <a:pt x="943165" y="33148"/>
                        <a:pt x="972637" y="75222"/>
                        <a:pt x="949569" y="40620"/>
                      </a:cubicBezTo>
                      <a:cubicBezTo>
                        <a:pt x="946259" y="30689"/>
                        <a:pt x="943351" y="17558"/>
                        <a:pt x="934496" y="10474"/>
                      </a:cubicBezTo>
                      <a:cubicBezTo>
                        <a:pt x="930361" y="7166"/>
                        <a:pt x="922773" y="-2086"/>
                        <a:pt x="919424" y="426"/>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8" name="Group 227"/>
              <p:cNvGrpSpPr/>
              <p:nvPr/>
            </p:nvGrpSpPr>
            <p:grpSpPr>
              <a:xfrm rot="614077">
                <a:off x="4210678" y="1429307"/>
                <a:ext cx="790993" cy="759143"/>
                <a:chOff x="1921653" y="2038002"/>
                <a:chExt cx="940001" cy="914400"/>
              </a:xfrm>
            </p:grpSpPr>
            <p:sp>
              <p:nvSpPr>
                <p:cNvPr id="239" name="Arc 238"/>
                <p:cNvSpPr/>
                <p:nvPr/>
              </p:nvSpPr>
              <p:spPr>
                <a:xfrm rot="544512">
                  <a:off x="1921653" y="2038002"/>
                  <a:ext cx="914400" cy="914400"/>
                </a:xfrm>
                <a:prstGeom prst="arc">
                  <a:avLst>
                    <a:gd name="adj1" fmla="val 19462225"/>
                    <a:gd name="adj2" fmla="val 20468809"/>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100">
                    <a:latin typeface="Arial" panose="020B0604020202020204" pitchFamily="34" charset="0"/>
                    <a:cs typeface="Arial" panose="020B0604020202020204" pitchFamily="34" charset="0"/>
                  </a:endParaRPr>
                </a:p>
              </p:txBody>
            </p:sp>
            <p:cxnSp>
              <p:nvCxnSpPr>
                <p:cNvPr id="240" name="Straight Connector 239"/>
                <p:cNvCxnSpPr/>
                <p:nvPr/>
              </p:nvCxnSpPr>
              <p:spPr>
                <a:xfrm flipV="1">
                  <a:off x="2832654" y="2340989"/>
                  <a:ext cx="29000" cy="7200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29" name="Group 228"/>
              <p:cNvGrpSpPr/>
              <p:nvPr/>
            </p:nvGrpSpPr>
            <p:grpSpPr>
              <a:xfrm rot="877410">
                <a:off x="3901824" y="1844173"/>
                <a:ext cx="769450" cy="759143"/>
                <a:chOff x="1510858" y="2473002"/>
                <a:chExt cx="914400" cy="914400"/>
              </a:xfrm>
            </p:grpSpPr>
            <p:sp>
              <p:nvSpPr>
                <p:cNvPr id="237" name="Arc 236"/>
                <p:cNvSpPr/>
                <p:nvPr/>
              </p:nvSpPr>
              <p:spPr>
                <a:xfrm rot="8331363">
                  <a:off x="1510858" y="2473002"/>
                  <a:ext cx="914400" cy="914400"/>
                </a:xfrm>
                <a:prstGeom prst="arc">
                  <a:avLst>
                    <a:gd name="adj1" fmla="val 16200000"/>
                    <a:gd name="adj2" fmla="val 17252894"/>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100">
                    <a:latin typeface="Arial" panose="020B0604020202020204" pitchFamily="34" charset="0"/>
                    <a:cs typeface="Arial" panose="020B0604020202020204" pitchFamily="34" charset="0"/>
                  </a:endParaRPr>
                </a:p>
              </p:txBody>
            </p:sp>
            <p:cxnSp>
              <p:nvCxnSpPr>
                <p:cNvPr id="238" name="Straight Connector 237"/>
                <p:cNvCxnSpPr/>
                <p:nvPr/>
              </p:nvCxnSpPr>
              <p:spPr>
                <a:xfrm flipH="1">
                  <a:off x="2257791" y="3277900"/>
                  <a:ext cx="11084" cy="7705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30" name="TextBox 229"/>
              <p:cNvSpPr txBox="1"/>
              <p:nvPr/>
            </p:nvSpPr>
            <p:spPr>
              <a:xfrm rot="20832733">
                <a:off x="4932775" y="1542386"/>
                <a:ext cx="583814"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primer</a:t>
                </a:r>
              </a:p>
            </p:txBody>
          </p:sp>
          <p:sp>
            <p:nvSpPr>
              <p:cNvPr id="231" name="TextBox 230"/>
              <p:cNvSpPr txBox="1"/>
              <p:nvPr/>
            </p:nvSpPr>
            <p:spPr>
              <a:xfrm rot="4415691">
                <a:off x="4183814" y="2709364"/>
                <a:ext cx="583814"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primer</a:t>
                </a:r>
              </a:p>
            </p:txBody>
          </p:sp>
          <p:cxnSp>
            <p:nvCxnSpPr>
              <p:cNvPr id="232" name="Straight Connector 231"/>
              <p:cNvCxnSpPr/>
              <p:nvPr/>
            </p:nvCxnSpPr>
            <p:spPr>
              <a:xfrm>
                <a:off x="5452853" y="1633878"/>
                <a:ext cx="165380" cy="72673"/>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4531561" y="3061172"/>
                <a:ext cx="144224" cy="138191"/>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flipV="1">
                <a:off x="4670621" y="1706552"/>
                <a:ext cx="945030" cy="1490263"/>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235" name="TextBox 234"/>
              <p:cNvSpPr txBox="1"/>
              <p:nvPr/>
            </p:nvSpPr>
            <p:spPr>
              <a:xfrm rot="18109019">
                <a:off x="4227897" y="2508620"/>
                <a:ext cx="1893467" cy="292388"/>
              </a:xfrm>
              <a:prstGeom prst="rect">
                <a:avLst/>
              </a:prstGeom>
              <a:noFill/>
            </p:spPr>
            <p:txBody>
              <a:bodyPr wrap="none" rtlCol="0">
                <a:spAutoFit/>
              </a:bodyPr>
              <a:lstStyle/>
              <a:p>
                <a:r>
                  <a:rPr lang="en-GB" sz="1300" dirty="0"/>
                  <a:t>1092 </a:t>
                </a:r>
                <a:r>
                  <a:rPr lang="en-GB" sz="1300" dirty="0" err="1"/>
                  <a:t>bp</a:t>
                </a:r>
                <a:r>
                  <a:rPr lang="en-GB" sz="1300" dirty="0"/>
                  <a:t> PCR fragment</a:t>
                </a:r>
              </a:p>
            </p:txBody>
          </p:sp>
          <p:sp>
            <p:nvSpPr>
              <p:cNvPr id="236" name="Oval 235"/>
              <p:cNvSpPr/>
              <p:nvPr/>
            </p:nvSpPr>
            <p:spPr>
              <a:xfrm>
                <a:off x="3059832" y="694850"/>
                <a:ext cx="2844315" cy="2692682"/>
              </a:xfrm>
              <a:prstGeom prst="ellipse">
                <a:avLst/>
              </a:prstGeom>
              <a:noFill/>
              <a:ln>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25" name="Straight Connector 224"/>
            <p:cNvCxnSpPr/>
            <p:nvPr/>
          </p:nvCxnSpPr>
          <p:spPr>
            <a:xfrm>
              <a:off x="5871889" y="1700808"/>
              <a:ext cx="821822" cy="1703829"/>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a:endCxn id="236" idx="4"/>
            </p:cNvCxnSpPr>
            <p:nvPr/>
          </p:nvCxnSpPr>
          <p:spPr>
            <a:xfrm flipH="1" flipV="1">
              <a:off x="4481990" y="3387532"/>
              <a:ext cx="2251493" cy="3439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p:nvGrpSpPr>
        <p:grpSpPr>
          <a:xfrm>
            <a:off x="4749353" y="3976678"/>
            <a:ext cx="4299259" cy="2861996"/>
            <a:chOff x="3059832" y="3494447"/>
            <a:chExt cx="4299259" cy="2861996"/>
          </a:xfrm>
        </p:grpSpPr>
        <p:cxnSp>
          <p:nvCxnSpPr>
            <p:cNvPr id="244" name="Straight Connector 243"/>
            <p:cNvCxnSpPr>
              <a:endCxn id="248" idx="0"/>
            </p:cNvCxnSpPr>
            <p:nvPr/>
          </p:nvCxnSpPr>
          <p:spPr>
            <a:xfrm flipH="1" flipV="1">
              <a:off x="4481990" y="3494447"/>
              <a:ext cx="2862471" cy="2219"/>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a:endCxn id="248" idx="5"/>
            </p:cNvCxnSpPr>
            <p:nvPr/>
          </p:nvCxnSpPr>
          <p:spPr>
            <a:xfrm flipH="1">
              <a:off x="5487607" y="3496666"/>
              <a:ext cx="1871484" cy="2296129"/>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246" name="Group 245"/>
            <p:cNvGrpSpPr/>
            <p:nvPr/>
          </p:nvGrpSpPr>
          <p:grpSpPr>
            <a:xfrm>
              <a:off x="3059832" y="3494447"/>
              <a:ext cx="2844315" cy="2861996"/>
              <a:chOff x="3059832" y="3494447"/>
              <a:chExt cx="2844315" cy="2861996"/>
            </a:xfrm>
          </p:grpSpPr>
          <p:grpSp>
            <p:nvGrpSpPr>
              <p:cNvPr id="247" name="Group 246"/>
              <p:cNvGrpSpPr/>
              <p:nvPr/>
            </p:nvGrpSpPr>
            <p:grpSpPr>
              <a:xfrm>
                <a:off x="3275856" y="3779781"/>
                <a:ext cx="2207964" cy="2576662"/>
                <a:chOff x="5364088" y="2924944"/>
                <a:chExt cx="2688179" cy="3140533"/>
              </a:xfrm>
            </p:grpSpPr>
            <p:pic>
              <p:nvPicPr>
                <p:cNvPr id="24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6123" t="3084" b="11640"/>
                <a:stretch/>
              </p:blipFill>
              <p:spPr bwMode="auto">
                <a:xfrm>
                  <a:off x="5364088" y="2924944"/>
                  <a:ext cx="2403494" cy="2176611"/>
                </a:xfrm>
                <a:prstGeom prst="rect">
                  <a:avLst/>
                </a:prstGeom>
                <a:noFill/>
                <a:extLst>
                  <a:ext uri="{909E8E84-426E-40DD-AFC4-6F175D3DCCD1}">
                    <a14:hiddenFill xmlns:a14="http://schemas.microsoft.com/office/drawing/2010/main">
                      <a:solidFill>
                        <a:srgbClr val="FFFFFF"/>
                      </a:solidFill>
                    </a14:hiddenFill>
                  </a:ext>
                </a:extLst>
              </p:spPr>
            </p:pic>
            <p:grpSp>
              <p:nvGrpSpPr>
                <p:cNvPr id="250" name="Group 249"/>
                <p:cNvGrpSpPr/>
                <p:nvPr/>
              </p:nvGrpSpPr>
              <p:grpSpPr>
                <a:xfrm rot="1898259">
                  <a:off x="6367029" y="3558928"/>
                  <a:ext cx="940001" cy="914400"/>
                  <a:chOff x="1921653" y="2038002"/>
                  <a:chExt cx="940001" cy="914400"/>
                </a:xfrm>
              </p:grpSpPr>
              <p:sp>
                <p:nvSpPr>
                  <p:cNvPr id="260" name="Arc 259"/>
                  <p:cNvSpPr/>
                  <p:nvPr/>
                </p:nvSpPr>
                <p:spPr>
                  <a:xfrm rot="544512">
                    <a:off x="1921653" y="2038002"/>
                    <a:ext cx="914400" cy="914400"/>
                  </a:xfrm>
                  <a:prstGeom prst="arc">
                    <a:avLst>
                      <a:gd name="adj1" fmla="val 19462225"/>
                      <a:gd name="adj2" fmla="val 20468809"/>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100">
                      <a:latin typeface="Arial" panose="020B0604020202020204" pitchFamily="34" charset="0"/>
                      <a:cs typeface="Arial" panose="020B0604020202020204" pitchFamily="34" charset="0"/>
                    </a:endParaRPr>
                  </a:p>
                </p:txBody>
              </p:sp>
              <p:cxnSp>
                <p:nvCxnSpPr>
                  <p:cNvPr id="261" name="Straight Connector 260"/>
                  <p:cNvCxnSpPr/>
                  <p:nvPr/>
                </p:nvCxnSpPr>
                <p:spPr>
                  <a:xfrm flipV="1">
                    <a:off x="2832654" y="2340989"/>
                    <a:ext cx="29000" cy="7200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p:nvGrpSpPr>
              <p:grpSpPr>
                <a:xfrm>
                  <a:off x="6156176" y="3875167"/>
                  <a:ext cx="914400" cy="914400"/>
                  <a:chOff x="1510858" y="2473002"/>
                  <a:chExt cx="914400" cy="914400"/>
                </a:xfrm>
              </p:grpSpPr>
              <p:sp>
                <p:nvSpPr>
                  <p:cNvPr id="258" name="Arc 257"/>
                  <p:cNvSpPr/>
                  <p:nvPr/>
                </p:nvSpPr>
                <p:spPr>
                  <a:xfrm rot="8331363">
                    <a:off x="1510858" y="2473002"/>
                    <a:ext cx="914400" cy="914400"/>
                  </a:xfrm>
                  <a:prstGeom prst="arc">
                    <a:avLst>
                      <a:gd name="adj1" fmla="val 16200000"/>
                      <a:gd name="adj2" fmla="val 17252894"/>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100">
                      <a:latin typeface="Arial" panose="020B0604020202020204" pitchFamily="34" charset="0"/>
                      <a:cs typeface="Arial" panose="020B0604020202020204" pitchFamily="34" charset="0"/>
                    </a:endParaRPr>
                  </a:p>
                </p:txBody>
              </p:sp>
              <p:cxnSp>
                <p:nvCxnSpPr>
                  <p:cNvPr id="259" name="Straight Connector 258"/>
                  <p:cNvCxnSpPr/>
                  <p:nvPr/>
                </p:nvCxnSpPr>
                <p:spPr>
                  <a:xfrm flipH="1">
                    <a:off x="2257791" y="3277900"/>
                    <a:ext cx="11084" cy="7705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52" name="TextBox 251"/>
                <p:cNvSpPr txBox="1"/>
                <p:nvPr/>
              </p:nvSpPr>
              <p:spPr>
                <a:xfrm rot="516915">
                  <a:off x="7216658" y="3994987"/>
                  <a:ext cx="710789" cy="31886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primer</a:t>
                  </a:r>
                </a:p>
              </p:txBody>
            </p:sp>
            <p:sp>
              <p:nvSpPr>
                <p:cNvPr id="253" name="TextBox 252"/>
                <p:cNvSpPr txBox="1"/>
                <p:nvPr/>
              </p:nvSpPr>
              <p:spPr>
                <a:xfrm rot="2941547">
                  <a:off x="6689326" y="4818228"/>
                  <a:ext cx="711575" cy="318508"/>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primer</a:t>
                  </a:r>
                </a:p>
              </p:txBody>
            </p:sp>
            <p:cxnSp>
              <p:nvCxnSpPr>
                <p:cNvPr id="254" name="Straight Connector 253"/>
                <p:cNvCxnSpPr/>
                <p:nvPr/>
              </p:nvCxnSpPr>
              <p:spPr>
                <a:xfrm>
                  <a:off x="7824895" y="4232852"/>
                  <a:ext cx="196535" cy="87536"/>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a:off x="7202106" y="5182384"/>
                  <a:ext cx="171393" cy="166453"/>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flipV="1">
                  <a:off x="7391400" y="4312723"/>
                  <a:ext cx="660867" cy="1068902"/>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257" name="TextBox 256"/>
                <p:cNvSpPr txBox="1"/>
                <p:nvPr/>
              </p:nvSpPr>
              <p:spPr>
                <a:xfrm rot="18109019">
                  <a:off x="6740109" y="4790233"/>
                  <a:ext cx="2194509" cy="355980"/>
                </a:xfrm>
                <a:prstGeom prst="rect">
                  <a:avLst/>
                </a:prstGeom>
                <a:noFill/>
              </p:spPr>
              <p:txBody>
                <a:bodyPr wrap="none" rtlCol="0">
                  <a:spAutoFit/>
                </a:bodyPr>
                <a:lstStyle/>
                <a:p>
                  <a:r>
                    <a:rPr lang="en-GB" sz="1300" dirty="0"/>
                    <a:t>662 </a:t>
                  </a:r>
                  <a:r>
                    <a:rPr lang="en-GB" sz="1300" dirty="0" err="1"/>
                    <a:t>bp</a:t>
                  </a:r>
                  <a:r>
                    <a:rPr lang="en-GB" sz="1300" dirty="0"/>
                    <a:t> PCR fragment</a:t>
                  </a:r>
                </a:p>
              </p:txBody>
            </p:sp>
          </p:grpSp>
          <p:sp>
            <p:nvSpPr>
              <p:cNvPr id="248" name="Oval 247"/>
              <p:cNvSpPr/>
              <p:nvPr/>
            </p:nvSpPr>
            <p:spPr>
              <a:xfrm>
                <a:off x="3059832" y="3494447"/>
                <a:ext cx="2844315" cy="2692682"/>
              </a:xfrm>
              <a:prstGeom prst="ellipse">
                <a:avLst/>
              </a:prstGeom>
              <a:noFill/>
              <a:ln>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42" name="TextBox 41">
            <a:extLst>
              <a:ext uri="{FF2B5EF4-FFF2-40B4-BE49-F238E27FC236}">
                <a16:creationId xmlns:a16="http://schemas.microsoft.com/office/drawing/2014/main" id="{51EF3FDF-755B-372D-1098-5D47FB114903}"/>
              </a:ext>
            </a:extLst>
          </p:cNvPr>
          <p:cNvSpPr txBox="1"/>
          <p:nvPr/>
        </p:nvSpPr>
        <p:spPr>
          <a:xfrm>
            <a:off x="1631505" y="44625"/>
            <a:ext cx="3163045" cy="830997"/>
          </a:xfrm>
          <a:prstGeom prst="rect">
            <a:avLst/>
          </a:prstGeom>
          <a:noFill/>
        </p:spPr>
        <p:txBody>
          <a:bodyPr wrap="none" rtlCol="0">
            <a:spAutoFit/>
          </a:bodyPr>
          <a:lstStyle/>
          <a:p>
            <a:r>
              <a:rPr lang="en-GB" sz="4800" dirty="0">
                <a:solidFill>
                  <a:schemeClr val="bg1"/>
                </a:solidFill>
                <a:latin typeface="+mj-lt"/>
              </a:rPr>
              <a:t>PCR: lab 7</a:t>
            </a:r>
          </a:p>
        </p:txBody>
      </p:sp>
      <p:grpSp>
        <p:nvGrpSpPr>
          <p:cNvPr id="43" name="Group 42">
            <a:extLst>
              <a:ext uri="{FF2B5EF4-FFF2-40B4-BE49-F238E27FC236}">
                <a16:creationId xmlns:a16="http://schemas.microsoft.com/office/drawing/2014/main" id="{63B2BDF8-3769-D175-7BC0-D5B7878563D1}"/>
              </a:ext>
            </a:extLst>
          </p:cNvPr>
          <p:cNvGrpSpPr/>
          <p:nvPr/>
        </p:nvGrpSpPr>
        <p:grpSpPr>
          <a:xfrm>
            <a:off x="1687448" y="746123"/>
            <a:ext cx="3240000" cy="94217"/>
            <a:chOff x="1253158" y="1050894"/>
            <a:chExt cx="4853893" cy="73850"/>
          </a:xfrm>
        </p:grpSpPr>
        <p:cxnSp>
          <p:nvCxnSpPr>
            <p:cNvPr id="44" name="Straight Connector 43">
              <a:extLst>
                <a:ext uri="{FF2B5EF4-FFF2-40B4-BE49-F238E27FC236}">
                  <a16:creationId xmlns:a16="http://schemas.microsoft.com/office/drawing/2014/main" id="{4D75A766-E505-879B-19D6-70E8A37DF3E8}"/>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84B9279-316E-72CC-51FE-9B7546837FC8}"/>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46" name="Picture 45" descr="A black and white sign with white text&#10;&#10;AI-generated content may be incorrect.">
            <a:extLst>
              <a:ext uri="{FF2B5EF4-FFF2-40B4-BE49-F238E27FC236}">
                <a16:creationId xmlns:a16="http://schemas.microsoft.com/office/drawing/2014/main" id="{1FC50188-4475-F57C-4727-3BD5EDB49A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376963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711" r="5944" b="10642"/>
          <a:stretch/>
        </p:blipFill>
        <p:spPr bwMode="auto">
          <a:xfrm>
            <a:off x="4779706" y="4402448"/>
            <a:ext cx="2920621" cy="2266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5404" y="1484997"/>
            <a:ext cx="4031076" cy="2862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8042" y="1484997"/>
            <a:ext cx="4471975" cy="2862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7E4A19B6-1177-F2A8-DE22-A5334E7D84C1}"/>
              </a:ext>
            </a:extLst>
          </p:cNvPr>
          <p:cNvSpPr txBox="1"/>
          <p:nvPr/>
        </p:nvSpPr>
        <p:spPr>
          <a:xfrm>
            <a:off x="1631505" y="188641"/>
            <a:ext cx="4705134" cy="830997"/>
          </a:xfrm>
          <a:prstGeom prst="rect">
            <a:avLst/>
          </a:prstGeom>
          <a:noFill/>
        </p:spPr>
        <p:txBody>
          <a:bodyPr wrap="none" rtlCol="0">
            <a:spAutoFit/>
          </a:bodyPr>
          <a:lstStyle/>
          <a:p>
            <a:r>
              <a:rPr lang="en-GB" sz="4800" dirty="0">
                <a:solidFill>
                  <a:schemeClr val="bg1"/>
                </a:solidFill>
                <a:latin typeface="+mj-lt"/>
              </a:rPr>
              <a:t>Introducing PCR</a:t>
            </a:r>
          </a:p>
        </p:txBody>
      </p:sp>
      <p:grpSp>
        <p:nvGrpSpPr>
          <p:cNvPr id="4" name="Group 3">
            <a:extLst>
              <a:ext uri="{FF2B5EF4-FFF2-40B4-BE49-F238E27FC236}">
                <a16:creationId xmlns:a16="http://schemas.microsoft.com/office/drawing/2014/main" id="{A165C24A-1ECE-BC86-0040-7EC76DC4AF75}"/>
              </a:ext>
            </a:extLst>
          </p:cNvPr>
          <p:cNvGrpSpPr/>
          <p:nvPr/>
        </p:nvGrpSpPr>
        <p:grpSpPr>
          <a:xfrm>
            <a:off x="1709372" y="1046611"/>
            <a:ext cx="4680000" cy="77868"/>
            <a:chOff x="1253158" y="1050894"/>
            <a:chExt cx="4853893" cy="73850"/>
          </a:xfrm>
        </p:grpSpPr>
        <p:cxnSp>
          <p:nvCxnSpPr>
            <p:cNvPr id="5" name="Straight Connector 4">
              <a:extLst>
                <a:ext uri="{FF2B5EF4-FFF2-40B4-BE49-F238E27FC236}">
                  <a16:creationId xmlns:a16="http://schemas.microsoft.com/office/drawing/2014/main" id="{A2ADB654-FB55-96B4-188A-E1A9E30D0C53}"/>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68C0F2B-751D-7BB1-2A2C-63E905E1FB31}"/>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0" name="Picture 9" descr="A black and white sign with white text&#10;&#10;AI-generated content may be incorrect.">
            <a:extLst>
              <a:ext uri="{FF2B5EF4-FFF2-40B4-BE49-F238E27FC236}">
                <a16:creationId xmlns:a16="http://schemas.microsoft.com/office/drawing/2014/main" id="{7917CAAA-ED36-1A3D-FD2C-B7F78D12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30380" y="187813"/>
            <a:ext cx="3364360" cy="830997"/>
          </a:xfrm>
          <a:prstGeom prst="rect">
            <a:avLst/>
          </a:prstGeom>
        </p:spPr>
      </p:pic>
    </p:spTree>
    <p:extLst>
      <p:ext uri="{BB962C8B-B14F-4D97-AF65-F5344CB8AC3E}">
        <p14:creationId xmlns:p14="http://schemas.microsoft.com/office/powerpoint/2010/main" val="156496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E02446-C54B-C1DE-90E2-42EC242A79F9}"/>
              </a:ext>
            </a:extLst>
          </p:cNvPr>
          <p:cNvSpPr txBox="1"/>
          <p:nvPr/>
        </p:nvSpPr>
        <p:spPr>
          <a:xfrm>
            <a:off x="0" y="994991"/>
            <a:ext cx="12192000" cy="5868000"/>
          </a:xfrm>
          <a:prstGeom prst="rect">
            <a:avLst/>
          </a:prstGeom>
          <a:solidFill>
            <a:schemeClr val="bg1"/>
          </a:solidFill>
        </p:spPr>
        <p:txBody>
          <a:bodyPr wrap="square" rtlCol="0">
            <a:spAutoFit/>
          </a:bodyPr>
          <a:lstStyle/>
          <a:p>
            <a:endParaRPr lang="en-GB" dirty="0"/>
          </a:p>
        </p:txBody>
      </p:sp>
      <p:sp>
        <p:nvSpPr>
          <p:cNvPr id="5" name="Rectangle 4"/>
          <p:cNvSpPr/>
          <p:nvPr/>
        </p:nvSpPr>
        <p:spPr>
          <a:xfrm>
            <a:off x="2610155" y="2132858"/>
            <a:ext cx="1757653" cy="4680519"/>
          </a:xfrm>
          <a:prstGeom prst="rect">
            <a:avLst/>
          </a:prstGeom>
          <a:solidFill>
            <a:schemeClr val="bg2">
              <a:lumMod val="8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4385960" y="3542820"/>
            <a:ext cx="431528" cy="246221"/>
          </a:xfrm>
          <a:prstGeom prst="rect">
            <a:avLst/>
          </a:prstGeom>
          <a:noFill/>
        </p:spPr>
        <p:txBody>
          <a:bodyPr wrap="none" rtlCol="0">
            <a:spAutoFit/>
          </a:bodyPr>
          <a:lstStyle/>
          <a:p>
            <a:r>
              <a:rPr lang="en-GB" sz="1000" dirty="0"/>
              <a:t>10.0</a:t>
            </a:r>
          </a:p>
        </p:txBody>
      </p:sp>
      <p:sp>
        <p:nvSpPr>
          <p:cNvPr id="7" name="TextBox 6"/>
          <p:cNvSpPr txBox="1"/>
          <p:nvPr/>
        </p:nvSpPr>
        <p:spPr>
          <a:xfrm>
            <a:off x="4385960" y="6309321"/>
            <a:ext cx="360996" cy="246221"/>
          </a:xfrm>
          <a:prstGeom prst="rect">
            <a:avLst/>
          </a:prstGeom>
          <a:noFill/>
        </p:spPr>
        <p:txBody>
          <a:bodyPr wrap="none" rtlCol="0">
            <a:spAutoFit/>
          </a:bodyPr>
          <a:lstStyle/>
          <a:p>
            <a:r>
              <a:rPr lang="en-GB" sz="1000" dirty="0"/>
              <a:t>0.5</a:t>
            </a:r>
          </a:p>
        </p:txBody>
      </p:sp>
      <p:sp>
        <p:nvSpPr>
          <p:cNvPr id="8" name="TextBox 7"/>
          <p:cNvSpPr txBox="1"/>
          <p:nvPr/>
        </p:nvSpPr>
        <p:spPr>
          <a:xfrm>
            <a:off x="4385960" y="5445225"/>
            <a:ext cx="360996" cy="246221"/>
          </a:xfrm>
          <a:prstGeom prst="rect">
            <a:avLst/>
          </a:prstGeom>
          <a:noFill/>
        </p:spPr>
        <p:txBody>
          <a:bodyPr wrap="none" rtlCol="0">
            <a:spAutoFit/>
          </a:bodyPr>
          <a:lstStyle/>
          <a:p>
            <a:r>
              <a:rPr lang="en-GB" sz="1000" dirty="0"/>
              <a:t>1.0</a:t>
            </a:r>
          </a:p>
        </p:txBody>
      </p:sp>
      <p:sp>
        <p:nvSpPr>
          <p:cNvPr id="9" name="TextBox 8"/>
          <p:cNvSpPr txBox="1"/>
          <p:nvPr/>
        </p:nvSpPr>
        <p:spPr>
          <a:xfrm>
            <a:off x="4385960" y="4910972"/>
            <a:ext cx="360996" cy="246221"/>
          </a:xfrm>
          <a:prstGeom prst="rect">
            <a:avLst/>
          </a:prstGeom>
          <a:noFill/>
        </p:spPr>
        <p:txBody>
          <a:bodyPr wrap="none" rtlCol="0">
            <a:spAutoFit/>
          </a:bodyPr>
          <a:lstStyle/>
          <a:p>
            <a:r>
              <a:rPr lang="en-GB" sz="1000" dirty="0"/>
              <a:t>1.5</a:t>
            </a:r>
          </a:p>
        </p:txBody>
      </p:sp>
      <p:sp>
        <p:nvSpPr>
          <p:cNvPr id="10" name="TextBox 9"/>
          <p:cNvSpPr txBox="1"/>
          <p:nvPr/>
        </p:nvSpPr>
        <p:spPr>
          <a:xfrm>
            <a:off x="4385960" y="4581129"/>
            <a:ext cx="360996" cy="246221"/>
          </a:xfrm>
          <a:prstGeom prst="rect">
            <a:avLst/>
          </a:prstGeom>
          <a:noFill/>
        </p:spPr>
        <p:txBody>
          <a:bodyPr wrap="none" rtlCol="0">
            <a:spAutoFit/>
          </a:bodyPr>
          <a:lstStyle/>
          <a:p>
            <a:r>
              <a:rPr lang="en-GB" sz="1000" dirty="0"/>
              <a:t>2.0</a:t>
            </a:r>
          </a:p>
        </p:txBody>
      </p:sp>
      <p:sp>
        <p:nvSpPr>
          <p:cNvPr id="11" name="TextBox 10"/>
          <p:cNvSpPr txBox="1"/>
          <p:nvPr/>
        </p:nvSpPr>
        <p:spPr>
          <a:xfrm>
            <a:off x="4385960" y="4190892"/>
            <a:ext cx="360996" cy="246221"/>
          </a:xfrm>
          <a:prstGeom prst="rect">
            <a:avLst/>
          </a:prstGeom>
          <a:noFill/>
        </p:spPr>
        <p:txBody>
          <a:bodyPr wrap="none" rtlCol="0">
            <a:spAutoFit/>
          </a:bodyPr>
          <a:lstStyle/>
          <a:p>
            <a:r>
              <a:rPr lang="en-GB" sz="1000" dirty="0"/>
              <a:t>3.0</a:t>
            </a:r>
          </a:p>
        </p:txBody>
      </p:sp>
      <p:sp>
        <p:nvSpPr>
          <p:cNvPr id="12" name="TextBox 11"/>
          <p:cNvSpPr txBox="1"/>
          <p:nvPr/>
        </p:nvSpPr>
        <p:spPr>
          <a:xfrm>
            <a:off x="4385960" y="4005065"/>
            <a:ext cx="360996" cy="246221"/>
          </a:xfrm>
          <a:prstGeom prst="rect">
            <a:avLst/>
          </a:prstGeom>
          <a:noFill/>
        </p:spPr>
        <p:txBody>
          <a:bodyPr wrap="none" rtlCol="0">
            <a:spAutoFit/>
          </a:bodyPr>
          <a:lstStyle/>
          <a:p>
            <a:r>
              <a:rPr lang="en-GB" sz="1000" dirty="0"/>
              <a:t>4.0</a:t>
            </a:r>
          </a:p>
        </p:txBody>
      </p:sp>
      <p:sp>
        <p:nvSpPr>
          <p:cNvPr id="13" name="TextBox 12"/>
          <p:cNvSpPr txBox="1"/>
          <p:nvPr/>
        </p:nvSpPr>
        <p:spPr>
          <a:xfrm>
            <a:off x="4385960" y="3758844"/>
            <a:ext cx="360996" cy="246221"/>
          </a:xfrm>
          <a:prstGeom prst="rect">
            <a:avLst/>
          </a:prstGeom>
          <a:noFill/>
        </p:spPr>
        <p:txBody>
          <a:bodyPr wrap="none" rtlCol="0">
            <a:spAutoFit/>
          </a:bodyPr>
          <a:lstStyle/>
          <a:p>
            <a:r>
              <a:rPr lang="en-GB" sz="1000" dirty="0"/>
              <a:t>6.0</a:t>
            </a:r>
          </a:p>
        </p:txBody>
      </p:sp>
      <p:sp>
        <p:nvSpPr>
          <p:cNvPr id="14" name="TextBox 13"/>
          <p:cNvSpPr txBox="1"/>
          <p:nvPr/>
        </p:nvSpPr>
        <p:spPr>
          <a:xfrm>
            <a:off x="4385960" y="3645025"/>
            <a:ext cx="360996" cy="246221"/>
          </a:xfrm>
          <a:prstGeom prst="rect">
            <a:avLst/>
          </a:prstGeom>
          <a:noFill/>
        </p:spPr>
        <p:txBody>
          <a:bodyPr wrap="none" rtlCol="0">
            <a:spAutoFit/>
          </a:bodyPr>
          <a:lstStyle/>
          <a:p>
            <a:r>
              <a:rPr lang="en-GB" sz="1000" dirty="0"/>
              <a:t>8.0</a:t>
            </a:r>
          </a:p>
        </p:txBody>
      </p:sp>
      <p:sp>
        <p:nvSpPr>
          <p:cNvPr id="15" name="TextBox 14"/>
          <p:cNvSpPr txBox="1"/>
          <p:nvPr/>
        </p:nvSpPr>
        <p:spPr>
          <a:xfrm>
            <a:off x="4385960" y="3866029"/>
            <a:ext cx="360996" cy="246221"/>
          </a:xfrm>
          <a:prstGeom prst="rect">
            <a:avLst/>
          </a:prstGeom>
          <a:noFill/>
        </p:spPr>
        <p:txBody>
          <a:bodyPr wrap="none" rtlCol="0">
            <a:spAutoFit/>
          </a:bodyPr>
          <a:lstStyle/>
          <a:p>
            <a:r>
              <a:rPr lang="en-GB" sz="1000" dirty="0"/>
              <a:t>5.0</a:t>
            </a:r>
          </a:p>
        </p:txBody>
      </p:sp>
      <p:sp>
        <p:nvSpPr>
          <p:cNvPr id="16" name="Rectangle 15"/>
          <p:cNvSpPr/>
          <p:nvPr/>
        </p:nvSpPr>
        <p:spPr>
          <a:xfrm>
            <a:off x="4116582"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p:cNvCxnSpPr/>
          <p:nvPr/>
        </p:nvCxnSpPr>
        <p:spPr>
          <a:xfrm>
            <a:off x="4116583" y="3868025"/>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116583" y="3759825"/>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116583" y="365947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116583" y="397154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116583" y="411480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16583" y="4293096"/>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116583" y="4708043"/>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116583" y="5032195"/>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116583" y="5551795"/>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116583" y="6434079"/>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2696998"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2933596"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3170194"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p:nvSpPr>
        <p:spPr>
          <a:xfrm>
            <a:off x="3406792"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3643390"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p:nvSpPr>
        <p:spPr>
          <a:xfrm>
            <a:off x="3879988"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p:cNvSpPr txBox="1"/>
          <p:nvPr/>
        </p:nvSpPr>
        <p:spPr>
          <a:xfrm>
            <a:off x="2171864" y="3542101"/>
            <a:ext cx="431528" cy="246221"/>
          </a:xfrm>
          <a:prstGeom prst="rect">
            <a:avLst/>
          </a:prstGeom>
          <a:noFill/>
        </p:spPr>
        <p:txBody>
          <a:bodyPr wrap="none" rtlCol="0">
            <a:spAutoFit/>
          </a:bodyPr>
          <a:lstStyle/>
          <a:p>
            <a:r>
              <a:rPr lang="en-GB" sz="1000" dirty="0"/>
              <a:t>10.0</a:t>
            </a:r>
          </a:p>
        </p:txBody>
      </p:sp>
      <p:sp>
        <p:nvSpPr>
          <p:cNvPr id="65" name="TextBox 64"/>
          <p:cNvSpPr txBox="1"/>
          <p:nvPr/>
        </p:nvSpPr>
        <p:spPr>
          <a:xfrm>
            <a:off x="2237588" y="6308602"/>
            <a:ext cx="360996" cy="246221"/>
          </a:xfrm>
          <a:prstGeom prst="rect">
            <a:avLst/>
          </a:prstGeom>
          <a:noFill/>
        </p:spPr>
        <p:txBody>
          <a:bodyPr wrap="none" rtlCol="0">
            <a:spAutoFit/>
          </a:bodyPr>
          <a:lstStyle/>
          <a:p>
            <a:r>
              <a:rPr lang="en-GB" sz="1000" dirty="0"/>
              <a:t>0.5</a:t>
            </a:r>
          </a:p>
        </p:txBody>
      </p:sp>
      <p:sp>
        <p:nvSpPr>
          <p:cNvPr id="66" name="TextBox 65"/>
          <p:cNvSpPr txBox="1"/>
          <p:nvPr/>
        </p:nvSpPr>
        <p:spPr>
          <a:xfrm>
            <a:off x="2237588" y="5444506"/>
            <a:ext cx="360996" cy="246221"/>
          </a:xfrm>
          <a:prstGeom prst="rect">
            <a:avLst/>
          </a:prstGeom>
          <a:noFill/>
        </p:spPr>
        <p:txBody>
          <a:bodyPr wrap="none" rtlCol="0">
            <a:spAutoFit/>
          </a:bodyPr>
          <a:lstStyle/>
          <a:p>
            <a:r>
              <a:rPr lang="en-GB" sz="1000" dirty="0"/>
              <a:t>1.0</a:t>
            </a:r>
          </a:p>
        </p:txBody>
      </p:sp>
      <p:sp>
        <p:nvSpPr>
          <p:cNvPr id="67" name="TextBox 66"/>
          <p:cNvSpPr txBox="1"/>
          <p:nvPr/>
        </p:nvSpPr>
        <p:spPr>
          <a:xfrm>
            <a:off x="2237588" y="4910253"/>
            <a:ext cx="360996" cy="246221"/>
          </a:xfrm>
          <a:prstGeom prst="rect">
            <a:avLst/>
          </a:prstGeom>
          <a:noFill/>
        </p:spPr>
        <p:txBody>
          <a:bodyPr wrap="none" rtlCol="0">
            <a:spAutoFit/>
          </a:bodyPr>
          <a:lstStyle/>
          <a:p>
            <a:r>
              <a:rPr lang="en-GB" sz="1000" dirty="0"/>
              <a:t>1.5</a:t>
            </a:r>
          </a:p>
        </p:txBody>
      </p:sp>
      <p:sp>
        <p:nvSpPr>
          <p:cNvPr id="68" name="TextBox 67"/>
          <p:cNvSpPr txBox="1"/>
          <p:nvPr/>
        </p:nvSpPr>
        <p:spPr>
          <a:xfrm>
            <a:off x="2237588" y="4580410"/>
            <a:ext cx="360996" cy="246221"/>
          </a:xfrm>
          <a:prstGeom prst="rect">
            <a:avLst/>
          </a:prstGeom>
          <a:noFill/>
        </p:spPr>
        <p:txBody>
          <a:bodyPr wrap="none" rtlCol="0">
            <a:spAutoFit/>
          </a:bodyPr>
          <a:lstStyle/>
          <a:p>
            <a:r>
              <a:rPr lang="en-GB" sz="1000" dirty="0"/>
              <a:t>2.0</a:t>
            </a:r>
          </a:p>
        </p:txBody>
      </p:sp>
      <p:sp>
        <p:nvSpPr>
          <p:cNvPr id="69" name="TextBox 68"/>
          <p:cNvSpPr txBox="1"/>
          <p:nvPr/>
        </p:nvSpPr>
        <p:spPr>
          <a:xfrm>
            <a:off x="2237588" y="4190173"/>
            <a:ext cx="360996" cy="246221"/>
          </a:xfrm>
          <a:prstGeom prst="rect">
            <a:avLst/>
          </a:prstGeom>
          <a:noFill/>
        </p:spPr>
        <p:txBody>
          <a:bodyPr wrap="none" rtlCol="0">
            <a:spAutoFit/>
          </a:bodyPr>
          <a:lstStyle/>
          <a:p>
            <a:r>
              <a:rPr lang="en-GB" sz="1000" dirty="0"/>
              <a:t>3.0</a:t>
            </a:r>
          </a:p>
        </p:txBody>
      </p:sp>
      <p:sp>
        <p:nvSpPr>
          <p:cNvPr id="70" name="TextBox 69"/>
          <p:cNvSpPr txBox="1"/>
          <p:nvPr/>
        </p:nvSpPr>
        <p:spPr>
          <a:xfrm>
            <a:off x="2237588" y="4004346"/>
            <a:ext cx="360996" cy="246221"/>
          </a:xfrm>
          <a:prstGeom prst="rect">
            <a:avLst/>
          </a:prstGeom>
          <a:noFill/>
        </p:spPr>
        <p:txBody>
          <a:bodyPr wrap="none" rtlCol="0">
            <a:spAutoFit/>
          </a:bodyPr>
          <a:lstStyle/>
          <a:p>
            <a:r>
              <a:rPr lang="en-GB" sz="1000" dirty="0"/>
              <a:t>4.0</a:t>
            </a:r>
          </a:p>
        </p:txBody>
      </p:sp>
      <p:sp>
        <p:nvSpPr>
          <p:cNvPr id="71" name="TextBox 70"/>
          <p:cNvSpPr txBox="1"/>
          <p:nvPr/>
        </p:nvSpPr>
        <p:spPr>
          <a:xfrm>
            <a:off x="2237588" y="3758125"/>
            <a:ext cx="360996" cy="246221"/>
          </a:xfrm>
          <a:prstGeom prst="rect">
            <a:avLst/>
          </a:prstGeom>
          <a:noFill/>
        </p:spPr>
        <p:txBody>
          <a:bodyPr wrap="none" rtlCol="0">
            <a:spAutoFit/>
          </a:bodyPr>
          <a:lstStyle/>
          <a:p>
            <a:r>
              <a:rPr lang="en-GB" sz="1000" dirty="0"/>
              <a:t>6.0</a:t>
            </a:r>
          </a:p>
        </p:txBody>
      </p:sp>
      <p:sp>
        <p:nvSpPr>
          <p:cNvPr id="72" name="TextBox 71"/>
          <p:cNvSpPr txBox="1"/>
          <p:nvPr/>
        </p:nvSpPr>
        <p:spPr>
          <a:xfrm>
            <a:off x="2237588" y="3644306"/>
            <a:ext cx="360996" cy="246221"/>
          </a:xfrm>
          <a:prstGeom prst="rect">
            <a:avLst/>
          </a:prstGeom>
          <a:noFill/>
        </p:spPr>
        <p:txBody>
          <a:bodyPr wrap="none" rtlCol="0">
            <a:spAutoFit/>
          </a:bodyPr>
          <a:lstStyle/>
          <a:p>
            <a:r>
              <a:rPr lang="en-GB" sz="1000" dirty="0"/>
              <a:t>8.0</a:t>
            </a:r>
          </a:p>
        </p:txBody>
      </p:sp>
      <p:sp>
        <p:nvSpPr>
          <p:cNvPr id="73" name="TextBox 72"/>
          <p:cNvSpPr txBox="1"/>
          <p:nvPr/>
        </p:nvSpPr>
        <p:spPr>
          <a:xfrm>
            <a:off x="2237588" y="3865310"/>
            <a:ext cx="360996" cy="246221"/>
          </a:xfrm>
          <a:prstGeom prst="rect">
            <a:avLst/>
          </a:prstGeom>
          <a:noFill/>
        </p:spPr>
        <p:txBody>
          <a:bodyPr wrap="none" rtlCol="0">
            <a:spAutoFit/>
          </a:bodyPr>
          <a:lstStyle/>
          <a:p>
            <a:r>
              <a:rPr lang="en-GB" sz="1000" dirty="0"/>
              <a:t>5.0</a:t>
            </a:r>
          </a:p>
        </p:txBody>
      </p:sp>
      <p:sp>
        <p:nvSpPr>
          <p:cNvPr id="84" name="TextBox 83"/>
          <p:cNvSpPr txBox="1"/>
          <p:nvPr/>
        </p:nvSpPr>
        <p:spPr>
          <a:xfrm rot="16200000">
            <a:off x="3896260" y="1702080"/>
            <a:ext cx="606256" cy="338554"/>
          </a:xfrm>
          <a:prstGeom prst="rect">
            <a:avLst/>
          </a:prstGeom>
          <a:noFill/>
        </p:spPr>
        <p:txBody>
          <a:bodyPr wrap="none" rtlCol="0">
            <a:spAutoFit/>
          </a:bodyPr>
          <a:lstStyle/>
          <a:p>
            <a:r>
              <a:rPr lang="en-GB" sz="1600" dirty="0"/>
              <a:t>1 Kb</a:t>
            </a:r>
          </a:p>
        </p:txBody>
      </p:sp>
      <p:sp>
        <p:nvSpPr>
          <p:cNvPr id="91" name="TextBox 90"/>
          <p:cNvSpPr txBox="1"/>
          <p:nvPr/>
        </p:nvSpPr>
        <p:spPr>
          <a:xfrm rot="16200000">
            <a:off x="2476304" y="1702080"/>
            <a:ext cx="606256" cy="338554"/>
          </a:xfrm>
          <a:prstGeom prst="rect">
            <a:avLst/>
          </a:prstGeom>
          <a:noFill/>
        </p:spPr>
        <p:txBody>
          <a:bodyPr wrap="none" rtlCol="0">
            <a:spAutoFit/>
          </a:bodyPr>
          <a:lstStyle/>
          <a:p>
            <a:r>
              <a:rPr lang="en-GB" sz="1600" dirty="0"/>
              <a:t>1 Kb</a:t>
            </a:r>
          </a:p>
        </p:txBody>
      </p:sp>
      <p:sp>
        <p:nvSpPr>
          <p:cNvPr id="93" name="TextBox 92"/>
          <p:cNvSpPr txBox="1"/>
          <p:nvPr/>
        </p:nvSpPr>
        <p:spPr>
          <a:xfrm rot="16200000">
            <a:off x="2377134" y="1394304"/>
            <a:ext cx="1277914" cy="338554"/>
          </a:xfrm>
          <a:prstGeom prst="rect">
            <a:avLst/>
          </a:prstGeom>
          <a:noFill/>
        </p:spPr>
        <p:txBody>
          <a:bodyPr wrap="none" rtlCol="0">
            <a:spAutoFit/>
          </a:bodyPr>
          <a:lstStyle/>
          <a:p>
            <a:r>
              <a:rPr lang="en-GB" sz="1600" dirty="0" err="1"/>
              <a:t>MMpARA</a:t>
            </a:r>
            <a:r>
              <a:rPr lang="en-GB" sz="1600" dirty="0"/>
              <a:t>-R</a:t>
            </a:r>
          </a:p>
        </p:txBody>
      </p:sp>
      <p:sp>
        <p:nvSpPr>
          <p:cNvPr id="94" name="TextBox 93"/>
          <p:cNvSpPr txBox="1"/>
          <p:nvPr/>
        </p:nvSpPr>
        <p:spPr>
          <a:xfrm rot="16200000">
            <a:off x="2801346" y="1550789"/>
            <a:ext cx="902811" cy="338554"/>
          </a:xfrm>
          <a:prstGeom prst="rect">
            <a:avLst/>
          </a:prstGeom>
          <a:noFill/>
        </p:spPr>
        <p:txBody>
          <a:bodyPr wrap="none" rtlCol="0">
            <a:spAutoFit/>
          </a:bodyPr>
          <a:lstStyle/>
          <a:p>
            <a:r>
              <a:rPr lang="en-GB" sz="1600" dirty="0" err="1"/>
              <a:t>MMRed</a:t>
            </a:r>
            <a:endParaRPr lang="en-GB" sz="1600" dirty="0"/>
          </a:p>
        </p:txBody>
      </p:sp>
      <p:sp>
        <p:nvSpPr>
          <p:cNvPr id="95" name="TextBox 94"/>
          <p:cNvSpPr txBox="1"/>
          <p:nvPr/>
        </p:nvSpPr>
        <p:spPr>
          <a:xfrm rot="16200000">
            <a:off x="3200123" y="1457109"/>
            <a:ext cx="1051891" cy="338554"/>
          </a:xfrm>
          <a:prstGeom prst="rect">
            <a:avLst/>
          </a:prstGeom>
          <a:noFill/>
        </p:spPr>
        <p:txBody>
          <a:bodyPr wrap="none" rtlCol="0">
            <a:spAutoFit/>
          </a:bodyPr>
          <a:lstStyle/>
          <a:p>
            <a:r>
              <a:rPr lang="en-GB" sz="1600" dirty="0" err="1"/>
              <a:t>MMWhite</a:t>
            </a:r>
            <a:endParaRPr lang="en-GB" sz="1600" dirty="0"/>
          </a:p>
        </p:txBody>
      </p:sp>
      <p:sp>
        <p:nvSpPr>
          <p:cNvPr id="98" name="TextBox 97"/>
          <p:cNvSpPr txBox="1"/>
          <p:nvPr/>
        </p:nvSpPr>
        <p:spPr>
          <a:xfrm rot="16200000">
            <a:off x="2963464" y="1457109"/>
            <a:ext cx="1051891" cy="338554"/>
          </a:xfrm>
          <a:prstGeom prst="rect">
            <a:avLst/>
          </a:prstGeom>
          <a:noFill/>
        </p:spPr>
        <p:txBody>
          <a:bodyPr wrap="none" rtlCol="0">
            <a:spAutoFit/>
          </a:bodyPr>
          <a:lstStyle/>
          <a:p>
            <a:r>
              <a:rPr lang="en-GB" sz="1600" dirty="0" err="1"/>
              <a:t>MMWhite</a:t>
            </a:r>
            <a:endParaRPr lang="en-GB" sz="1600" dirty="0"/>
          </a:p>
        </p:txBody>
      </p:sp>
      <p:cxnSp>
        <p:nvCxnSpPr>
          <p:cNvPr id="125" name="Straight Connector 124"/>
          <p:cNvCxnSpPr/>
          <p:nvPr/>
        </p:nvCxnSpPr>
        <p:spPr>
          <a:xfrm>
            <a:off x="2696999" y="388728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2696999" y="377908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2696999" y="3678727"/>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2696999" y="3990803"/>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2696999" y="4134059"/>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2696999" y="4312353"/>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2696999" y="472730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2696999" y="505145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2696999" y="557105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2696999" y="645333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51" name="TextBox 150"/>
          <p:cNvSpPr txBox="1"/>
          <p:nvPr/>
        </p:nvSpPr>
        <p:spPr>
          <a:xfrm rot="16200000">
            <a:off x="3436782" y="1475514"/>
            <a:ext cx="1051891" cy="338554"/>
          </a:xfrm>
          <a:prstGeom prst="rect">
            <a:avLst/>
          </a:prstGeom>
          <a:noFill/>
        </p:spPr>
        <p:txBody>
          <a:bodyPr wrap="none" rtlCol="0">
            <a:spAutoFit/>
          </a:bodyPr>
          <a:lstStyle/>
          <a:p>
            <a:r>
              <a:rPr lang="en-GB" sz="1600" dirty="0" err="1"/>
              <a:t>MMWhite</a:t>
            </a:r>
            <a:endParaRPr lang="en-GB" sz="1600" dirty="0"/>
          </a:p>
        </p:txBody>
      </p:sp>
      <p:cxnSp>
        <p:nvCxnSpPr>
          <p:cNvPr id="135" name="Straight Connector 134"/>
          <p:cNvCxnSpPr/>
          <p:nvPr/>
        </p:nvCxnSpPr>
        <p:spPr>
          <a:xfrm>
            <a:off x="2933597" y="529295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7968209" y="3501009"/>
            <a:ext cx="2376571" cy="1406485"/>
            <a:chOff x="6444208" y="3501008"/>
            <a:chExt cx="2376571" cy="1406485"/>
          </a:xfrm>
        </p:grpSpPr>
        <p:sp>
          <p:nvSpPr>
            <p:cNvPr id="123" name="Oval 122"/>
            <p:cNvSpPr/>
            <p:nvPr/>
          </p:nvSpPr>
          <p:spPr>
            <a:xfrm>
              <a:off x="6444208" y="3762597"/>
              <a:ext cx="2376372" cy="620981"/>
            </a:xfrm>
            <a:prstGeom prst="ellipse">
              <a:avLst/>
            </a:prstGeom>
            <a:solidFill>
              <a:schemeClr val="accent6">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Oval 123"/>
            <p:cNvSpPr/>
            <p:nvPr/>
          </p:nvSpPr>
          <p:spPr>
            <a:xfrm>
              <a:off x="6444208" y="3615892"/>
              <a:ext cx="2376372" cy="620981"/>
            </a:xfrm>
            <a:prstGeom prst="ellipse">
              <a:avLst/>
            </a:prstGeom>
            <a:solidFill>
              <a:schemeClr val="accent6">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Oval 139"/>
            <p:cNvSpPr/>
            <p:nvPr/>
          </p:nvSpPr>
          <p:spPr>
            <a:xfrm>
              <a:off x="6444208" y="3501008"/>
              <a:ext cx="2376372" cy="62098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1" name="Straight Connector 140"/>
            <p:cNvCxnSpPr/>
            <p:nvPr/>
          </p:nvCxnSpPr>
          <p:spPr>
            <a:xfrm>
              <a:off x="6446483" y="3824258"/>
              <a:ext cx="0" cy="276114"/>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2" name="Freeform 141"/>
            <p:cNvSpPr/>
            <p:nvPr/>
          </p:nvSpPr>
          <p:spPr>
            <a:xfrm>
              <a:off x="6456745" y="3990722"/>
              <a:ext cx="26659" cy="71790"/>
            </a:xfrm>
            <a:custGeom>
              <a:avLst/>
              <a:gdLst>
                <a:gd name="connsiteX0" fmla="*/ 7862 w 41199"/>
                <a:gd name="connsiteY0" fmla="*/ 105558 h 105711"/>
                <a:gd name="connsiteX1" fmla="*/ 3099 w 41199"/>
                <a:gd name="connsiteY1" fmla="*/ 81745 h 105711"/>
                <a:gd name="connsiteX2" fmla="*/ 7862 w 41199"/>
                <a:gd name="connsiteY2" fmla="*/ 24595 h 105711"/>
                <a:gd name="connsiteX3" fmla="*/ 5480 w 41199"/>
                <a:gd name="connsiteY3" fmla="*/ 15070 h 105711"/>
                <a:gd name="connsiteX4" fmla="*/ 718 w 41199"/>
                <a:gd name="connsiteY4" fmla="*/ 783 h 105711"/>
                <a:gd name="connsiteX5" fmla="*/ 10243 w 41199"/>
                <a:gd name="connsiteY5" fmla="*/ 15070 h 105711"/>
                <a:gd name="connsiteX6" fmla="*/ 22149 w 41199"/>
                <a:gd name="connsiteY6" fmla="*/ 34120 h 105711"/>
                <a:gd name="connsiteX7" fmla="*/ 26912 w 41199"/>
                <a:gd name="connsiteY7" fmla="*/ 48408 h 105711"/>
                <a:gd name="connsiteX8" fmla="*/ 29293 w 41199"/>
                <a:gd name="connsiteY8" fmla="*/ 55552 h 105711"/>
                <a:gd name="connsiteX9" fmla="*/ 34055 w 41199"/>
                <a:gd name="connsiteY9" fmla="*/ 62695 h 105711"/>
                <a:gd name="connsiteX10" fmla="*/ 38818 w 41199"/>
                <a:gd name="connsiteY10" fmla="*/ 76983 h 105711"/>
                <a:gd name="connsiteX11" fmla="*/ 41199 w 41199"/>
                <a:gd name="connsiteY11" fmla="*/ 84127 h 105711"/>
                <a:gd name="connsiteX12" fmla="*/ 38818 w 41199"/>
                <a:gd name="connsiteY12" fmla="*/ 100795 h 105711"/>
                <a:gd name="connsiteX13" fmla="*/ 29293 w 41199"/>
                <a:gd name="connsiteY13" fmla="*/ 98414 h 105711"/>
                <a:gd name="connsiteX14" fmla="*/ 26912 w 41199"/>
                <a:gd name="connsiteY14" fmla="*/ 86508 h 105711"/>
                <a:gd name="connsiteX15" fmla="*/ 24530 w 41199"/>
                <a:gd name="connsiteY15" fmla="*/ 79364 h 105711"/>
                <a:gd name="connsiteX16" fmla="*/ 22149 w 41199"/>
                <a:gd name="connsiteY16" fmla="*/ 69839 h 105711"/>
                <a:gd name="connsiteX17" fmla="*/ 7862 w 41199"/>
                <a:gd name="connsiteY17" fmla="*/ 105558 h 10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 h="105711">
                  <a:moveTo>
                    <a:pt x="7862" y="105558"/>
                  </a:moveTo>
                  <a:cubicBezTo>
                    <a:pt x="4687" y="107542"/>
                    <a:pt x="2714" y="89831"/>
                    <a:pt x="3099" y="81745"/>
                  </a:cubicBezTo>
                  <a:cubicBezTo>
                    <a:pt x="5599" y="29232"/>
                    <a:pt x="202" y="47570"/>
                    <a:pt x="7862" y="24595"/>
                  </a:cubicBezTo>
                  <a:cubicBezTo>
                    <a:pt x="7068" y="21420"/>
                    <a:pt x="6420" y="18205"/>
                    <a:pt x="5480" y="15070"/>
                  </a:cubicBezTo>
                  <a:cubicBezTo>
                    <a:pt x="4037" y="10262"/>
                    <a:pt x="-2067" y="-3394"/>
                    <a:pt x="718" y="783"/>
                  </a:cubicBezTo>
                  <a:lnTo>
                    <a:pt x="10243" y="15070"/>
                  </a:lnTo>
                  <a:cubicBezTo>
                    <a:pt x="15910" y="32073"/>
                    <a:pt x="10828" y="26574"/>
                    <a:pt x="22149" y="34120"/>
                  </a:cubicBezTo>
                  <a:lnTo>
                    <a:pt x="26912" y="48408"/>
                  </a:lnTo>
                  <a:cubicBezTo>
                    <a:pt x="27706" y="50789"/>
                    <a:pt x="27901" y="53463"/>
                    <a:pt x="29293" y="55552"/>
                  </a:cubicBezTo>
                  <a:cubicBezTo>
                    <a:pt x="30880" y="57933"/>
                    <a:pt x="32893" y="60080"/>
                    <a:pt x="34055" y="62695"/>
                  </a:cubicBezTo>
                  <a:cubicBezTo>
                    <a:pt x="36094" y="67283"/>
                    <a:pt x="37230" y="72220"/>
                    <a:pt x="38818" y="76983"/>
                  </a:cubicBezTo>
                  <a:lnTo>
                    <a:pt x="41199" y="84127"/>
                  </a:lnTo>
                  <a:cubicBezTo>
                    <a:pt x="40405" y="89683"/>
                    <a:pt x="42411" y="96483"/>
                    <a:pt x="38818" y="100795"/>
                  </a:cubicBezTo>
                  <a:cubicBezTo>
                    <a:pt x="36723" y="103309"/>
                    <a:pt x="31388" y="100928"/>
                    <a:pt x="29293" y="98414"/>
                  </a:cubicBezTo>
                  <a:cubicBezTo>
                    <a:pt x="26702" y="95305"/>
                    <a:pt x="27894" y="90434"/>
                    <a:pt x="26912" y="86508"/>
                  </a:cubicBezTo>
                  <a:cubicBezTo>
                    <a:pt x="26303" y="84073"/>
                    <a:pt x="25220" y="81778"/>
                    <a:pt x="24530" y="79364"/>
                  </a:cubicBezTo>
                  <a:cubicBezTo>
                    <a:pt x="23631" y="76217"/>
                    <a:pt x="23048" y="72986"/>
                    <a:pt x="22149" y="69839"/>
                  </a:cubicBezTo>
                  <a:cubicBezTo>
                    <a:pt x="19517" y="60626"/>
                    <a:pt x="11037" y="103574"/>
                    <a:pt x="7862" y="105558"/>
                  </a:cubicBezTo>
                  <a:close/>
                </a:path>
              </a:pathLst>
            </a:cu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3" name="Straight Connector 142"/>
            <p:cNvCxnSpPr/>
            <p:nvPr/>
          </p:nvCxnSpPr>
          <p:spPr>
            <a:xfrm>
              <a:off x="8820779" y="3816331"/>
              <a:ext cx="0" cy="259773"/>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4" name="Freeform 143"/>
            <p:cNvSpPr/>
            <p:nvPr/>
          </p:nvSpPr>
          <p:spPr>
            <a:xfrm>
              <a:off x="8786665" y="3993676"/>
              <a:ext cx="23027" cy="44312"/>
            </a:xfrm>
            <a:custGeom>
              <a:avLst/>
              <a:gdLst>
                <a:gd name="connsiteX0" fmla="*/ 0 w 35586"/>
                <a:gd name="connsiteY0" fmla="*/ 56928 h 65250"/>
                <a:gd name="connsiteX1" fmla="*/ 24906 w 35586"/>
                <a:gd name="connsiteY1" fmla="*/ 21348 h 65250"/>
                <a:gd name="connsiteX2" fmla="*/ 28464 w 35586"/>
                <a:gd name="connsiteY2" fmla="*/ 10674 h 65250"/>
                <a:gd name="connsiteX3" fmla="*/ 32022 w 35586"/>
                <a:gd name="connsiteY3" fmla="*/ 0 h 65250"/>
                <a:gd name="connsiteX4" fmla="*/ 32022 w 35586"/>
                <a:gd name="connsiteY4" fmla="*/ 24906 h 65250"/>
                <a:gd name="connsiteX5" fmla="*/ 28464 w 35586"/>
                <a:gd name="connsiteY5" fmla="*/ 53370 h 65250"/>
                <a:gd name="connsiteX6" fmla="*/ 24906 w 35586"/>
                <a:gd name="connsiteY6" fmla="*/ 64044 h 65250"/>
                <a:gd name="connsiteX7" fmla="*/ 0 w 35586"/>
                <a:gd name="connsiteY7" fmla="*/ 56928 h 6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86" h="65250">
                  <a:moveTo>
                    <a:pt x="0" y="56928"/>
                  </a:moveTo>
                  <a:cubicBezTo>
                    <a:pt x="23647" y="38010"/>
                    <a:pt x="15389" y="49900"/>
                    <a:pt x="24906" y="21348"/>
                  </a:cubicBezTo>
                  <a:lnTo>
                    <a:pt x="28464" y="10674"/>
                  </a:lnTo>
                  <a:lnTo>
                    <a:pt x="32022" y="0"/>
                  </a:lnTo>
                  <a:cubicBezTo>
                    <a:pt x="38372" y="19051"/>
                    <a:pt x="34865" y="2162"/>
                    <a:pt x="32022" y="24906"/>
                  </a:cubicBezTo>
                  <a:cubicBezTo>
                    <a:pt x="30836" y="34394"/>
                    <a:pt x="31488" y="44299"/>
                    <a:pt x="28464" y="53370"/>
                  </a:cubicBezTo>
                  <a:cubicBezTo>
                    <a:pt x="27278" y="56928"/>
                    <a:pt x="27156" y="61044"/>
                    <a:pt x="24906" y="64044"/>
                  </a:cubicBezTo>
                  <a:cubicBezTo>
                    <a:pt x="23315" y="66165"/>
                    <a:pt x="20162" y="66415"/>
                    <a:pt x="0" y="56928"/>
                  </a:cubicBezTo>
                  <a:close/>
                </a:path>
              </a:pathLst>
            </a:cu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Oval 144"/>
            <p:cNvSpPr/>
            <p:nvPr/>
          </p:nvSpPr>
          <p:spPr>
            <a:xfrm>
              <a:off x="8214838" y="3665712"/>
              <a:ext cx="46596" cy="48902"/>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Oval 145"/>
            <p:cNvSpPr/>
            <p:nvPr/>
          </p:nvSpPr>
          <p:spPr>
            <a:xfrm>
              <a:off x="7469310" y="3937865"/>
              <a:ext cx="46596" cy="48902"/>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Oval 146"/>
            <p:cNvSpPr/>
            <p:nvPr/>
          </p:nvSpPr>
          <p:spPr>
            <a:xfrm>
              <a:off x="8075052" y="3824258"/>
              <a:ext cx="46596" cy="489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Oval 147"/>
            <p:cNvSpPr/>
            <p:nvPr/>
          </p:nvSpPr>
          <p:spPr>
            <a:xfrm>
              <a:off x="7049950" y="3714614"/>
              <a:ext cx="46596" cy="48902"/>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Oval 148"/>
            <p:cNvSpPr/>
            <p:nvPr/>
          </p:nvSpPr>
          <p:spPr>
            <a:xfrm>
              <a:off x="6844098" y="3839967"/>
              <a:ext cx="46596" cy="489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TextBox 149"/>
            <p:cNvSpPr txBox="1"/>
            <p:nvPr/>
          </p:nvSpPr>
          <p:spPr>
            <a:xfrm>
              <a:off x="7087810" y="4415050"/>
              <a:ext cx="1335622" cy="492443"/>
            </a:xfrm>
            <a:prstGeom prst="rect">
              <a:avLst/>
            </a:prstGeom>
            <a:noFill/>
          </p:spPr>
          <p:txBody>
            <a:bodyPr wrap="none" rtlCol="0">
              <a:spAutoFit/>
            </a:bodyPr>
            <a:lstStyle/>
            <a:p>
              <a:r>
                <a:rPr lang="en-GB" sz="2600" dirty="0">
                  <a:solidFill>
                    <a:schemeClr val="tx1">
                      <a:lumMod val="65000"/>
                      <a:lumOff val="35000"/>
                    </a:schemeClr>
                  </a:solidFill>
                </a:rPr>
                <a:t>LB/amp</a:t>
              </a:r>
            </a:p>
          </p:txBody>
        </p:sp>
      </p:grpSp>
      <p:grpSp>
        <p:nvGrpSpPr>
          <p:cNvPr id="152" name="Group 151"/>
          <p:cNvGrpSpPr/>
          <p:nvPr/>
        </p:nvGrpSpPr>
        <p:grpSpPr>
          <a:xfrm>
            <a:off x="4734133" y="1138953"/>
            <a:ext cx="3673651" cy="2906697"/>
            <a:chOff x="3059832" y="694850"/>
            <a:chExt cx="3673651" cy="2906697"/>
          </a:xfrm>
        </p:grpSpPr>
        <p:grpSp>
          <p:nvGrpSpPr>
            <p:cNvPr id="153" name="Group 152"/>
            <p:cNvGrpSpPr/>
            <p:nvPr/>
          </p:nvGrpSpPr>
          <p:grpSpPr>
            <a:xfrm>
              <a:off x="3059832" y="694850"/>
              <a:ext cx="2844315" cy="2906697"/>
              <a:chOff x="3059832" y="694850"/>
              <a:chExt cx="2844315" cy="2906697"/>
            </a:xfrm>
          </p:grpSpPr>
          <p:grpSp>
            <p:nvGrpSpPr>
              <p:cNvPr id="156" name="Group 155"/>
              <p:cNvGrpSpPr/>
              <p:nvPr/>
            </p:nvGrpSpPr>
            <p:grpSpPr>
              <a:xfrm>
                <a:off x="3347864" y="1008743"/>
                <a:ext cx="2262424" cy="2065238"/>
                <a:chOff x="1039317" y="3074829"/>
                <a:chExt cx="2688621" cy="2487613"/>
              </a:xfrm>
            </p:grpSpPr>
            <p:pic>
              <p:nvPicPr>
                <p:cNvPr id="170" name="Picture 2" descr="SG_ALL_ART_Page_17"/>
                <p:cNvPicPr>
                  <a:picLocks noChangeAspect="1" noChangeArrowheads="1"/>
                </p:cNvPicPr>
                <p:nvPr/>
              </p:nvPicPr>
              <p:blipFill>
                <a:blip r:embed="rId3" cstate="print">
                  <a:extLst>
                    <a:ext uri="{28A0092B-C50C-407E-A947-70E740481C1C}">
                      <a14:useLocalDpi xmlns:a14="http://schemas.microsoft.com/office/drawing/2010/main" val="0"/>
                    </a:ext>
                  </a:extLst>
                </a:blip>
                <a:srcRect l="26897" t="20387" r="27837" b="47116"/>
                <a:stretch>
                  <a:fillRect/>
                </a:stretch>
              </p:blipFill>
              <p:spPr bwMode="auto">
                <a:xfrm>
                  <a:off x="1039317" y="3074829"/>
                  <a:ext cx="2668587"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 name="Freeform 174"/>
                <p:cNvSpPr/>
                <p:nvPr/>
              </p:nvSpPr>
              <p:spPr>
                <a:xfrm>
                  <a:off x="2617596" y="4003842"/>
                  <a:ext cx="1110342" cy="1532800"/>
                </a:xfrm>
                <a:custGeom>
                  <a:avLst/>
                  <a:gdLst>
                    <a:gd name="connsiteX0" fmla="*/ 919424 w 1110342"/>
                    <a:gd name="connsiteY0" fmla="*/ 426 h 1532800"/>
                    <a:gd name="connsiteX1" fmla="*/ 914400 w 1110342"/>
                    <a:gd name="connsiteY1" fmla="*/ 25547 h 1532800"/>
                    <a:gd name="connsiteX2" fmla="*/ 904351 w 1110342"/>
                    <a:gd name="connsiteY2" fmla="*/ 55692 h 1532800"/>
                    <a:gd name="connsiteX3" fmla="*/ 899327 w 1110342"/>
                    <a:gd name="connsiteY3" fmla="*/ 110958 h 1532800"/>
                    <a:gd name="connsiteX4" fmla="*/ 894303 w 1110342"/>
                    <a:gd name="connsiteY4" fmla="*/ 136079 h 1532800"/>
                    <a:gd name="connsiteX5" fmla="*/ 884255 w 1110342"/>
                    <a:gd name="connsiteY5" fmla="*/ 211442 h 1532800"/>
                    <a:gd name="connsiteX6" fmla="*/ 879230 w 1110342"/>
                    <a:gd name="connsiteY6" fmla="*/ 226514 h 1532800"/>
                    <a:gd name="connsiteX7" fmla="*/ 864158 w 1110342"/>
                    <a:gd name="connsiteY7" fmla="*/ 246611 h 1532800"/>
                    <a:gd name="connsiteX8" fmla="*/ 844061 w 1110342"/>
                    <a:gd name="connsiteY8" fmla="*/ 286804 h 1532800"/>
                    <a:gd name="connsiteX9" fmla="*/ 839037 w 1110342"/>
                    <a:gd name="connsiteY9" fmla="*/ 301877 h 1532800"/>
                    <a:gd name="connsiteX10" fmla="*/ 808892 w 1110342"/>
                    <a:gd name="connsiteY10" fmla="*/ 347094 h 1532800"/>
                    <a:gd name="connsiteX11" fmla="*/ 773723 w 1110342"/>
                    <a:gd name="connsiteY11" fmla="*/ 397336 h 1532800"/>
                    <a:gd name="connsiteX12" fmla="*/ 758650 w 1110342"/>
                    <a:gd name="connsiteY12" fmla="*/ 422457 h 1532800"/>
                    <a:gd name="connsiteX13" fmla="*/ 708408 w 1110342"/>
                    <a:gd name="connsiteY13" fmla="*/ 482747 h 1532800"/>
                    <a:gd name="connsiteX14" fmla="*/ 673239 w 1110342"/>
                    <a:gd name="connsiteY14" fmla="*/ 512892 h 1532800"/>
                    <a:gd name="connsiteX15" fmla="*/ 663191 w 1110342"/>
                    <a:gd name="connsiteY15" fmla="*/ 527965 h 1532800"/>
                    <a:gd name="connsiteX16" fmla="*/ 638070 w 1110342"/>
                    <a:gd name="connsiteY16" fmla="*/ 558110 h 1532800"/>
                    <a:gd name="connsiteX17" fmla="*/ 622997 w 1110342"/>
                    <a:gd name="connsiteY17" fmla="*/ 583231 h 1532800"/>
                    <a:gd name="connsiteX18" fmla="*/ 607925 w 1110342"/>
                    <a:gd name="connsiteY18" fmla="*/ 613376 h 1532800"/>
                    <a:gd name="connsiteX19" fmla="*/ 587828 w 1110342"/>
                    <a:gd name="connsiteY19" fmla="*/ 638496 h 1532800"/>
                    <a:gd name="connsiteX20" fmla="*/ 567731 w 1110342"/>
                    <a:gd name="connsiteY20" fmla="*/ 683714 h 1532800"/>
                    <a:gd name="connsiteX21" fmla="*/ 552659 w 1110342"/>
                    <a:gd name="connsiteY21" fmla="*/ 718883 h 1532800"/>
                    <a:gd name="connsiteX22" fmla="*/ 532562 w 1110342"/>
                    <a:gd name="connsiteY22" fmla="*/ 759077 h 1532800"/>
                    <a:gd name="connsiteX23" fmla="*/ 517490 w 1110342"/>
                    <a:gd name="connsiteY23" fmla="*/ 789222 h 1532800"/>
                    <a:gd name="connsiteX24" fmla="*/ 492369 w 1110342"/>
                    <a:gd name="connsiteY24" fmla="*/ 844488 h 1532800"/>
                    <a:gd name="connsiteX25" fmla="*/ 482320 w 1110342"/>
                    <a:gd name="connsiteY25" fmla="*/ 869609 h 1532800"/>
                    <a:gd name="connsiteX26" fmla="*/ 477296 w 1110342"/>
                    <a:gd name="connsiteY26" fmla="*/ 889705 h 1532800"/>
                    <a:gd name="connsiteX27" fmla="*/ 467248 w 1110342"/>
                    <a:gd name="connsiteY27" fmla="*/ 899754 h 1532800"/>
                    <a:gd name="connsiteX28" fmla="*/ 462224 w 1110342"/>
                    <a:gd name="connsiteY28" fmla="*/ 919850 h 1532800"/>
                    <a:gd name="connsiteX29" fmla="*/ 452175 w 1110342"/>
                    <a:gd name="connsiteY29" fmla="*/ 929899 h 1532800"/>
                    <a:gd name="connsiteX30" fmla="*/ 442127 w 1110342"/>
                    <a:gd name="connsiteY30" fmla="*/ 944971 h 1532800"/>
                    <a:gd name="connsiteX31" fmla="*/ 417006 w 1110342"/>
                    <a:gd name="connsiteY31" fmla="*/ 970092 h 1532800"/>
                    <a:gd name="connsiteX32" fmla="*/ 401934 w 1110342"/>
                    <a:gd name="connsiteY32" fmla="*/ 990189 h 1532800"/>
                    <a:gd name="connsiteX33" fmla="*/ 371789 w 1110342"/>
                    <a:gd name="connsiteY33" fmla="*/ 1045455 h 1532800"/>
                    <a:gd name="connsiteX34" fmla="*/ 346668 w 1110342"/>
                    <a:gd name="connsiteY34" fmla="*/ 1070576 h 1532800"/>
                    <a:gd name="connsiteX35" fmla="*/ 311499 w 1110342"/>
                    <a:gd name="connsiteY35" fmla="*/ 1105745 h 1532800"/>
                    <a:gd name="connsiteX36" fmla="*/ 296426 w 1110342"/>
                    <a:gd name="connsiteY36" fmla="*/ 1120817 h 1532800"/>
                    <a:gd name="connsiteX37" fmla="*/ 281353 w 1110342"/>
                    <a:gd name="connsiteY37" fmla="*/ 1130866 h 1532800"/>
                    <a:gd name="connsiteX38" fmla="*/ 261257 w 1110342"/>
                    <a:gd name="connsiteY38" fmla="*/ 1145938 h 1532800"/>
                    <a:gd name="connsiteX39" fmla="*/ 246184 w 1110342"/>
                    <a:gd name="connsiteY39" fmla="*/ 1155987 h 1532800"/>
                    <a:gd name="connsiteX40" fmla="*/ 200967 w 1110342"/>
                    <a:gd name="connsiteY40" fmla="*/ 1201204 h 1532800"/>
                    <a:gd name="connsiteX41" fmla="*/ 190918 w 1110342"/>
                    <a:gd name="connsiteY41" fmla="*/ 1211253 h 1532800"/>
                    <a:gd name="connsiteX42" fmla="*/ 155749 w 1110342"/>
                    <a:gd name="connsiteY42" fmla="*/ 1241398 h 1532800"/>
                    <a:gd name="connsiteX43" fmla="*/ 145701 w 1110342"/>
                    <a:gd name="connsiteY43" fmla="*/ 1256470 h 1532800"/>
                    <a:gd name="connsiteX44" fmla="*/ 135652 w 1110342"/>
                    <a:gd name="connsiteY44" fmla="*/ 1266518 h 1532800"/>
                    <a:gd name="connsiteX45" fmla="*/ 115556 w 1110342"/>
                    <a:gd name="connsiteY45" fmla="*/ 1296663 h 1532800"/>
                    <a:gd name="connsiteX46" fmla="*/ 105507 w 1110342"/>
                    <a:gd name="connsiteY46" fmla="*/ 1306712 h 1532800"/>
                    <a:gd name="connsiteX47" fmla="*/ 85411 w 1110342"/>
                    <a:gd name="connsiteY47" fmla="*/ 1331833 h 1532800"/>
                    <a:gd name="connsiteX48" fmla="*/ 60290 w 1110342"/>
                    <a:gd name="connsiteY48" fmla="*/ 1377050 h 1532800"/>
                    <a:gd name="connsiteX49" fmla="*/ 50241 w 1110342"/>
                    <a:gd name="connsiteY49" fmla="*/ 1387099 h 1532800"/>
                    <a:gd name="connsiteX50" fmla="*/ 40193 w 1110342"/>
                    <a:gd name="connsiteY50" fmla="*/ 1402171 h 1532800"/>
                    <a:gd name="connsiteX51" fmla="*/ 20096 w 1110342"/>
                    <a:gd name="connsiteY51" fmla="*/ 1422268 h 1532800"/>
                    <a:gd name="connsiteX52" fmla="*/ 0 w 1110342"/>
                    <a:gd name="connsiteY52" fmla="*/ 1447389 h 1532800"/>
                    <a:gd name="connsiteX53" fmla="*/ 5024 w 1110342"/>
                    <a:gd name="connsiteY53" fmla="*/ 1462461 h 1532800"/>
                    <a:gd name="connsiteX54" fmla="*/ 35169 w 1110342"/>
                    <a:gd name="connsiteY54" fmla="*/ 1472510 h 1532800"/>
                    <a:gd name="connsiteX55" fmla="*/ 55266 w 1110342"/>
                    <a:gd name="connsiteY55" fmla="*/ 1477534 h 1532800"/>
                    <a:gd name="connsiteX56" fmla="*/ 70338 w 1110342"/>
                    <a:gd name="connsiteY56" fmla="*/ 1482558 h 1532800"/>
                    <a:gd name="connsiteX57" fmla="*/ 115556 w 1110342"/>
                    <a:gd name="connsiteY57" fmla="*/ 1487582 h 1532800"/>
                    <a:gd name="connsiteX58" fmla="*/ 286378 w 1110342"/>
                    <a:gd name="connsiteY58" fmla="*/ 1482558 h 1532800"/>
                    <a:gd name="connsiteX59" fmla="*/ 301450 w 1110342"/>
                    <a:gd name="connsiteY59" fmla="*/ 1477534 h 1532800"/>
                    <a:gd name="connsiteX60" fmla="*/ 366764 w 1110342"/>
                    <a:gd name="connsiteY60" fmla="*/ 1467485 h 1532800"/>
                    <a:gd name="connsiteX61" fmla="*/ 406958 w 1110342"/>
                    <a:gd name="connsiteY61" fmla="*/ 1457437 h 1532800"/>
                    <a:gd name="connsiteX62" fmla="*/ 296426 w 1110342"/>
                    <a:gd name="connsiteY62" fmla="*/ 1467485 h 1532800"/>
                    <a:gd name="connsiteX63" fmla="*/ 135652 w 1110342"/>
                    <a:gd name="connsiteY63" fmla="*/ 1477534 h 1532800"/>
                    <a:gd name="connsiteX64" fmla="*/ 75362 w 1110342"/>
                    <a:gd name="connsiteY64" fmla="*/ 1497631 h 1532800"/>
                    <a:gd name="connsiteX65" fmla="*/ 85411 w 1110342"/>
                    <a:gd name="connsiteY65" fmla="*/ 1507679 h 1532800"/>
                    <a:gd name="connsiteX66" fmla="*/ 100483 w 1110342"/>
                    <a:gd name="connsiteY66" fmla="*/ 1512703 h 1532800"/>
                    <a:gd name="connsiteX67" fmla="*/ 175846 w 1110342"/>
                    <a:gd name="connsiteY67" fmla="*/ 1517727 h 1532800"/>
                    <a:gd name="connsiteX68" fmla="*/ 236136 w 1110342"/>
                    <a:gd name="connsiteY68" fmla="*/ 1522751 h 1532800"/>
                    <a:gd name="connsiteX69" fmla="*/ 271305 w 1110342"/>
                    <a:gd name="connsiteY69" fmla="*/ 1527776 h 1532800"/>
                    <a:gd name="connsiteX70" fmla="*/ 427055 w 1110342"/>
                    <a:gd name="connsiteY70" fmla="*/ 1532800 h 1532800"/>
                    <a:gd name="connsiteX71" fmla="*/ 668215 w 1110342"/>
                    <a:gd name="connsiteY71" fmla="*/ 1522751 h 1532800"/>
                    <a:gd name="connsiteX72" fmla="*/ 768699 w 1110342"/>
                    <a:gd name="connsiteY72" fmla="*/ 1507679 h 1532800"/>
                    <a:gd name="connsiteX73" fmla="*/ 808892 w 1110342"/>
                    <a:gd name="connsiteY73" fmla="*/ 1502655 h 1532800"/>
                    <a:gd name="connsiteX74" fmla="*/ 834013 w 1110342"/>
                    <a:gd name="connsiteY74" fmla="*/ 1472510 h 1532800"/>
                    <a:gd name="connsiteX75" fmla="*/ 839037 w 1110342"/>
                    <a:gd name="connsiteY75" fmla="*/ 1452413 h 1532800"/>
                    <a:gd name="connsiteX76" fmla="*/ 879230 w 1110342"/>
                    <a:gd name="connsiteY76" fmla="*/ 1392123 h 1532800"/>
                    <a:gd name="connsiteX77" fmla="*/ 904351 w 1110342"/>
                    <a:gd name="connsiteY77" fmla="*/ 1346905 h 1532800"/>
                    <a:gd name="connsiteX78" fmla="*/ 924448 w 1110342"/>
                    <a:gd name="connsiteY78" fmla="*/ 1311736 h 1532800"/>
                    <a:gd name="connsiteX79" fmla="*/ 944545 w 1110342"/>
                    <a:gd name="connsiteY79" fmla="*/ 1271543 h 1532800"/>
                    <a:gd name="connsiteX80" fmla="*/ 954593 w 1110342"/>
                    <a:gd name="connsiteY80" fmla="*/ 1251446 h 1532800"/>
                    <a:gd name="connsiteX81" fmla="*/ 974690 w 1110342"/>
                    <a:gd name="connsiteY81" fmla="*/ 1221301 h 1532800"/>
                    <a:gd name="connsiteX82" fmla="*/ 994786 w 1110342"/>
                    <a:gd name="connsiteY82" fmla="*/ 1196180 h 1532800"/>
                    <a:gd name="connsiteX83" fmla="*/ 1014883 w 1110342"/>
                    <a:gd name="connsiteY83" fmla="*/ 1166035 h 1532800"/>
                    <a:gd name="connsiteX84" fmla="*/ 1024931 w 1110342"/>
                    <a:gd name="connsiteY84" fmla="*/ 1150962 h 1532800"/>
                    <a:gd name="connsiteX85" fmla="*/ 1034980 w 1110342"/>
                    <a:gd name="connsiteY85" fmla="*/ 1140914 h 1532800"/>
                    <a:gd name="connsiteX86" fmla="*/ 1085222 w 1110342"/>
                    <a:gd name="connsiteY86" fmla="*/ 1010285 h 1532800"/>
                    <a:gd name="connsiteX87" fmla="*/ 1105318 w 1110342"/>
                    <a:gd name="connsiteY87" fmla="*/ 944971 h 1532800"/>
                    <a:gd name="connsiteX88" fmla="*/ 1110342 w 1110342"/>
                    <a:gd name="connsiteY88" fmla="*/ 924874 h 1532800"/>
                    <a:gd name="connsiteX89" fmla="*/ 1105318 w 1110342"/>
                    <a:gd name="connsiteY89" fmla="*/ 764101 h 1532800"/>
                    <a:gd name="connsiteX90" fmla="*/ 1100294 w 1110342"/>
                    <a:gd name="connsiteY90" fmla="*/ 733956 h 1532800"/>
                    <a:gd name="connsiteX91" fmla="*/ 1095270 w 1110342"/>
                    <a:gd name="connsiteY91" fmla="*/ 658593 h 1532800"/>
                    <a:gd name="connsiteX92" fmla="*/ 1085222 w 1110342"/>
                    <a:gd name="connsiteY92" fmla="*/ 618400 h 1532800"/>
                    <a:gd name="connsiteX93" fmla="*/ 1070149 w 1110342"/>
                    <a:gd name="connsiteY93" fmla="*/ 558110 h 1532800"/>
                    <a:gd name="connsiteX94" fmla="*/ 1065125 w 1110342"/>
                    <a:gd name="connsiteY94" fmla="*/ 538013 h 1532800"/>
                    <a:gd name="connsiteX95" fmla="*/ 1060101 w 1110342"/>
                    <a:gd name="connsiteY95" fmla="*/ 512892 h 1532800"/>
                    <a:gd name="connsiteX96" fmla="*/ 1050052 w 1110342"/>
                    <a:gd name="connsiteY96" fmla="*/ 492795 h 1532800"/>
                    <a:gd name="connsiteX97" fmla="*/ 1045028 w 1110342"/>
                    <a:gd name="connsiteY97" fmla="*/ 332022 h 1532800"/>
                    <a:gd name="connsiteX98" fmla="*/ 1055077 w 1110342"/>
                    <a:gd name="connsiteY98" fmla="*/ 296853 h 1532800"/>
                    <a:gd name="connsiteX99" fmla="*/ 1065125 w 1110342"/>
                    <a:gd name="connsiteY99" fmla="*/ 246611 h 1532800"/>
                    <a:gd name="connsiteX100" fmla="*/ 1050052 w 1110342"/>
                    <a:gd name="connsiteY100" fmla="*/ 146127 h 1532800"/>
                    <a:gd name="connsiteX101" fmla="*/ 1034980 w 1110342"/>
                    <a:gd name="connsiteY101" fmla="*/ 136079 h 1532800"/>
                    <a:gd name="connsiteX102" fmla="*/ 1014883 w 1110342"/>
                    <a:gd name="connsiteY102" fmla="*/ 115982 h 1532800"/>
                    <a:gd name="connsiteX103" fmla="*/ 979714 w 1110342"/>
                    <a:gd name="connsiteY103" fmla="*/ 75789 h 1532800"/>
                    <a:gd name="connsiteX104" fmla="*/ 949569 w 1110342"/>
                    <a:gd name="connsiteY104" fmla="*/ 40620 h 1532800"/>
                    <a:gd name="connsiteX105" fmla="*/ 934496 w 1110342"/>
                    <a:gd name="connsiteY105" fmla="*/ 10474 h 1532800"/>
                    <a:gd name="connsiteX106" fmla="*/ 919424 w 1110342"/>
                    <a:gd name="connsiteY106" fmla="*/ 426 h 153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110342" h="1532800">
                      <a:moveTo>
                        <a:pt x="919424" y="426"/>
                      </a:moveTo>
                      <a:cubicBezTo>
                        <a:pt x="916075" y="2938"/>
                        <a:pt x="916647" y="17308"/>
                        <a:pt x="914400" y="25547"/>
                      </a:cubicBezTo>
                      <a:cubicBezTo>
                        <a:pt x="911613" y="35766"/>
                        <a:pt x="904351" y="55692"/>
                        <a:pt x="904351" y="55692"/>
                      </a:cubicBezTo>
                      <a:cubicBezTo>
                        <a:pt x="902676" y="74114"/>
                        <a:pt x="901621" y="92603"/>
                        <a:pt x="899327" y="110958"/>
                      </a:cubicBezTo>
                      <a:cubicBezTo>
                        <a:pt x="898268" y="119432"/>
                        <a:pt x="895432" y="127614"/>
                        <a:pt x="894303" y="136079"/>
                      </a:cubicBezTo>
                      <a:cubicBezTo>
                        <a:pt x="888924" y="176425"/>
                        <a:pt x="892329" y="179149"/>
                        <a:pt x="884255" y="211442"/>
                      </a:cubicBezTo>
                      <a:cubicBezTo>
                        <a:pt x="882970" y="216580"/>
                        <a:pt x="881858" y="221916"/>
                        <a:pt x="879230" y="226514"/>
                      </a:cubicBezTo>
                      <a:cubicBezTo>
                        <a:pt x="875075" y="233784"/>
                        <a:pt x="868225" y="239291"/>
                        <a:pt x="864158" y="246611"/>
                      </a:cubicBezTo>
                      <a:cubicBezTo>
                        <a:pt x="823193" y="320348"/>
                        <a:pt x="878308" y="235433"/>
                        <a:pt x="844061" y="286804"/>
                      </a:cubicBezTo>
                      <a:cubicBezTo>
                        <a:pt x="842386" y="291828"/>
                        <a:pt x="841405" y="297140"/>
                        <a:pt x="839037" y="301877"/>
                      </a:cubicBezTo>
                      <a:cubicBezTo>
                        <a:pt x="826895" y="326161"/>
                        <a:pt x="823616" y="326060"/>
                        <a:pt x="808892" y="347094"/>
                      </a:cubicBezTo>
                      <a:cubicBezTo>
                        <a:pt x="765582" y="408965"/>
                        <a:pt x="808916" y="350410"/>
                        <a:pt x="773723" y="397336"/>
                      </a:cubicBezTo>
                      <a:cubicBezTo>
                        <a:pt x="764117" y="426157"/>
                        <a:pt x="775203" y="400387"/>
                        <a:pt x="758650" y="422457"/>
                      </a:cubicBezTo>
                      <a:cubicBezTo>
                        <a:pt x="740113" y="447172"/>
                        <a:pt x="735982" y="464365"/>
                        <a:pt x="708408" y="482747"/>
                      </a:cubicBezTo>
                      <a:cubicBezTo>
                        <a:pt x="694772" y="491838"/>
                        <a:pt x="682984" y="498273"/>
                        <a:pt x="673239" y="512892"/>
                      </a:cubicBezTo>
                      <a:cubicBezTo>
                        <a:pt x="669890" y="517916"/>
                        <a:pt x="667057" y="523326"/>
                        <a:pt x="663191" y="527965"/>
                      </a:cubicBezTo>
                      <a:cubicBezTo>
                        <a:pt x="638286" y="557851"/>
                        <a:pt x="656786" y="528164"/>
                        <a:pt x="638070" y="558110"/>
                      </a:cubicBezTo>
                      <a:cubicBezTo>
                        <a:pt x="632894" y="566391"/>
                        <a:pt x="627673" y="574658"/>
                        <a:pt x="622997" y="583231"/>
                      </a:cubicBezTo>
                      <a:cubicBezTo>
                        <a:pt x="617617" y="593094"/>
                        <a:pt x="613956" y="603898"/>
                        <a:pt x="607925" y="613376"/>
                      </a:cubicBezTo>
                      <a:cubicBezTo>
                        <a:pt x="602168" y="622423"/>
                        <a:pt x="594527" y="630123"/>
                        <a:pt x="587828" y="638496"/>
                      </a:cubicBezTo>
                      <a:cubicBezTo>
                        <a:pt x="577910" y="688089"/>
                        <a:pt x="591117" y="640840"/>
                        <a:pt x="567731" y="683714"/>
                      </a:cubicBezTo>
                      <a:cubicBezTo>
                        <a:pt x="561624" y="694911"/>
                        <a:pt x="558053" y="707325"/>
                        <a:pt x="552659" y="718883"/>
                      </a:cubicBezTo>
                      <a:cubicBezTo>
                        <a:pt x="546324" y="732457"/>
                        <a:pt x="539261" y="745679"/>
                        <a:pt x="532562" y="759077"/>
                      </a:cubicBezTo>
                      <a:cubicBezTo>
                        <a:pt x="527538" y="769125"/>
                        <a:pt x="521663" y="778791"/>
                        <a:pt x="517490" y="789222"/>
                      </a:cubicBezTo>
                      <a:cubicBezTo>
                        <a:pt x="493042" y="850337"/>
                        <a:pt x="524212" y="774433"/>
                        <a:pt x="492369" y="844488"/>
                      </a:cubicBezTo>
                      <a:cubicBezTo>
                        <a:pt x="488637" y="852698"/>
                        <a:pt x="485172" y="861053"/>
                        <a:pt x="482320" y="869609"/>
                      </a:cubicBezTo>
                      <a:cubicBezTo>
                        <a:pt x="480136" y="876159"/>
                        <a:pt x="480384" y="883529"/>
                        <a:pt x="477296" y="889705"/>
                      </a:cubicBezTo>
                      <a:cubicBezTo>
                        <a:pt x="475178" y="893942"/>
                        <a:pt x="470597" y="896404"/>
                        <a:pt x="467248" y="899754"/>
                      </a:cubicBezTo>
                      <a:cubicBezTo>
                        <a:pt x="465573" y="906453"/>
                        <a:pt x="465312" y="913674"/>
                        <a:pt x="462224" y="919850"/>
                      </a:cubicBezTo>
                      <a:cubicBezTo>
                        <a:pt x="460105" y="924087"/>
                        <a:pt x="455134" y="926200"/>
                        <a:pt x="452175" y="929899"/>
                      </a:cubicBezTo>
                      <a:cubicBezTo>
                        <a:pt x="448403" y="934614"/>
                        <a:pt x="446103" y="940427"/>
                        <a:pt x="442127" y="944971"/>
                      </a:cubicBezTo>
                      <a:cubicBezTo>
                        <a:pt x="434329" y="953883"/>
                        <a:pt x="424111" y="960618"/>
                        <a:pt x="417006" y="970092"/>
                      </a:cubicBezTo>
                      <a:cubicBezTo>
                        <a:pt x="411982" y="976791"/>
                        <a:pt x="406153" y="982956"/>
                        <a:pt x="401934" y="990189"/>
                      </a:cubicBezTo>
                      <a:cubicBezTo>
                        <a:pt x="396207" y="1000007"/>
                        <a:pt x="383264" y="1032340"/>
                        <a:pt x="371789" y="1045455"/>
                      </a:cubicBezTo>
                      <a:cubicBezTo>
                        <a:pt x="363991" y="1054367"/>
                        <a:pt x="353237" y="1060723"/>
                        <a:pt x="346668" y="1070576"/>
                      </a:cubicBezTo>
                      <a:cubicBezTo>
                        <a:pt x="323633" y="1105127"/>
                        <a:pt x="338028" y="1096902"/>
                        <a:pt x="311499" y="1105745"/>
                      </a:cubicBezTo>
                      <a:cubicBezTo>
                        <a:pt x="306475" y="1110769"/>
                        <a:pt x="301884" y="1116268"/>
                        <a:pt x="296426" y="1120817"/>
                      </a:cubicBezTo>
                      <a:cubicBezTo>
                        <a:pt x="291787" y="1124683"/>
                        <a:pt x="286267" y="1127356"/>
                        <a:pt x="281353" y="1130866"/>
                      </a:cubicBezTo>
                      <a:cubicBezTo>
                        <a:pt x="274539" y="1135733"/>
                        <a:pt x="268071" y="1141071"/>
                        <a:pt x="261257" y="1145938"/>
                      </a:cubicBezTo>
                      <a:cubicBezTo>
                        <a:pt x="256343" y="1149448"/>
                        <a:pt x="250697" y="1151975"/>
                        <a:pt x="246184" y="1155987"/>
                      </a:cubicBezTo>
                      <a:lnTo>
                        <a:pt x="200967" y="1201204"/>
                      </a:lnTo>
                      <a:cubicBezTo>
                        <a:pt x="197617" y="1204554"/>
                        <a:pt x="194860" y="1208625"/>
                        <a:pt x="190918" y="1211253"/>
                      </a:cubicBezTo>
                      <a:cubicBezTo>
                        <a:pt x="177281" y="1220344"/>
                        <a:pt x="165496" y="1226778"/>
                        <a:pt x="155749" y="1241398"/>
                      </a:cubicBezTo>
                      <a:cubicBezTo>
                        <a:pt x="152400" y="1246422"/>
                        <a:pt x="149473" y="1251755"/>
                        <a:pt x="145701" y="1256470"/>
                      </a:cubicBezTo>
                      <a:cubicBezTo>
                        <a:pt x="142742" y="1260169"/>
                        <a:pt x="138494" y="1262728"/>
                        <a:pt x="135652" y="1266518"/>
                      </a:cubicBezTo>
                      <a:cubicBezTo>
                        <a:pt x="128406" y="1276179"/>
                        <a:pt x="124095" y="1288124"/>
                        <a:pt x="115556" y="1296663"/>
                      </a:cubicBezTo>
                      <a:cubicBezTo>
                        <a:pt x="112206" y="1300013"/>
                        <a:pt x="108466" y="1303013"/>
                        <a:pt x="105507" y="1306712"/>
                      </a:cubicBezTo>
                      <a:cubicBezTo>
                        <a:pt x="80150" y="1338408"/>
                        <a:pt x="109677" y="1307564"/>
                        <a:pt x="85411" y="1331833"/>
                      </a:cubicBezTo>
                      <a:cubicBezTo>
                        <a:pt x="79093" y="1350784"/>
                        <a:pt x="77563" y="1359777"/>
                        <a:pt x="60290" y="1377050"/>
                      </a:cubicBezTo>
                      <a:cubicBezTo>
                        <a:pt x="56940" y="1380400"/>
                        <a:pt x="53200" y="1383400"/>
                        <a:pt x="50241" y="1387099"/>
                      </a:cubicBezTo>
                      <a:cubicBezTo>
                        <a:pt x="46469" y="1391814"/>
                        <a:pt x="44123" y="1397587"/>
                        <a:pt x="40193" y="1402171"/>
                      </a:cubicBezTo>
                      <a:cubicBezTo>
                        <a:pt x="34028" y="1409364"/>
                        <a:pt x="25351" y="1414385"/>
                        <a:pt x="20096" y="1422268"/>
                      </a:cubicBezTo>
                      <a:cubicBezTo>
                        <a:pt x="7420" y="1441281"/>
                        <a:pt x="14317" y="1433070"/>
                        <a:pt x="0" y="1447389"/>
                      </a:cubicBezTo>
                      <a:cubicBezTo>
                        <a:pt x="1675" y="1452413"/>
                        <a:pt x="715" y="1459383"/>
                        <a:pt x="5024" y="1462461"/>
                      </a:cubicBezTo>
                      <a:cubicBezTo>
                        <a:pt x="13643" y="1468617"/>
                        <a:pt x="24893" y="1469941"/>
                        <a:pt x="35169" y="1472510"/>
                      </a:cubicBezTo>
                      <a:cubicBezTo>
                        <a:pt x="41868" y="1474185"/>
                        <a:pt x="48627" y="1475637"/>
                        <a:pt x="55266" y="1477534"/>
                      </a:cubicBezTo>
                      <a:cubicBezTo>
                        <a:pt x="60358" y="1478989"/>
                        <a:pt x="65114" y="1481687"/>
                        <a:pt x="70338" y="1482558"/>
                      </a:cubicBezTo>
                      <a:cubicBezTo>
                        <a:pt x="85297" y="1485051"/>
                        <a:pt x="100483" y="1485907"/>
                        <a:pt x="115556" y="1487582"/>
                      </a:cubicBezTo>
                      <a:cubicBezTo>
                        <a:pt x="172497" y="1485907"/>
                        <a:pt x="229496" y="1485633"/>
                        <a:pt x="286378" y="1482558"/>
                      </a:cubicBezTo>
                      <a:cubicBezTo>
                        <a:pt x="291666" y="1482272"/>
                        <a:pt x="296312" y="1478818"/>
                        <a:pt x="301450" y="1477534"/>
                      </a:cubicBezTo>
                      <a:cubicBezTo>
                        <a:pt x="339893" y="1467924"/>
                        <a:pt x="317968" y="1476635"/>
                        <a:pt x="366764" y="1467485"/>
                      </a:cubicBezTo>
                      <a:cubicBezTo>
                        <a:pt x="380338" y="1464940"/>
                        <a:pt x="420630" y="1455484"/>
                        <a:pt x="406958" y="1457437"/>
                      </a:cubicBezTo>
                      <a:cubicBezTo>
                        <a:pt x="342444" y="1466653"/>
                        <a:pt x="393004" y="1460331"/>
                        <a:pt x="296426" y="1467485"/>
                      </a:cubicBezTo>
                      <a:cubicBezTo>
                        <a:pt x="166647" y="1477099"/>
                        <a:pt x="316259" y="1468504"/>
                        <a:pt x="135652" y="1477534"/>
                      </a:cubicBezTo>
                      <a:cubicBezTo>
                        <a:pt x="80766" y="1488511"/>
                        <a:pt x="97487" y="1475506"/>
                        <a:pt x="75362" y="1497631"/>
                      </a:cubicBezTo>
                      <a:cubicBezTo>
                        <a:pt x="78712" y="1500980"/>
                        <a:pt x="81349" y="1505242"/>
                        <a:pt x="85411" y="1507679"/>
                      </a:cubicBezTo>
                      <a:cubicBezTo>
                        <a:pt x="89952" y="1510404"/>
                        <a:pt x="95220" y="1512118"/>
                        <a:pt x="100483" y="1512703"/>
                      </a:cubicBezTo>
                      <a:cubicBezTo>
                        <a:pt x="125506" y="1515483"/>
                        <a:pt x="150738" y="1515867"/>
                        <a:pt x="175846" y="1517727"/>
                      </a:cubicBezTo>
                      <a:cubicBezTo>
                        <a:pt x="195957" y="1519217"/>
                        <a:pt x="216080" y="1520640"/>
                        <a:pt x="236136" y="1522751"/>
                      </a:cubicBezTo>
                      <a:cubicBezTo>
                        <a:pt x="247913" y="1523991"/>
                        <a:pt x="259479" y="1527154"/>
                        <a:pt x="271305" y="1527776"/>
                      </a:cubicBezTo>
                      <a:cubicBezTo>
                        <a:pt x="323177" y="1530506"/>
                        <a:pt x="375138" y="1531125"/>
                        <a:pt x="427055" y="1532800"/>
                      </a:cubicBezTo>
                      <a:cubicBezTo>
                        <a:pt x="545033" y="1529523"/>
                        <a:pt x="575589" y="1532014"/>
                        <a:pt x="668215" y="1522751"/>
                      </a:cubicBezTo>
                      <a:cubicBezTo>
                        <a:pt x="749539" y="1514618"/>
                        <a:pt x="663531" y="1520825"/>
                        <a:pt x="768699" y="1507679"/>
                      </a:cubicBezTo>
                      <a:lnTo>
                        <a:pt x="808892" y="1502655"/>
                      </a:lnTo>
                      <a:cubicBezTo>
                        <a:pt x="818103" y="1493443"/>
                        <a:pt x="828044" y="1484448"/>
                        <a:pt x="834013" y="1472510"/>
                      </a:cubicBezTo>
                      <a:cubicBezTo>
                        <a:pt x="837101" y="1466334"/>
                        <a:pt x="835730" y="1458475"/>
                        <a:pt x="839037" y="1452413"/>
                      </a:cubicBezTo>
                      <a:cubicBezTo>
                        <a:pt x="883583" y="1370745"/>
                        <a:pt x="847426" y="1455730"/>
                        <a:pt x="879230" y="1392123"/>
                      </a:cubicBezTo>
                      <a:cubicBezTo>
                        <a:pt x="901814" y="1346954"/>
                        <a:pt x="883188" y="1368070"/>
                        <a:pt x="904351" y="1346905"/>
                      </a:cubicBezTo>
                      <a:cubicBezTo>
                        <a:pt x="915443" y="1313630"/>
                        <a:pt x="900790" y="1352291"/>
                        <a:pt x="924448" y="1311736"/>
                      </a:cubicBezTo>
                      <a:cubicBezTo>
                        <a:pt x="931996" y="1298797"/>
                        <a:pt x="937846" y="1284941"/>
                        <a:pt x="944545" y="1271543"/>
                      </a:cubicBezTo>
                      <a:cubicBezTo>
                        <a:pt x="947894" y="1264844"/>
                        <a:pt x="950438" y="1257678"/>
                        <a:pt x="954593" y="1251446"/>
                      </a:cubicBezTo>
                      <a:lnTo>
                        <a:pt x="974690" y="1221301"/>
                      </a:lnTo>
                      <a:cubicBezTo>
                        <a:pt x="986004" y="1187358"/>
                        <a:pt x="970313" y="1224149"/>
                        <a:pt x="994786" y="1196180"/>
                      </a:cubicBezTo>
                      <a:cubicBezTo>
                        <a:pt x="1002739" y="1187091"/>
                        <a:pt x="1008184" y="1176083"/>
                        <a:pt x="1014883" y="1166035"/>
                      </a:cubicBezTo>
                      <a:cubicBezTo>
                        <a:pt x="1018232" y="1161011"/>
                        <a:pt x="1020661" y="1155232"/>
                        <a:pt x="1024931" y="1150962"/>
                      </a:cubicBezTo>
                      <a:lnTo>
                        <a:pt x="1034980" y="1140914"/>
                      </a:lnTo>
                      <a:cubicBezTo>
                        <a:pt x="1073368" y="1044946"/>
                        <a:pt x="1036587" y="1137952"/>
                        <a:pt x="1085222" y="1010285"/>
                      </a:cubicBezTo>
                      <a:cubicBezTo>
                        <a:pt x="1101779" y="966824"/>
                        <a:pt x="1090970" y="1002365"/>
                        <a:pt x="1105318" y="944971"/>
                      </a:cubicBezTo>
                      <a:lnTo>
                        <a:pt x="1110342" y="924874"/>
                      </a:lnTo>
                      <a:cubicBezTo>
                        <a:pt x="1108667" y="871283"/>
                        <a:pt x="1108136" y="817644"/>
                        <a:pt x="1105318" y="764101"/>
                      </a:cubicBezTo>
                      <a:cubicBezTo>
                        <a:pt x="1104783" y="753928"/>
                        <a:pt x="1101260" y="744097"/>
                        <a:pt x="1100294" y="733956"/>
                      </a:cubicBezTo>
                      <a:cubicBezTo>
                        <a:pt x="1097907" y="708893"/>
                        <a:pt x="1098526" y="683558"/>
                        <a:pt x="1095270" y="658593"/>
                      </a:cubicBezTo>
                      <a:cubicBezTo>
                        <a:pt x="1093484" y="644899"/>
                        <a:pt x="1088385" y="631843"/>
                        <a:pt x="1085222" y="618400"/>
                      </a:cubicBezTo>
                      <a:cubicBezTo>
                        <a:pt x="1051029" y="473084"/>
                        <a:pt x="1087942" y="620389"/>
                        <a:pt x="1070149" y="558110"/>
                      </a:cubicBezTo>
                      <a:cubicBezTo>
                        <a:pt x="1068252" y="551471"/>
                        <a:pt x="1066623" y="544754"/>
                        <a:pt x="1065125" y="538013"/>
                      </a:cubicBezTo>
                      <a:cubicBezTo>
                        <a:pt x="1063273" y="529677"/>
                        <a:pt x="1062801" y="520993"/>
                        <a:pt x="1060101" y="512892"/>
                      </a:cubicBezTo>
                      <a:cubicBezTo>
                        <a:pt x="1057732" y="505787"/>
                        <a:pt x="1053402" y="499494"/>
                        <a:pt x="1050052" y="492795"/>
                      </a:cubicBezTo>
                      <a:cubicBezTo>
                        <a:pt x="1035029" y="417681"/>
                        <a:pt x="1034351" y="435228"/>
                        <a:pt x="1045028" y="332022"/>
                      </a:cubicBezTo>
                      <a:cubicBezTo>
                        <a:pt x="1046283" y="319895"/>
                        <a:pt x="1051869" y="308616"/>
                        <a:pt x="1055077" y="296853"/>
                      </a:cubicBezTo>
                      <a:cubicBezTo>
                        <a:pt x="1061500" y="273302"/>
                        <a:pt x="1060547" y="274082"/>
                        <a:pt x="1065125" y="246611"/>
                      </a:cubicBezTo>
                      <a:cubicBezTo>
                        <a:pt x="1062165" y="193327"/>
                        <a:pt x="1081085" y="170953"/>
                        <a:pt x="1050052" y="146127"/>
                      </a:cubicBezTo>
                      <a:cubicBezTo>
                        <a:pt x="1045337" y="142355"/>
                        <a:pt x="1040004" y="139428"/>
                        <a:pt x="1034980" y="136079"/>
                      </a:cubicBezTo>
                      <a:cubicBezTo>
                        <a:pt x="1024560" y="104817"/>
                        <a:pt x="1038702" y="133846"/>
                        <a:pt x="1014883" y="115982"/>
                      </a:cubicBezTo>
                      <a:cubicBezTo>
                        <a:pt x="977056" y="87612"/>
                        <a:pt x="1000633" y="100194"/>
                        <a:pt x="979714" y="75789"/>
                      </a:cubicBezTo>
                      <a:cubicBezTo>
                        <a:pt x="943165" y="33148"/>
                        <a:pt x="972637" y="75222"/>
                        <a:pt x="949569" y="40620"/>
                      </a:cubicBezTo>
                      <a:cubicBezTo>
                        <a:pt x="946259" y="30689"/>
                        <a:pt x="943351" y="17558"/>
                        <a:pt x="934496" y="10474"/>
                      </a:cubicBezTo>
                      <a:cubicBezTo>
                        <a:pt x="930361" y="7166"/>
                        <a:pt x="922773" y="-2086"/>
                        <a:pt x="919424" y="426"/>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7" name="Group 156"/>
              <p:cNvGrpSpPr/>
              <p:nvPr/>
            </p:nvGrpSpPr>
            <p:grpSpPr>
              <a:xfrm rot="614077">
                <a:off x="4210678" y="1429307"/>
                <a:ext cx="790993" cy="759143"/>
                <a:chOff x="1921653" y="2038002"/>
                <a:chExt cx="940001" cy="914400"/>
              </a:xfrm>
            </p:grpSpPr>
            <p:sp>
              <p:nvSpPr>
                <p:cNvPr id="168" name="Arc 167"/>
                <p:cNvSpPr/>
                <p:nvPr/>
              </p:nvSpPr>
              <p:spPr>
                <a:xfrm rot="544512">
                  <a:off x="1921653" y="2038002"/>
                  <a:ext cx="914400" cy="914400"/>
                </a:xfrm>
                <a:prstGeom prst="arc">
                  <a:avLst>
                    <a:gd name="adj1" fmla="val 19462225"/>
                    <a:gd name="adj2" fmla="val 20468809"/>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100">
                    <a:latin typeface="Arial" panose="020B0604020202020204" pitchFamily="34" charset="0"/>
                    <a:cs typeface="Arial" panose="020B0604020202020204" pitchFamily="34" charset="0"/>
                  </a:endParaRPr>
                </a:p>
              </p:txBody>
            </p:sp>
            <p:cxnSp>
              <p:nvCxnSpPr>
                <p:cNvPr id="169" name="Straight Connector 168"/>
                <p:cNvCxnSpPr/>
                <p:nvPr/>
              </p:nvCxnSpPr>
              <p:spPr>
                <a:xfrm flipV="1">
                  <a:off x="2832654" y="2340989"/>
                  <a:ext cx="29000" cy="7200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8" name="Group 157"/>
              <p:cNvGrpSpPr/>
              <p:nvPr/>
            </p:nvGrpSpPr>
            <p:grpSpPr>
              <a:xfrm rot="877410">
                <a:off x="3901824" y="1844173"/>
                <a:ext cx="769450" cy="759143"/>
                <a:chOff x="1510858" y="2473002"/>
                <a:chExt cx="914400" cy="914400"/>
              </a:xfrm>
            </p:grpSpPr>
            <p:sp>
              <p:nvSpPr>
                <p:cNvPr id="166" name="Arc 165"/>
                <p:cNvSpPr/>
                <p:nvPr/>
              </p:nvSpPr>
              <p:spPr>
                <a:xfrm rot="8331363">
                  <a:off x="1510858" y="2473002"/>
                  <a:ext cx="914400" cy="914400"/>
                </a:xfrm>
                <a:prstGeom prst="arc">
                  <a:avLst>
                    <a:gd name="adj1" fmla="val 16200000"/>
                    <a:gd name="adj2" fmla="val 17252894"/>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100">
                    <a:latin typeface="Arial" panose="020B0604020202020204" pitchFamily="34" charset="0"/>
                    <a:cs typeface="Arial" panose="020B0604020202020204" pitchFamily="34" charset="0"/>
                  </a:endParaRPr>
                </a:p>
              </p:txBody>
            </p:sp>
            <p:cxnSp>
              <p:nvCxnSpPr>
                <p:cNvPr id="167" name="Straight Connector 166"/>
                <p:cNvCxnSpPr/>
                <p:nvPr/>
              </p:nvCxnSpPr>
              <p:spPr>
                <a:xfrm flipH="1">
                  <a:off x="2257791" y="3277900"/>
                  <a:ext cx="11084" cy="7705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59" name="TextBox 158"/>
              <p:cNvSpPr txBox="1"/>
              <p:nvPr/>
            </p:nvSpPr>
            <p:spPr>
              <a:xfrm rot="20832733">
                <a:off x="4932775" y="1542386"/>
                <a:ext cx="583814"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primer</a:t>
                </a:r>
              </a:p>
            </p:txBody>
          </p:sp>
          <p:sp>
            <p:nvSpPr>
              <p:cNvPr id="160" name="TextBox 159"/>
              <p:cNvSpPr txBox="1"/>
              <p:nvPr/>
            </p:nvSpPr>
            <p:spPr>
              <a:xfrm rot="4415691">
                <a:off x="4183814" y="2709364"/>
                <a:ext cx="583814"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primer</a:t>
                </a:r>
              </a:p>
            </p:txBody>
          </p:sp>
          <p:cxnSp>
            <p:nvCxnSpPr>
              <p:cNvPr id="161" name="Straight Connector 160"/>
              <p:cNvCxnSpPr/>
              <p:nvPr/>
            </p:nvCxnSpPr>
            <p:spPr>
              <a:xfrm>
                <a:off x="5452853" y="1633878"/>
                <a:ext cx="165380" cy="72673"/>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4531561" y="3061172"/>
                <a:ext cx="144224" cy="138191"/>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flipV="1">
                <a:off x="4670621" y="1706552"/>
                <a:ext cx="945030" cy="1490263"/>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64" name="TextBox 163"/>
              <p:cNvSpPr txBox="1"/>
              <p:nvPr/>
            </p:nvSpPr>
            <p:spPr>
              <a:xfrm rot="18109019">
                <a:off x="4227897" y="2508620"/>
                <a:ext cx="1893467" cy="292388"/>
              </a:xfrm>
              <a:prstGeom prst="rect">
                <a:avLst/>
              </a:prstGeom>
              <a:noFill/>
            </p:spPr>
            <p:txBody>
              <a:bodyPr wrap="none" rtlCol="0">
                <a:spAutoFit/>
              </a:bodyPr>
              <a:lstStyle/>
              <a:p>
                <a:r>
                  <a:rPr lang="en-GB" sz="1300" dirty="0"/>
                  <a:t>1092 </a:t>
                </a:r>
                <a:r>
                  <a:rPr lang="en-GB" sz="1300" dirty="0" err="1"/>
                  <a:t>bp</a:t>
                </a:r>
                <a:r>
                  <a:rPr lang="en-GB" sz="1300" dirty="0"/>
                  <a:t> PCR fragment</a:t>
                </a:r>
              </a:p>
            </p:txBody>
          </p:sp>
          <p:sp>
            <p:nvSpPr>
              <p:cNvPr id="165" name="Oval 164"/>
              <p:cNvSpPr/>
              <p:nvPr/>
            </p:nvSpPr>
            <p:spPr>
              <a:xfrm>
                <a:off x="3059832" y="694850"/>
                <a:ext cx="2844315" cy="2692682"/>
              </a:xfrm>
              <a:prstGeom prst="ellipse">
                <a:avLst/>
              </a:prstGeom>
              <a:noFill/>
              <a:ln>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54" name="Straight Connector 153"/>
            <p:cNvCxnSpPr/>
            <p:nvPr/>
          </p:nvCxnSpPr>
          <p:spPr>
            <a:xfrm>
              <a:off x="5871889" y="1700808"/>
              <a:ext cx="821822" cy="1703829"/>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a:endCxn id="165" idx="4"/>
            </p:cNvCxnSpPr>
            <p:nvPr/>
          </p:nvCxnSpPr>
          <p:spPr>
            <a:xfrm flipH="1" flipV="1">
              <a:off x="4481990" y="3387532"/>
              <a:ext cx="2251493" cy="3439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p:nvGrpSpPr>
        <p:grpSpPr>
          <a:xfrm>
            <a:off x="4749353" y="3976678"/>
            <a:ext cx="4299259" cy="2861996"/>
            <a:chOff x="3059832" y="3494447"/>
            <a:chExt cx="4299259" cy="2861996"/>
          </a:xfrm>
        </p:grpSpPr>
        <p:cxnSp>
          <p:nvCxnSpPr>
            <p:cNvPr id="177" name="Straight Connector 176"/>
            <p:cNvCxnSpPr>
              <a:endCxn id="181" idx="0"/>
            </p:cNvCxnSpPr>
            <p:nvPr/>
          </p:nvCxnSpPr>
          <p:spPr>
            <a:xfrm flipH="1" flipV="1">
              <a:off x="4481990" y="3494447"/>
              <a:ext cx="2862471" cy="2219"/>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a:endCxn id="181" idx="5"/>
            </p:cNvCxnSpPr>
            <p:nvPr/>
          </p:nvCxnSpPr>
          <p:spPr>
            <a:xfrm flipH="1">
              <a:off x="5487607" y="3496666"/>
              <a:ext cx="1871484" cy="2296129"/>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79" name="Group 178"/>
            <p:cNvGrpSpPr/>
            <p:nvPr/>
          </p:nvGrpSpPr>
          <p:grpSpPr>
            <a:xfrm>
              <a:off x="3059832" y="3494447"/>
              <a:ext cx="2844315" cy="2861996"/>
              <a:chOff x="3059832" y="3494447"/>
              <a:chExt cx="2844315" cy="2861996"/>
            </a:xfrm>
          </p:grpSpPr>
          <p:grpSp>
            <p:nvGrpSpPr>
              <p:cNvPr id="180" name="Group 179"/>
              <p:cNvGrpSpPr/>
              <p:nvPr/>
            </p:nvGrpSpPr>
            <p:grpSpPr>
              <a:xfrm>
                <a:off x="3275856" y="3779781"/>
                <a:ext cx="2207964" cy="2576662"/>
                <a:chOff x="5364088" y="2924944"/>
                <a:chExt cx="2688179" cy="3140533"/>
              </a:xfrm>
            </p:grpSpPr>
            <p:pic>
              <p:nvPicPr>
                <p:cNvPr id="18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6123" t="3084" b="11640"/>
                <a:stretch/>
              </p:blipFill>
              <p:spPr bwMode="auto">
                <a:xfrm>
                  <a:off x="5364088" y="2924944"/>
                  <a:ext cx="2403494" cy="2176611"/>
                </a:xfrm>
                <a:prstGeom prst="rect">
                  <a:avLst/>
                </a:prstGeom>
                <a:noFill/>
                <a:extLst>
                  <a:ext uri="{909E8E84-426E-40DD-AFC4-6F175D3DCCD1}">
                    <a14:hiddenFill xmlns:a14="http://schemas.microsoft.com/office/drawing/2010/main">
                      <a:solidFill>
                        <a:srgbClr val="FFFFFF"/>
                      </a:solidFill>
                    </a14:hiddenFill>
                  </a:ext>
                </a:extLst>
              </p:spPr>
            </p:pic>
            <p:grpSp>
              <p:nvGrpSpPr>
                <p:cNvPr id="184" name="Group 183"/>
                <p:cNvGrpSpPr/>
                <p:nvPr/>
              </p:nvGrpSpPr>
              <p:grpSpPr>
                <a:xfrm rot="1898259">
                  <a:off x="6367029" y="3558928"/>
                  <a:ext cx="940001" cy="914400"/>
                  <a:chOff x="1921653" y="2038002"/>
                  <a:chExt cx="940001" cy="914400"/>
                </a:xfrm>
              </p:grpSpPr>
              <p:sp>
                <p:nvSpPr>
                  <p:cNvPr id="194" name="Arc 193"/>
                  <p:cNvSpPr/>
                  <p:nvPr/>
                </p:nvSpPr>
                <p:spPr>
                  <a:xfrm rot="544512">
                    <a:off x="1921653" y="2038002"/>
                    <a:ext cx="914400" cy="914400"/>
                  </a:xfrm>
                  <a:prstGeom prst="arc">
                    <a:avLst>
                      <a:gd name="adj1" fmla="val 19462225"/>
                      <a:gd name="adj2" fmla="val 20468809"/>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100">
                      <a:latin typeface="Arial" panose="020B0604020202020204" pitchFamily="34" charset="0"/>
                      <a:cs typeface="Arial" panose="020B0604020202020204" pitchFamily="34" charset="0"/>
                    </a:endParaRPr>
                  </a:p>
                </p:txBody>
              </p:sp>
              <p:cxnSp>
                <p:nvCxnSpPr>
                  <p:cNvPr id="195" name="Straight Connector 194"/>
                  <p:cNvCxnSpPr/>
                  <p:nvPr/>
                </p:nvCxnSpPr>
                <p:spPr>
                  <a:xfrm flipV="1">
                    <a:off x="2832654" y="2340989"/>
                    <a:ext cx="29000" cy="7200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85" name="Group 184"/>
                <p:cNvGrpSpPr/>
                <p:nvPr/>
              </p:nvGrpSpPr>
              <p:grpSpPr>
                <a:xfrm>
                  <a:off x="6156176" y="3875167"/>
                  <a:ext cx="914400" cy="914400"/>
                  <a:chOff x="1510858" y="2473002"/>
                  <a:chExt cx="914400" cy="914400"/>
                </a:xfrm>
              </p:grpSpPr>
              <p:sp>
                <p:nvSpPr>
                  <p:cNvPr id="192" name="Arc 191"/>
                  <p:cNvSpPr/>
                  <p:nvPr/>
                </p:nvSpPr>
                <p:spPr>
                  <a:xfrm rot="8331363">
                    <a:off x="1510858" y="2473002"/>
                    <a:ext cx="914400" cy="914400"/>
                  </a:xfrm>
                  <a:prstGeom prst="arc">
                    <a:avLst>
                      <a:gd name="adj1" fmla="val 16200000"/>
                      <a:gd name="adj2" fmla="val 17252894"/>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100">
                      <a:latin typeface="Arial" panose="020B0604020202020204" pitchFamily="34" charset="0"/>
                      <a:cs typeface="Arial" panose="020B0604020202020204" pitchFamily="34" charset="0"/>
                    </a:endParaRPr>
                  </a:p>
                </p:txBody>
              </p:sp>
              <p:cxnSp>
                <p:nvCxnSpPr>
                  <p:cNvPr id="193" name="Straight Connector 192"/>
                  <p:cNvCxnSpPr/>
                  <p:nvPr/>
                </p:nvCxnSpPr>
                <p:spPr>
                  <a:xfrm flipH="1">
                    <a:off x="2257791" y="3277900"/>
                    <a:ext cx="11084" cy="7705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86" name="TextBox 185"/>
                <p:cNvSpPr txBox="1"/>
                <p:nvPr/>
              </p:nvSpPr>
              <p:spPr>
                <a:xfrm rot="516915">
                  <a:off x="7216658" y="3994987"/>
                  <a:ext cx="710789" cy="31886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primer</a:t>
                  </a:r>
                </a:p>
              </p:txBody>
            </p:sp>
            <p:sp>
              <p:nvSpPr>
                <p:cNvPr id="187" name="TextBox 186"/>
                <p:cNvSpPr txBox="1"/>
                <p:nvPr/>
              </p:nvSpPr>
              <p:spPr>
                <a:xfrm rot="2941547">
                  <a:off x="6689326" y="4818228"/>
                  <a:ext cx="711575" cy="318508"/>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primer</a:t>
                  </a:r>
                </a:p>
              </p:txBody>
            </p:sp>
            <p:cxnSp>
              <p:nvCxnSpPr>
                <p:cNvPr id="188" name="Straight Connector 187"/>
                <p:cNvCxnSpPr/>
                <p:nvPr/>
              </p:nvCxnSpPr>
              <p:spPr>
                <a:xfrm>
                  <a:off x="7824895" y="4232852"/>
                  <a:ext cx="196535" cy="87536"/>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7202106" y="5182384"/>
                  <a:ext cx="171393" cy="166453"/>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flipV="1">
                  <a:off x="7391400" y="4312723"/>
                  <a:ext cx="660867" cy="1068902"/>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91" name="TextBox 190"/>
                <p:cNvSpPr txBox="1"/>
                <p:nvPr/>
              </p:nvSpPr>
              <p:spPr>
                <a:xfrm rot="18109019">
                  <a:off x="6740109" y="4790233"/>
                  <a:ext cx="2194509" cy="355980"/>
                </a:xfrm>
                <a:prstGeom prst="rect">
                  <a:avLst/>
                </a:prstGeom>
                <a:noFill/>
              </p:spPr>
              <p:txBody>
                <a:bodyPr wrap="none" rtlCol="0">
                  <a:spAutoFit/>
                </a:bodyPr>
                <a:lstStyle/>
                <a:p>
                  <a:r>
                    <a:rPr lang="en-GB" sz="1300" dirty="0"/>
                    <a:t>662 </a:t>
                  </a:r>
                  <a:r>
                    <a:rPr lang="en-GB" sz="1300" dirty="0" err="1"/>
                    <a:t>bp</a:t>
                  </a:r>
                  <a:r>
                    <a:rPr lang="en-GB" sz="1300" dirty="0"/>
                    <a:t> PCR fragment</a:t>
                  </a:r>
                </a:p>
              </p:txBody>
            </p:sp>
          </p:grpSp>
          <p:sp>
            <p:nvSpPr>
              <p:cNvPr id="181" name="Oval 180"/>
              <p:cNvSpPr/>
              <p:nvPr/>
            </p:nvSpPr>
            <p:spPr>
              <a:xfrm>
                <a:off x="3059832" y="3494447"/>
                <a:ext cx="2844315" cy="2692682"/>
              </a:xfrm>
              <a:prstGeom prst="ellipse">
                <a:avLst/>
              </a:prstGeom>
              <a:noFill/>
              <a:ln>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cxnSp>
        <p:nvCxnSpPr>
          <p:cNvPr id="196" name="Straight Connector 195"/>
          <p:cNvCxnSpPr/>
          <p:nvPr/>
        </p:nvCxnSpPr>
        <p:spPr>
          <a:xfrm>
            <a:off x="3170195" y="529295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a:off x="3406793" y="594928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3643390" y="2279752"/>
            <a:ext cx="1378774" cy="3013204"/>
            <a:chOff x="2119390" y="2279752"/>
            <a:chExt cx="1378774" cy="3013204"/>
          </a:xfrm>
        </p:grpSpPr>
        <p:cxnSp>
          <p:nvCxnSpPr>
            <p:cNvPr id="136" name="Straight Connector 135"/>
            <p:cNvCxnSpPr/>
            <p:nvPr/>
          </p:nvCxnSpPr>
          <p:spPr>
            <a:xfrm>
              <a:off x="2119390" y="529295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0" name="Straight Arrow Connector 199"/>
            <p:cNvCxnSpPr/>
            <p:nvPr/>
          </p:nvCxnSpPr>
          <p:spPr>
            <a:xfrm flipH="1">
              <a:off x="2202067" y="2279752"/>
              <a:ext cx="1296097" cy="2918625"/>
            </a:xfrm>
            <a:prstGeom prst="straightConnector1">
              <a:avLst/>
            </a:prstGeom>
            <a:ln>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3879988" y="5110128"/>
            <a:ext cx="1061870" cy="839153"/>
            <a:chOff x="2355988" y="5110127"/>
            <a:chExt cx="1061870" cy="839153"/>
          </a:xfrm>
        </p:grpSpPr>
        <p:cxnSp>
          <p:nvCxnSpPr>
            <p:cNvPr id="139" name="Straight Connector 138"/>
            <p:cNvCxnSpPr/>
            <p:nvPr/>
          </p:nvCxnSpPr>
          <p:spPr>
            <a:xfrm>
              <a:off x="2355988" y="594928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3" name="Straight Arrow Connector 202"/>
            <p:cNvCxnSpPr/>
            <p:nvPr/>
          </p:nvCxnSpPr>
          <p:spPr>
            <a:xfrm flipH="1">
              <a:off x="2466109" y="5110127"/>
              <a:ext cx="951749" cy="764200"/>
            </a:xfrm>
            <a:prstGeom prst="straightConnector1">
              <a:avLst/>
            </a:prstGeom>
            <a:ln>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97F02E85-5690-5070-06E4-2AD4688B481D}"/>
              </a:ext>
            </a:extLst>
          </p:cNvPr>
          <p:cNvSpPr txBox="1"/>
          <p:nvPr/>
        </p:nvSpPr>
        <p:spPr>
          <a:xfrm>
            <a:off x="1631505" y="44625"/>
            <a:ext cx="3163045" cy="830997"/>
          </a:xfrm>
          <a:prstGeom prst="rect">
            <a:avLst/>
          </a:prstGeom>
          <a:noFill/>
        </p:spPr>
        <p:txBody>
          <a:bodyPr wrap="none" rtlCol="0">
            <a:spAutoFit/>
          </a:bodyPr>
          <a:lstStyle/>
          <a:p>
            <a:r>
              <a:rPr lang="en-GB" sz="4800" dirty="0">
                <a:solidFill>
                  <a:schemeClr val="bg1"/>
                </a:solidFill>
                <a:latin typeface="+mj-lt"/>
              </a:rPr>
              <a:t>PCR: lab 7</a:t>
            </a:r>
          </a:p>
        </p:txBody>
      </p:sp>
      <p:grpSp>
        <p:nvGrpSpPr>
          <p:cNvPr id="28" name="Group 27">
            <a:extLst>
              <a:ext uri="{FF2B5EF4-FFF2-40B4-BE49-F238E27FC236}">
                <a16:creationId xmlns:a16="http://schemas.microsoft.com/office/drawing/2014/main" id="{1D856AE9-5DA8-7ABA-A3CC-6D93C4F47208}"/>
              </a:ext>
            </a:extLst>
          </p:cNvPr>
          <p:cNvGrpSpPr/>
          <p:nvPr/>
        </p:nvGrpSpPr>
        <p:grpSpPr>
          <a:xfrm>
            <a:off x="1687448" y="746123"/>
            <a:ext cx="3240000" cy="94217"/>
            <a:chOff x="1253158" y="1050894"/>
            <a:chExt cx="4853893" cy="73850"/>
          </a:xfrm>
        </p:grpSpPr>
        <p:cxnSp>
          <p:nvCxnSpPr>
            <p:cNvPr id="29" name="Straight Connector 28">
              <a:extLst>
                <a:ext uri="{FF2B5EF4-FFF2-40B4-BE49-F238E27FC236}">
                  <a16:creationId xmlns:a16="http://schemas.microsoft.com/office/drawing/2014/main" id="{BCF93474-15AC-147A-9285-D52E8AA23DEC}"/>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DEF352C-DD62-FFC0-D063-5C8BA4B8F0DB}"/>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39" name="Picture 38" descr="A black and white sign with white text&#10;&#10;AI-generated content may be incorrect.">
            <a:extLst>
              <a:ext uri="{FF2B5EF4-FFF2-40B4-BE49-F238E27FC236}">
                <a16:creationId xmlns:a16="http://schemas.microsoft.com/office/drawing/2014/main" id="{4C47ED78-493B-98BE-164D-1CADA5644A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1017251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823C10F-7168-AE7C-EC47-F0502572CF86}"/>
              </a:ext>
            </a:extLst>
          </p:cNvPr>
          <p:cNvSpPr txBox="1"/>
          <p:nvPr/>
        </p:nvSpPr>
        <p:spPr>
          <a:xfrm>
            <a:off x="0" y="1000893"/>
            <a:ext cx="12192000" cy="5868000"/>
          </a:xfrm>
          <a:prstGeom prst="rect">
            <a:avLst/>
          </a:prstGeom>
          <a:solidFill>
            <a:schemeClr val="bg1"/>
          </a:solidFill>
        </p:spPr>
        <p:txBody>
          <a:bodyPr wrap="square" rtlCol="0">
            <a:spAutoFit/>
          </a:bodyPr>
          <a:lstStyle/>
          <a:p>
            <a:endParaRPr lang="en-GB" dirty="0"/>
          </a:p>
        </p:txBody>
      </p:sp>
      <p:sp>
        <p:nvSpPr>
          <p:cNvPr id="5" name="Rectangle 4"/>
          <p:cNvSpPr/>
          <p:nvPr/>
        </p:nvSpPr>
        <p:spPr>
          <a:xfrm>
            <a:off x="2610155" y="2132858"/>
            <a:ext cx="1757653" cy="4680519"/>
          </a:xfrm>
          <a:prstGeom prst="rect">
            <a:avLst/>
          </a:prstGeom>
          <a:solidFill>
            <a:schemeClr val="bg2">
              <a:lumMod val="8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4385960" y="3542820"/>
            <a:ext cx="431528" cy="246221"/>
          </a:xfrm>
          <a:prstGeom prst="rect">
            <a:avLst/>
          </a:prstGeom>
          <a:noFill/>
        </p:spPr>
        <p:txBody>
          <a:bodyPr wrap="none" rtlCol="0">
            <a:spAutoFit/>
          </a:bodyPr>
          <a:lstStyle/>
          <a:p>
            <a:r>
              <a:rPr lang="en-GB" sz="1000" dirty="0"/>
              <a:t>10.0</a:t>
            </a:r>
          </a:p>
        </p:txBody>
      </p:sp>
      <p:sp>
        <p:nvSpPr>
          <p:cNvPr id="7" name="TextBox 6"/>
          <p:cNvSpPr txBox="1"/>
          <p:nvPr/>
        </p:nvSpPr>
        <p:spPr>
          <a:xfrm>
            <a:off x="4385960" y="6309321"/>
            <a:ext cx="360996" cy="246221"/>
          </a:xfrm>
          <a:prstGeom prst="rect">
            <a:avLst/>
          </a:prstGeom>
          <a:noFill/>
        </p:spPr>
        <p:txBody>
          <a:bodyPr wrap="none" rtlCol="0">
            <a:spAutoFit/>
          </a:bodyPr>
          <a:lstStyle/>
          <a:p>
            <a:r>
              <a:rPr lang="en-GB" sz="1000" dirty="0"/>
              <a:t>0.5</a:t>
            </a:r>
          </a:p>
        </p:txBody>
      </p:sp>
      <p:sp>
        <p:nvSpPr>
          <p:cNvPr id="8" name="TextBox 7"/>
          <p:cNvSpPr txBox="1"/>
          <p:nvPr/>
        </p:nvSpPr>
        <p:spPr>
          <a:xfrm>
            <a:off x="4385960" y="5445225"/>
            <a:ext cx="360996" cy="246221"/>
          </a:xfrm>
          <a:prstGeom prst="rect">
            <a:avLst/>
          </a:prstGeom>
          <a:noFill/>
        </p:spPr>
        <p:txBody>
          <a:bodyPr wrap="none" rtlCol="0">
            <a:spAutoFit/>
          </a:bodyPr>
          <a:lstStyle/>
          <a:p>
            <a:r>
              <a:rPr lang="en-GB" sz="1000" dirty="0"/>
              <a:t>1.0</a:t>
            </a:r>
          </a:p>
        </p:txBody>
      </p:sp>
      <p:sp>
        <p:nvSpPr>
          <p:cNvPr id="9" name="TextBox 8"/>
          <p:cNvSpPr txBox="1"/>
          <p:nvPr/>
        </p:nvSpPr>
        <p:spPr>
          <a:xfrm>
            <a:off x="4385960" y="4910972"/>
            <a:ext cx="360996" cy="246221"/>
          </a:xfrm>
          <a:prstGeom prst="rect">
            <a:avLst/>
          </a:prstGeom>
          <a:noFill/>
        </p:spPr>
        <p:txBody>
          <a:bodyPr wrap="none" rtlCol="0">
            <a:spAutoFit/>
          </a:bodyPr>
          <a:lstStyle/>
          <a:p>
            <a:r>
              <a:rPr lang="en-GB" sz="1000" dirty="0"/>
              <a:t>1.5</a:t>
            </a:r>
          </a:p>
        </p:txBody>
      </p:sp>
      <p:sp>
        <p:nvSpPr>
          <p:cNvPr id="10" name="TextBox 9"/>
          <p:cNvSpPr txBox="1"/>
          <p:nvPr/>
        </p:nvSpPr>
        <p:spPr>
          <a:xfrm>
            <a:off x="4385960" y="4581129"/>
            <a:ext cx="360996" cy="246221"/>
          </a:xfrm>
          <a:prstGeom prst="rect">
            <a:avLst/>
          </a:prstGeom>
          <a:noFill/>
        </p:spPr>
        <p:txBody>
          <a:bodyPr wrap="none" rtlCol="0">
            <a:spAutoFit/>
          </a:bodyPr>
          <a:lstStyle/>
          <a:p>
            <a:r>
              <a:rPr lang="en-GB" sz="1000" dirty="0"/>
              <a:t>2.0</a:t>
            </a:r>
          </a:p>
        </p:txBody>
      </p:sp>
      <p:sp>
        <p:nvSpPr>
          <p:cNvPr id="11" name="TextBox 10"/>
          <p:cNvSpPr txBox="1"/>
          <p:nvPr/>
        </p:nvSpPr>
        <p:spPr>
          <a:xfrm>
            <a:off x="4385960" y="4190892"/>
            <a:ext cx="360996" cy="246221"/>
          </a:xfrm>
          <a:prstGeom prst="rect">
            <a:avLst/>
          </a:prstGeom>
          <a:noFill/>
        </p:spPr>
        <p:txBody>
          <a:bodyPr wrap="none" rtlCol="0">
            <a:spAutoFit/>
          </a:bodyPr>
          <a:lstStyle/>
          <a:p>
            <a:r>
              <a:rPr lang="en-GB" sz="1000" dirty="0"/>
              <a:t>3.0</a:t>
            </a:r>
          </a:p>
        </p:txBody>
      </p:sp>
      <p:sp>
        <p:nvSpPr>
          <p:cNvPr id="12" name="TextBox 11"/>
          <p:cNvSpPr txBox="1"/>
          <p:nvPr/>
        </p:nvSpPr>
        <p:spPr>
          <a:xfrm>
            <a:off x="4385960" y="4005065"/>
            <a:ext cx="360996" cy="246221"/>
          </a:xfrm>
          <a:prstGeom prst="rect">
            <a:avLst/>
          </a:prstGeom>
          <a:noFill/>
        </p:spPr>
        <p:txBody>
          <a:bodyPr wrap="none" rtlCol="0">
            <a:spAutoFit/>
          </a:bodyPr>
          <a:lstStyle/>
          <a:p>
            <a:r>
              <a:rPr lang="en-GB" sz="1000" dirty="0"/>
              <a:t>4.0</a:t>
            </a:r>
          </a:p>
        </p:txBody>
      </p:sp>
      <p:sp>
        <p:nvSpPr>
          <p:cNvPr id="13" name="TextBox 12"/>
          <p:cNvSpPr txBox="1"/>
          <p:nvPr/>
        </p:nvSpPr>
        <p:spPr>
          <a:xfrm>
            <a:off x="4385960" y="3758844"/>
            <a:ext cx="360996" cy="246221"/>
          </a:xfrm>
          <a:prstGeom prst="rect">
            <a:avLst/>
          </a:prstGeom>
          <a:noFill/>
        </p:spPr>
        <p:txBody>
          <a:bodyPr wrap="none" rtlCol="0">
            <a:spAutoFit/>
          </a:bodyPr>
          <a:lstStyle/>
          <a:p>
            <a:r>
              <a:rPr lang="en-GB" sz="1000" dirty="0"/>
              <a:t>6.0</a:t>
            </a:r>
          </a:p>
        </p:txBody>
      </p:sp>
      <p:sp>
        <p:nvSpPr>
          <p:cNvPr id="14" name="TextBox 13"/>
          <p:cNvSpPr txBox="1"/>
          <p:nvPr/>
        </p:nvSpPr>
        <p:spPr>
          <a:xfrm>
            <a:off x="4385960" y="3645025"/>
            <a:ext cx="360996" cy="246221"/>
          </a:xfrm>
          <a:prstGeom prst="rect">
            <a:avLst/>
          </a:prstGeom>
          <a:noFill/>
        </p:spPr>
        <p:txBody>
          <a:bodyPr wrap="none" rtlCol="0">
            <a:spAutoFit/>
          </a:bodyPr>
          <a:lstStyle/>
          <a:p>
            <a:r>
              <a:rPr lang="en-GB" sz="1000" dirty="0"/>
              <a:t>8.0</a:t>
            </a:r>
          </a:p>
        </p:txBody>
      </p:sp>
      <p:sp>
        <p:nvSpPr>
          <p:cNvPr id="15" name="TextBox 14"/>
          <p:cNvSpPr txBox="1"/>
          <p:nvPr/>
        </p:nvSpPr>
        <p:spPr>
          <a:xfrm>
            <a:off x="4385960" y="3866029"/>
            <a:ext cx="360996" cy="246221"/>
          </a:xfrm>
          <a:prstGeom prst="rect">
            <a:avLst/>
          </a:prstGeom>
          <a:noFill/>
        </p:spPr>
        <p:txBody>
          <a:bodyPr wrap="none" rtlCol="0">
            <a:spAutoFit/>
          </a:bodyPr>
          <a:lstStyle/>
          <a:p>
            <a:r>
              <a:rPr lang="en-GB" sz="1000" dirty="0"/>
              <a:t>5.0</a:t>
            </a:r>
          </a:p>
        </p:txBody>
      </p:sp>
      <p:sp>
        <p:nvSpPr>
          <p:cNvPr id="16" name="Rectangle 15"/>
          <p:cNvSpPr/>
          <p:nvPr/>
        </p:nvSpPr>
        <p:spPr>
          <a:xfrm>
            <a:off x="4116582"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p:cNvCxnSpPr/>
          <p:nvPr/>
        </p:nvCxnSpPr>
        <p:spPr>
          <a:xfrm>
            <a:off x="4116583" y="3868025"/>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116583" y="3759825"/>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116583" y="365947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116583" y="397154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116583" y="411480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16583" y="4293096"/>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116583" y="4708043"/>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116583" y="5032195"/>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116583" y="5551795"/>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116583" y="6434079"/>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2696998"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2933596"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3170194"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p:nvSpPr>
        <p:spPr>
          <a:xfrm>
            <a:off x="3406792"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3643390"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p:nvSpPr>
        <p:spPr>
          <a:xfrm>
            <a:off x="3879988" y="2276873"/>
            <a:ext cx="179218" cy="73653"/>
          </a:xfrm>
          <a:prstGeom prst="rect">
            <a:avLst/>
          </a:prstGeom>
          <a:solidFill>
            <a:schemeClr val="accent6">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p:cNvSpPr txBox="1"/>
          <p:nvPr/>
        </p:nvSpPr>
        <p:spPr>
          <a:xfrm>
            <a:off x="2171864" y="3542101"/>
            <a:ext cx="431528" cy="246221"/>
          </a:xfrm>
          <a:prstGeom prst="rect">
            <a:avLst/>
          </a:prstGeom>
          <a:noFill/>
        </p:spPr>
        <p:txBody>
          <a:bodyPr wrap="none" rtlCol="0">
            <a:spAutoFit/>
          </a:bodyPr>
          <a:lstStyle/>
          <a:p>
            <a:r>
              <a:rPr lang="en-GB" sz="1000" dirty="0"/>
              <a:t>10.0</a:t>
            </a:r>
          </a:p>
        </p:txBody>
      </p:sp>
      <p:sp>
        <p:nvSpPr>
          <p:cNvPr id="65" name="TextBox 64"/>
          <p:cNvSpPr txBox="1"/>
          <p:nvPr/>
        </p:nvSpPr>
        <p:spPr>
          <a:xfrm>
            <a:off x="2237588" y="6308602"/>
            <a:ext cx="360996" cy="246221"/>
          </a:xfrm>
          <a:prstGeom prst="rect">
            <a:avLst/>
          </a:prstGeom>
          <a:noFill/>
        </p:spPr>
        <p:txBody>
          <a:bodyPr wrap="none" rtlCol="0">
            <a:spAutoFit/>
          </a:bodyPr>
          <a:lstStyle/>
          <a:p>
            <a:r>
              <a:rPr lang="en-GB" sz="1000" dirty="0"/>
              <a:t>0.5</a:t>
            </a:r>
          </a:p>
        </p:txBody>
      </p:sp>
      <p:sp>
        <p:nvSpPr>
          <p:cNvPr id="66" name="TextBox 65"/>
          <p:cNvSpPr txBox="1"/>
          <p:nvPr/>
        </p:nvSpPr>
        <p:spPr>
          <a:xfrm>
            <a:off x="2237588" y="5444506"/>
            <a:ext cx="360996" cy="246221"/>
          </a:xfrm>
          <a:prstGeom prst="rect">
            <a:avLst/>
          </a:prstGeom>
          <a:noFill/>
        </p:spPr>
        <p:txBody>
          <a:bodyPr wrap="none" rtlCol="0">
            <a:spAutoFit/>
          </a:bodyPr>
          <a:lstStyle/>
          <a:p>
            <a:r>
              <a:rPr lang="en-GB" sz="1000" dirty="0"/>
              <a:t>1.0</a:t>
            </a:r>
          </a:p>
        </p:txBody>
      </p:sp>
      <p:sp>
        <p:nvSpPr>
          <p:cNvPr id="67" name="TextBox 66"/>
          <p:cNvSpPr txBox="1"/>
          <p:nvPr/>
        </p:nvSpPr>
        <p:spPr>
          <a:xfrm>
            <a:off x="2237588" y="4910253"/>
            <a:ext cx="360996" cy="246221"/>
          </a:xfrm>
          <a:prstGeom prst="rect">
            <a:avLst/>
          </a:prstGeom>
          <a:noFill/>
        </p:spPr>
        <p:txBody>
          <a:bodyPr wrap="none" rtlCol="0">
            <a:spAutoFit/>
          </a:bodyPr>
          <a:lstStyle/>
          <a:p>
            <a:r>
              <a:rPr lang="en-GB" sz="1000" dirty="0"/>
              <a:t>1.5</a:t>
            </a:r>
          </a:p>
        </p:txBody>
      </p:sp>
      <p:sp>
        <p:nvSpPr>
          <p:cNvPr id="68" name="TextBox 67"/>
          <p:cNvSpPr txBox="1"/>
          <p:nvPr/>
        </p:nvSpPr>
        <p:spPr>
          <a:xfrm>
            <a:off x="2237588" y="4580410"/>
            <a:ext cx="360996" cy="246221"/>
          </a:xfrm>
          <a:prstGeom prst="rect">
            <a:avLst/>
          </a:prstGeom>
          <a:noFill/>
        </p:spPr>
        <p:txBody>
          <a:bodyPr wrap="none" rtlCol="0">
            <a:spAutoFit/>
          </a:bodyPr>
          <a:lstStyle/>
          <a:p>
            <a:r>
              <a:rPr lang="en-GB" sz="1000" dirty="0"/>
              <a:t>2.0</a:t>
            </a:r>
          </a:p>
        </p:txBody>
      </p:sp>
      <p:sp>
        <p:nvSpPr>
          <p:cNvPr id="69" name="TextBox 68"/>
          <p:cNvSpPr txBox="1"/>
          <p:nvPr/>
        </p:nvSpPr>
        <p:spPr>
          <a:xfrm>
            <a:off x="2237588" y="4190173"/>
            <a:ext cx="360996" cy="246221"/>
          </a:xfrm>
          <a:prstGeom prst="rect">
            <a:avLst/>
          </a:prstGeom>
          <a:noFill/>
        </p:spPr>
        <p:txBody>
          <a:bodyPr wrap="none" rtlCol="0">
            <a:spAutoFit/>
          </a:bodyPr>
          <a:lstStyle/>
          <a:p>
            <a:r>
              <a:rPr lang="en-GB" sz="1000" dirty="0"/>
              <a:t>3.0</a:t>
            </a:r>
          </a:p>
        </p:txBody>
      </p:sp>
      <p:sp>
        <p:nvSpPr>
          <p:cNvPr id="70" name="TextBox 69"/>
          <p:cNvSpPr txBox="1"/>
          <p:nvPr/>
        </p:nvSpPr>
        <p:spPr>
          <a:xfrm>
            <a:off x="2237588" y="4004346"/>
            <a:ext cx="360996" cy="246221"/>
          </a:xfrm>
          <a:prstGeom prst="rect">
            <a:avLst/>
          </a:prstGeom>
          <a:noFill/>
        </p:spPr>
        <p:txBody>
          <a:bodyPr wrap="none" rtlCol="0">
            <a:spAutoFit/>
          </a:bodyPr>
          <a:lstStyle/>
          <a:p>
            <a:r>
              <a:rPr lang="en-GB" sz="1000" dirty="0"/>
              <a:t>4.0</a:t>
            </a:r>
          </a:p>
        </p:txBody>
      </p:sp>
      <p:sp>
        <p:nvSpPr>
          <p:cNvPr id="71" name="TextBox 70"/>
          <p:cNvSpPr txBox="1"/>
          <p:nvPr/>
        </p:nvSpPr>
        <p:spPr>
          <a:xfrm>
            <a:off x="2237588" y="3758125"/>
            <a:ext cx="360996" cy="246221"/>
          </a:xfrm>
          <a:prstGeom prst="rect">
            <a:avLst/>
          </a:prstGeom>
          <a:noFill/>
        </p:spPr>
        <p:txBody>
          <a:bodyPr wrap="none" rtlCol="0">
            <a:spAutoFit/>
          </a:bodyPr>
          <a:lstStyle/>
          <a:p>
            <a:r>
              <a:rPr lang="en-GB" sz="1000" dirty="0"/>
              <a:t>6.0</a:t>
            </a:r>
          </a:p>
        </p:txBody>
      </p:sp>
      <p:sp>
        <p:nvSpPr>
          <p:cNvPr id="72" name="TextBox 71"/>
          <p:cNvSpPr txBox="1"/>
          <p:nvPr/>
        </p:nvSpPr>
        <p:spPr>
          <a:xfrm>
            <a:off x="2237588" y="3644306"/>
            <a:ext cx="360996" cy="246221"/>
          </a:xfrm>
          <a:prstGeom prst="rect">
            <a:avLst/>
          </a:prstGeom>
          <a:noFill/>
        </p:spPr>
        <p:txBody>
          <a:bodyPr wrap="none" rtlCol="0">
            <a:spAutoFit/>
          </a:bodyPr>
          <a:lstStyle/>
          <a:p>
            <a:r>
              <a:rPr lang="en-GB" sz="1000" dirty="0"/>
              <a:t>8.0</a:t>
            </a:r>
          </a:p>
        </p:txBody>
      </p:sp>
      <p:sp>
        <p:nvSpPr>
          <p:cNvPr id="73" name="TextBox 72"/>
          <p:cNvSpPr txBox="1"/>
          <p:nvPr/>
        </p:nvSpPr>
        <p:spPr>
          <a:xfrm>
            <a:off x="2237588" y="3865310"/>
            <a:ext cx="360996" cy="246221"/>
          </a:xfrm>
          <a:prstGeom prst="rect">
            <a:avLst/>
          </a:prstGeom>
          <a:noFill/>
        </p:spPr>
        <p:txBody>
          <a:bodyPr wrap="none" rtlCol="0">
            <a:spAutoFit/>
          </a:bodyPr>
          <a:lstStyle/>
          <a:p>
            <a:r>
              <a:rPr lang="en-GB" sz="1000" dirty="0"/>
              <a:t>5.0</a:t>
            </a:r>
          </a:p>
        </p:txBody>
      </p:sp>
      <p:sp>
        <p:nvSpPr>
          <p:cNvPr id="84" name="TextBox 83"/>
          <p:cNvSpPr txBox="1"/>
          <p:nvPr/>
        </p:nvSpPr>
        <p:spPr>
          <a:xfrm rot="16200000">
            <a:off x="3896260" y="1702080"/>
            <a:ext cx="606256" cy="338554"/>
          </a:xfrm>
          <a:prstGeom prst="rect">
            <a:avLst/>
          </a:prstGeom>
          <a:noFill/>
        </p:spPr>
        <p:txBody>
          <a:bodyPr wrap="none" rtlCol="0">
            <a:spAutoFit/>
          </a:bodyPr>
          <a:lstStyle/>
          <a:p>
            <a:r>
              <a:rPr lang="en-GB" sz="1600" dirty="0"/>
              <a:t>1 Kb</a:t>
            </a:r>
          </a:p>
        </p:txBody>
      </p:sp>
      <p:sp>
        <p:nvSpPr>
          <p:cNvPr id="91" name="TextBox 90"/>
          <p:cNvSpPr txBox="1"/>
          <p:nvPr/>
        </p:nvSpPr>
        <p:spPr>
          <a:xfrm rot="16200000">
            <a:off x="2476304" y="1702080"/>
            <a:ext cx="606256" cy="338554"/>
          </a:xfrm>
          <a:prstGeom prst="rect">
            <a:avLst/>
          </a:prstGeom>
          <a:noFill/>
        </p:spPr>
        <p:txBody>
          <a:bodyPr wrap="none" rtlCol="0">
            <a:spAutoFit/>
          </a:bodyPr>
          <a:lstStyle/>
          <a:p>
            <a:r>
              <a:rPr lang="en-GB" sz="1600" dirty="0"/>
              <a:t>1 Kb</a:t>
            </a:r>
          </a:p>
        </p:txBody>
      </p:sp>
      <p:sp>
        <p:nvSpPr>
          <p:cNvPr id="93" name="TextBox 92"/>
          <p:cNvSpPr txBox="1"/>
          <p:nvPr/>
        </p:nvSpPr>
        <p:spPr>
          <a:xfrm rot="16200000">
            <a:off x="2377134" y="1394304"/>
            <a:ext cx="1277914" cy="338554"/>
          </a:xfrm>
          <a:prstGeom prst="rect">
            <a:avLst/>
          </a:prstGeom>
          <a:noFill/>
        </p:spPr>
        <p:txBody>
          <a:bodyPr wrap="none" rtlCol="0">
            <a:spAutoFit/>
          </a:bodyPr>
          <a:lstStyle/>
          <a:p>
            <a:r>
              <a:rPr lang="en-GB" sz="1600" dirty="0" err="1"/>
              <a:t>MMpARA</a:t>
            </a:r>
            <a:r>
              <a:rPr lang="en-GB" sz="1600" dirty="0"/>
              <a:t>-R</a:t>
            </a:r>
          </a:p>
        </p:txBody>
      </p:sp>
      <p:sp>
        <p:nvSpPr>
          <p:cNvPr id="94" name="TextBox 93"/>
          <p:cNvSpPr txBox="1"/>
          <p:nvPr/>
        </p:nvSpPr>
        <p:spPr>
          <a:xfrm rot="16200000">
            <a:off x="2801346" y="1550789"/>
            <a:ext cx="902811" cy="338554"/>
          </a:xfrm>
          <a:prstGeom prst="rect">
            <a:avLst/>
          </a:prstGeom>
          <a:noFill/>
        </p:spPr>
        <p:txBody>
          <a:bodyPr wrap="none" rtlCol="0">
            <a:spAutoFit/>
          </a:bodyPr>
          <a:lstStyle/>
          <a:p>
            <a:r>
              <a:rPr lang="en-GB" sz="1600" dirty="0" err="1"/>
              <a:t>MMRed</a:t>
            </a:r>
            <a:endParaRPr lang="en-GB" sz="1600" dirty="0"/>
          </a:p>
        </p:txBody>
      </p:sp>
      <p:sp>
        <p:nvSpPr>
          <p:cNvPr id="95" name="TextBox 94"/>
          <p:cNvSpPr txBox="1"/>
          <p:nvPr/>
        </p:nvSpPr>
        <p:spPr>
          <a:xfrm rot="16200000">
            <a:off x="3200123" y="1457109"/>
            <a:ext cx="1051891" cy="338554"/>
          </a:xfrm>
          <a:prstGeom prst="rect">
            <a:avLst/>
          </a:prstGeom>
          <a:noFill/>
        </p:spPr>
        <p:txBody>
          <a:bodyPr wrap="none" rtlCol="0">
            <a:spAutoFit/>
          </a:bodyPr>
          <a:lstStyle/>
          <a:p>
            <a:r>
              <a:rPr lang="en-GB" sz="1600" dirty="0" err="1"/>
              <a:t>MMWhite</a:t>
            </a:r>
            <a:endParaRPr lang="en-GB" sz="1600" dirty="0"/>
          </a:p>
        </p:txBody>
      </p:sp>
      <p:sp>
        <p:nvSpPr>
          <p:cNvPr id="98" name="TextBox 97"/>
          <p:cNvSpPr txBox="1"/>
          <p:nvPr/>
        </p:nvSpPr>
        <p:spPr>
          <a:xfrm rot="16200000">
            <a:off x="2963464" y="1457109"/>
            <a:ext cx="1051891" cy="338554"/>
          </a:xfrm>
          <a:prstGeom prst="rect">
            <a:avLst/>
          </a:prstGeom>
          <a:noFill/>
        </p:spPr>
        <p:txBody>
          <a:bodyPr wrap="none" rtlCol="0">
            <a:spAutoFit/>
          </a:bodyPr>
          <a:lstStyle/>
          <a:p>
            <a:r>
              <a:rPr lang="en-GB" sz="1600" dirty="0" err="1"/>
              <a:t>MMWhite</a:t>
            </a:r>
            <a:endParaRPr lang="en-GB" sz="1600" dirty="0"/>
          </a:p>
        </p:txBody>
      </p:sp>
      <p:cxnSp>
        <p:nvCxnSpPr>
          <p:cNvPr id="125" name="Straight Connector 124"/>
          <p:cNvCxnSpPr/>
          <p:nvPr/>
        </p:nvCxnSpPr>
        <p:spPr>
          <a:xfrm>
            <a:off x="2696999" y="388728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2696999" y="377908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2696999" y="3678727"/>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2696999" y="3990803"/>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2696999" y="4134059"/>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2696999" y="4312353"/>
            <a:ext cx="1747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2696999" y="472730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2696999" y="505145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2696999" y="5571052"/>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2696999" y="645333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2933597" y="529295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3643391" y="529295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3170195" y="5292956"/>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3406793" y="594928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3879989" y="5949280"/>
            <a:ext cx="1747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51" name="TextBox 150"/>
          <p:cNvSpPr txBox="1"/>
          <p:nvPr/>
        </p:nvSpPr>
        <p:spPr>
          <a:xfrm rot="16200000">
            <a:off x="3436782" y="1475514"/>
            <a:ext cx="1051891" cy="338554"/>
          </a:xfrm>
          <a:prstGeom prst="rect">
            <a:avLst/>
          </a:prstGeom>
          <a:noFill/>
        </p:spPr>
        <p:txBody>
          <a:bodyPr wrap="none" rtlCol="0">
            <a:spAutoFit/>
          </a:bodyPr>
          <a:lstStyle/>
          <a:p>
            <a:r>
              <a:rPr lang="en-GB" sz="1600" dirty="0" err="1"/>
              <a:t>MMWhite</a:t>
            </a:r>
            <a:endParaRPr lang="en-GB" sz="1600" dirty="0"/>
          </a:p>
        </p:txBody>
      </p:sp>
      <p:grpSp>
        <p:nvGrpSpPr>
          <p:cNvPr id="3" name="Group 2"/>
          <p:cNvGrpSpPr/>
          <p:nvPr/>
        </p:nvGrpSpPr>
        <p:grpSpPr>
          <a:xfrm>
            <a:off x="4818008" y="924625"/>
            <a:ext cx="2231729" cy="5888751"/>
            <a:chOff x="3294007" y="924624"/>
            <a:chExt cx="2231729" cy="5888751"/>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5695" t="27807" r="24497" b="46209"/>
            <a:stretch/>
          </p:blipFill>
          <p:spPr>
            <a:xfrm rot="5400000" flipH="1">
              <a:off x="1844771" y="3582091"/>
              <a:ext cx="4680520" cy="1782047"/>
            </a:xfrm>
            <a:prstGeom prst="rect">
              <a:avLst/>
            </a:prstGeom>
          </p:spPr>
        </p:pic>
        <p:sp>
          <p:nvSpPr>
            <p:cNvPr id="54" name="TextBox 53"/>
            <p:cNvSpPr txBox="1"/>
            <p:nvPr/>
          </p:nvSpPr>
          <p:spPr>
            <a:xfrm>
              <a:off x="5094208" y="3573016"/>
              <a:ext cx="431528" cy="246221"/>
            </a:xfrm>
            <a:prstGeom prst="rect">
              <a:avLst/>
            </a:prstGeom>
            <a:noFill/>
          </p:spPr>
          <p:txBody>
            <a:bodyPr wrap="none" rtlCol="0">
              <a:spAutoFit/>
            </a:bodyPr>
            <a:lstStyle/>
            <a:p>
              <a:r>
                <a:rPr lang="en-GB" sz="1000" dirty="0"/>
                <a:t>10.0</a:t>
              </a:r>
            </a:p>
          </p:txBody>
        </p:sp>
        <p:sp>
          <p:nvSpPr>
            <p:cNvPr id="55" name="TextBox 54"/>
            <p:cNvSpPr txBox="1"/>
            <p:nvPr/>
          </p:nvSpPr>
          <p:spPr>
            <a:xfrm>
              <a:off x="5094208" y="6267509"/>
              <a:ext cx="360996" cy="246221"/>
            </a:xfrm>
            <a:prstGeom prst="rect">
              <a:avLst/>
            </a:prstGeom>
            <a:noFill/>
          </p:spPr>
          <p:txBody>
            <a:bodyPr wrap="none" rtlCol="0">
              <a:spAutoFit/>
            </a:bodyPr>
            <a:lstStyle/>
            <a:p>
              <a:r>
                <a:rPr lang="en-GB" sz="1000" dirty="0"/>
                <a:t>0.5</a:t>
              </a:r>
            </a:p>
          </p:txBody>
        </p:sp>
        <p:sp>
          <p:nvSpPr>
            <p:cNvPr id="56" name="TextBox 55"/>
            <p:cNvSpPr txBox="1"/>
            <p:nvPr/>
          </p:nvSpPr>
          <p:spPr>
            <a:xfrm>
              <a:off x="5094208" y="5433610"/>
              <a:ext cx="360996" cy="246221"/>
            </a:xfrm>
            <a:prstGeom prst="rect">
              <a:avLst/>
            </a:prstGeom>
            <a:noFill/>
          </p:spPr>
          <p:txBody>
            <a:bodyPr wrap="none" rtlCol="0">
              <a:spAutoFit/>
            </a:bodyPr>
            <a:lstStyle/>
            <a:p>
              <a:r>
                <a:rPr lang="en-GB" sz="1000" dirty="0"/>
                <a:t>1.0</a:t>
              </a:r>
            </a:p>
          </p:txBody>
        </p:sp>
        <p:sp>
          <p:nvSpPr>
            <p:cNvPr id="57" name="TextBox 56"/>
            <p:cNvSpPr txBox="1"/>
            <p:nvPr/>
          </p:nvSpPr>
          <p:spPr>
            <a:xfrm>
              <a:off x="5094208" y="4941168"/>
              <a:ext cx="360996" cy="246221"/>
            </a:xfrm>
            <a:prstGeom prst="rect">
              <a:avLst/>
            </a:prstGeom>
            <a:noFill/>
          </p:spPr>
          <p:txBody>
            <a:bodyPr wrap="none" rtlCol="0">
              <a:spAutoFit/>
            </a:bodyPr>
            <a:lstStyle/>
            <a:p>
              <a:r>
                <a:rPr lang="en-GB" sz="1000" dirty="0"/>
                <a:t>1.5</a:t>
              </a:r>
            </a:p>
          </p:txBody>
        </p:sp>
        <p:sp>
          <p:nvSpPr>
            <p:cNvPr id="58" name="TextBox 57"/>
            <p:cNvSpPr txBox="1"/>
            <p:nvPr/>
          </p:nvSpPr>
          <p:spPr>
            <a:xfrm>
              <a:off x="5094208" y="4611325"/>
              <a:ext cx="360996" cy="246221"/>
            </a:xfrm>
            <a:prstGeom prst="rect">
              <a:avLst/>
            </a:prstGeom>
            <a:noFill/>
          </p:spPr>
          <p:txBody>
            <a:bodyPr wrap="none" rtlCol="0">
              <a:spAutoFit/>
            </a:bodyPr>
            <a:lstStyle/>
            <a:p>
              <a:r>
                <a:rPr lang="en-GB" sz="1000" dirty="0"/>
                <a:t>2.0</a:t>
              </a:r>
            </a:p>
          </p:txBody>
        </p:sp>
        <p:sp>
          <p:nvSpPr>
            <p:cNvPr id="59" name="TextBox 58"/>
            <p:cNvSpPr txBox="1"/>
            <p:nvPr/>
          </p:nvSpPr>
          <p:spPr>
            <a:xfrm>
              <a:off x="5094208" y="4221088"/>
              <a:ext cx="360996" cy="246221"/>
            </a:xfrm>
            <a:prstGeom prst="rect">
              <a:avLst/>
            </a:prstGeom>
            <a:noFill/>
          </p:spPr>
          <p:txBody>
            <a:bodyPr wrap="none" rtlCol="0">
              <a:spAutoFit/>
            </a:bodyPr>
            <a:lstStyle/>
            <a:p>
              <a:r>
                <a:rPr lang="en-GB" sz="1000" dirty="0"/>
                <a:t>3.0</a:t>
              </a:r>
            </a:p>
          </p:txBody>
        </p:sp>
        <p:sp>
          <p:nvSpPr>
            <p:cNvPr id="60" name="TextBox 59"/>
            <p:cNvSpPr txBox="1"/>
            <p:nvPr/>
          </p:nvSpPr>
          <p:spPr>
            <a:xfrm>
              <a:off x="5094208" y="4035261"/>
              <a:ext cx="360996" cy="246221"/>
            </a:xfrm>
            <a:prstGeom prst="rect">
              <a:avLst/>
            </a:prstGeom>
            <a:noFill/>
          </p:spPr>
          <p:txBody>
            <a:bodyPr wrap="none" rtlCol="0">
              <a:spAutoFit/>
            </a:bodyPr>
            <a:lstStyle/>
            <a:p>
              <a:r>
                <a:rPr lang="en-GB" sz="1000" dirty="0"/>
                <a:t>4.0</a:t>
              </a:r>
            </a:p>
          </p:txBody>
        </p:sp>
        <p:sp>
          <p:nvSpPr>
            <p:cNvPr id="61" name="TextBox 60"/>
            <p:cNvSpPr txBox="1"/>
            <p:nvPr/>
          </p:nvSpPr>
          <p:spPr>
            <a:xfrm>
              <a:off x="5094208" y="3789040"/>
              <a:ext cx="360996" cy="246221"/>
            </a:xfrm>
            <a:prstGeom prst="rect">
              <a:avLst/>
            </a:prstGeom>
            <a:noFill/>
          </p:spPr>
          <p:txBody>
            <a:bodyPr wrap="none" rtlCol="0">
              <a:spAutoFit/>
            </a:bodyPr>
            <a:lstStyle/>
            <a:p>
              <a:r>
                <a:rPr lang="en-GB" sz="1000" dirty="0"/>
                <a:t>6.0</a:t>
              </a:r>
            </a:p>
          </p:txBody>
        </p:sp>
        <p:sp>
          <p:nvSpPr>
            <p:cNvPr id="62" name="TextBox 61"/>
            <p:cNvSpPr txBox="1"/>
            <p:nvPr/>
          </p:nvSpPr>
          <p:spPr>
            <a:xfrm>
              <a:off x="5094208" y="3675221"/>
              <a:ext cx="360996" cy="246221"/>
            </a:xfrm>
            <a:prstGeom prst="rect">
              <a:avLst/>
            </a:prstGeom>
            <a:noFill/>
          </p:spPr>
          <p:txBody>
            <a:bodyPr wrap="none" rtlCol="0">
              <a:spAutoFit/>
            </a:bodyPr>
            <a:lstStyle/>
            <a:p>
              <a:r>
                <a:rPr lang="en-GB" sz="1000" dirty="0"/>
                <a:t>8.0</a:t>
              </a:r>
            </a:p>
          </p:txBody>
        </p:sp>
        <p:sp>
          <p:nvSpPr>
            <p:cNvPr id="63" name="TextBox 62"/>
            <p:cNvSpPr txBox="1"/>
            <p:nvPr/>
          </p:nvSpPr>
          <p:spPr>
            <a:xfrm>
              <a:off x="5094208" y="3896225"/>
              <a:ext cx="360996" cy="246221"/>
            </a:xfrm>
            <a:prstGeom prst="rect">
              <a:avLst/>
            </a:prstGeom>
            <a:noFill/>
          </p:spPr>
          <p:txBody>
            <a:bodyPr wrap="none" rtlCol="0">
              <a:spAutoFit/>
            </a:bodyPr>
            <a:lstStyle/>
            <a:p>
              <a:r>
                <a:rPr lang="en-GB" sz="1000" dirty="0"/>
                <a:t>5.0</a:t>
              </a:r>
            </a:p>
          </p:txBody>
        </p:sp>
        <p:sp>
          <p:nvSpPr>
            <p:cNvPr id="152" name="TextBox 151"/>
            <p:cNvSpPr txBox="1"/>
            <p:nvPr/>
          </p:nvSpPr>
          <p:spPr>
            <a:xfrm rot="16200000">
              <a:off x="4583027" y="1702080"/>
              <a:ext cx="606256" cy="338554"/>
            </a:xfrm>
            <a:prstGeom prst="rect">
              <a:avLst/>
            </a:prstGeom>
            <a:noFill/>
          </p:spPr>
          <p:txBody>
            <a:bodyPr wrap="none" rtlCol="0">
              <a:spAutoFit/>
            </a:bodyPr>
            <a:lstStyle/>
            <a:p>
              <a:r>
                <a:rPr lang="en-GB" sz="1600" dirty="0"/>
                <a:t>1 Kb</a:t>
              </a:r>
            </a:p>
          </p:txBody>
        </p:sp>
        <p:sp>
          <p:nvSpPr>
            <p:cNvPr id="159" name="TextBox 158"/>
            <p:cNvSpPr txBox="1"/>
            <p:nvPr/>
          </p:nvSpPr>
          <p:spPr>
            <a:xfrm rot="16200000">
              <a:off x="3163071" y="1702080"/>
              <a:ext cx="606256" cy="338554"/>
            </a:xfrm>
            <a:prstGeom prst="rect">
              <a:avLst/>
            </a:prstGeom>
            <a:noFill/>
          </p:spPr>
          <p:txBody>
            <a:bodyPr wrap="none" rtlCol="0">
              <a:spAutoFit/>
            </a:bodyPr>
            <a:lstStyle/>
            <a:p>
              <a:r>
                <a:rPr lang="en-GB" sz="1600" dirty="0"/>
                <a:t>1 Kb</a:t>
              </a:r>
            </a:p>
          </p:txBody>
        </p:sp>
        <p:sp>
          <p:nvSpPr>
            <p:cNvPr id="161" name="TextBox 160"/>
            <p:cNvSpPr txBox="1"/>
            <p:nvPr/>
          </p:nvSpPr>
          <p:spPr>
            <a:xfrm rot="16200000">
              <a:off x="3063901" y="1394304"/>
              <a:ext cx="1277914" cy="338554"/>
            </a:xfrm>
            <a:prstGeom prst="rect">
              <a:avLst/>
            </a:prstGeom>
            <a:noFill/>
          </p:spPr>
          <p:txBody>
            <a:bodyPr wrap="none" rtlCol="0">
              <a:spAutoFit/>
            </a:bodyPr>
            <a:lstStyle/>
            <a:p>
              <a:r>
                <a:rPr lang="en-GB" sz="1600" dirty="0" err="1"/>
                <a:t>MMpARA</a:t>
              </a:r>
              <a:r>
                <a:rPr lang="en-GB" sz="1600" dirty="0"/>
                <a:t>-R</a:t>
              </a:r>
            </a:p>
          </p:txBody>
        </p:sp>
        <p:sp>
          <p:nvSpPr>
            <p:cNvPr id="162" name="TextBox 161"/>
            <p:cNvSpPr txBox="1"/>
            <p:nvPr/>
          </p:nvSpPr>
          <p:spPr>
            <a:xfrm rot="16200000">
              <a:off x="3488112" y="1550789"/>
              <a:ext cx="902811" cy="338554"/>
            </a:xfrm>
            <a:prstGeom prst="rect">
              <a:avLst/>
            </a:prstGeom>
            <a:noFill/>
          </p:spPr>
          <p:txBody>
            <a:bodyPr wrap="none" rtlCol="0">
              <a:spAutoFit/>
            </a:bodyPr>
            <a:lstStyle/>
            <a:p>
              <a:r>
                <a:rPr lang="en-GB" sz="1600" dirty="0" err="1"/>
                <a:t>MMRed</a:t>
              </a:r>
              <a:endParaRPr lang="en-GB" sz="1600" dirty="0"/>
            </a:p>
          </p:txBody>
        </p:sp>
        <p:sp>
          <p:nvSpPr>
            <p:cNvPr id="163" name="TextBox 162"/>
            <p:cNvSpPr txBox="1"/>
            <p:nvPr/>
          </p:nvSpPr>
          <p:spPr>
            <a:xfrm rot="16200000">
              <a:off x="3886889" y="1457109"/>
              <a:ext cx="1051891" cy="338554"/>
            </a:xfrm>
            <a:prstGeom prst="rect">
              <a:avLst/>
            </a:prstGeom>
            <a:noFill/>
          </p:spPr>
          <p:txBody>
            <a:bodyPr wrap="none" rtlCol="0">
              <a:spAutoFit/>
            </a:bodyPr>
            <a:lstStyle/>
            <a:p>
              <a:r>
                <a:rPr lang="en-GB" sz="1600" dirty="0" err="1"/>
                <a:t>MMWhite</a:t>
              </a:r>
              <a:endParaRPr lang="en-GB" sz="1600" dirty="0"/>
            </a:p>
          </p:txBody>
        </p:sp>
        <p:sp>
          <p:nvSpPr>
            <p:cNvPr id="165" name="TextBox 164"/>
            <p:cNvSpPr txBox="1"/>
            <p:nvPr/>
          </p:nvSpPr>
          <p:spPr>
            <a:xfrm rot="16200000">
              <a:off x="3650230" y="1457109"/>
              <a:ext cx="1051891" cy="338554"/>
            </a:xfrm>
            <a:prstGeom prst="rect">
              <a:avLst/>
            </a:prstGeom>
            <a:noFill/>
          </p:spPr>
          <p:txBody>
            <a:bodyPr wrap="none" rtlCol="0">
              <a:spAutoFit/>
            </a:bodyPr>
            <a:lstStyle/>
            <a:p>
              <a:r>
                <a:rPr lang="en-GB" sz="1600" dirty="0" err="1"/>
                <a:t>MMWhite</a:t>
              </a:r>
              <a:endParaRPr lang="en-GB" sz="1600" dirty="0"/>
            </a:p>
          </p:txBody>
        </p:sp>
        <p:sp>
          <p:nvSpPr>
            <p:cNvPr id="166" name="TextBox 165"/>
            <p:cNvSpPr txBox="1"/>
            <p:nvPr/>
          </p:nvSpPr>
          <p:spPr>
            <a:xfrm rot="16200000">
              <a:off x="4123548" y="1475514"/>
              <a:ext cx="1051891" cy="338554"/>
            </a:xfrm>
            <a:prstGeom prst="rect">
              <a:avLst/>
            </a:prstGeom>
            <a:noFill/>
          </p:spPr>
          <p:txBody>
            <a:bodyPr wrap="none" rtlCol="0">
              <a:spAutoFit/>
            </a:bodyPr>
            <a:lstStyle/>
            <a:p>
              <a:r>
                <a:rPr lang="en-GB" sz="1600" dirty="0" err="1"/>
                <a:t>MMWhite</a:t>
              </a:r>
              <a:endParaRPr lang="en-GB" sz="1600" dirty="0"/>
            </a:p>
          </p:txBody>
        </p:sp>
      </p:grpSp>
      <p:sp>
        <p:nvSpPr>
          <p:cNvPr id="28" name="TextBox 27">
            <a:extLst>
              <a:ext uri="{FF2B5EF4-FFF2-40B4-BE49-F238E27FC236}">
                <a16:creationId xmlns:a16="http://schemas.microsoft.com/office/drawing/2014/main" id="{279774EF-A9B1-7ECB-A7FD-CC4FD90E85BA}"/>
              </a:ext>
            </a:extLst>
          </p:cNvPr>
          <p:cNvSpPr txBox="1"/>
          <p:nvPr/>
        </p:nvSpPr>
        <p:spPr>
          <a:xfrm>
            <a:off x="1631505" y="44625"/>
            <a:ext cx="3163045" cy="830997"/>
          </a:xfrm>
          <a:prstGeom prst="rect">
            <a:avLst/>
          </a:prstGeom>
          <a:noFill/>
        </p:spPr>
        <p:txBody>
          <a:bodyPr wrap="none" rtlCol="0">
            <a:spAutoFit/>
          </a:bodyPr>
          <a:lstStyle/>
          <a:p>
            <a:r>
              <a:rPr lang="en-GB" sz="4800" dirty="0">
                <a:solidFill>
                  <a:schemeClr val="bg1"/>
                </a:solidFill>
                <a:latin typeface="+mj-lt"/>
              </a:rPr>
              <a:t>PCR: lab 7</a:t>
            </a:r>
          </a:p>
        </p:txBody>
      </p:sp>
      <p:grpSp>
        <p:nvGrpSpPr>
          <p:cNvPr id="29" name="Group 28">
            <a:extLst>
              <a:ext uri="{FF2B5EF4-FFF2-40B4-BE49-F238E27FC236}">
                <a16:creationId xmlns:a16="http://schemas.microsoft.com/office/drawing/2014/main" id="{4DA2A270-9739-6DA6-9065-72CB8C526853}"/>
              </a:ext>
            </a:extLst>
          </p:cNvPr>
          <p:cNvGrpSpPr/>
          <p:nvPr/>
        </p:nvGrpSpPr>
        <p:grpSpPr>
          <a:xfrm>
            <a:off x="1687448" y="746123"/>
            <a:ext cx="3240000" cy="94217"/>
            <a:chOff x="1253158" y="1050894"/>
            <a:chExt cx="4853893" cy="73850"/>
          </a:xfrm>
        </p:grpSpPr>
        <p:cxnSp>
          <p:nvCxnSpPr>
            <p:cNvPr id="30" name="Straight Connector 29">
              <a:extLst>
                <a:ext uri="{FF2B5EF4-FFF2-40B4-BE49-F238E27FC236}">
                  <a16:creationId xmlns:a16="http://schemas.microsoft.com/office/drawing/2014/main" id="{F4D647B2-BFA4-2212-F9CF-8E7EE6908F56}"/>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4D82770-2333-D904-1132-3E8148CDFE7E}"/>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32" name="Picture 31" descr="A black and white sign with white text&#10;&#10;AI-generated content may be incorrect.">
            <a:extLst>
              <a:ext uri="{FF2B5EF4-FFF2-40B4-BE49-F238E27FC236}">
                <a16:creationId xmlns:a16="http://schemas.microsoft.com/office/drawing/2014/main" id="{315E8913-B721-4DCB-BDB5-FDD2CE26E0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222452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DD7B6B-879E-3E0A-C81B-7A0E766D1960}"/>
              </a:ext>
            </a:extLst>
          </p:cNvPr>
          <p:cNvSpPr txBox="1"/>
          <p:nvPr/>
        </p:nvSpPr>
        <p:spPr>
          <a:xfrm>
            <a:off x="0" y="1476808"/>
            <a:ext cx="12192000" cy="5400000"/>
          </a:xfrm>
          <a:prstGeom prst="rect">
            <a:avLst/>
          </a:prstGeom>
          <a:solidFill>
            <a:schemeClr val="bg1"/>
          </a:solidFill>
        </p:spPr>
        <p:txBody>
          <a:bodyPr wrap="square" rtlCol="0">
            <a:spAutoFit/>
          </a:bodyPr>
          <a:lstStyle/>
          <a:p>
            <a:endParaRPr lang="en-GB" dirty="0"/>
          </a:p>
        </p:txBody>
      </p:sp>
      <p:sp>
        <p:nvSpPr>
          <p:cNvPr id="9" name="TextBox 8"/>
          <p:cNvSpPr txBox="1"/>
          <p:nvPr/>
        </p:nvSpPr>
        <p:spPr>
          <a:xfrm>
            <a:off x="1631504" y="188641"/>
            <a:ext cx="6210354" cy="830997"/>
          </a:xfrm>
          <a:prstGeom prst="rect">
            <a:avLst/>
          </a:prstGeom>
          <a:noFill/>
        </p:spPr>
        <p:txBody>
          <a:bodyPr wrap="none" rtlCol="0">
            <a:spAutoFit/>
          </a:bodyPr>
          <a:lstStyle/>
          <a:p>
            <a:r>
              <a:rPr lang="en-GB" sz="4800" dirty="0">
                <a:solidFill>
                  <a:schemeClr val="bg1"/>
                </a:solidFill>
                <a:latin typeface="+mj-lt"/>
              </a:rPr>
              <a:t>Plasmids from ligation</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1271" b="17069"/>
          <a:stretch/>
        </p:blipFill>
        <p:spPr bwMode="auto">
          <a:xfrm>
            <a:off x="3575720" y="3531235"/>
            <a:ext cx="5400600" cy="1786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7828" t="27605" b="45050"/>
          <a:stretch/>
        </p:blipFill>
        <p:spPr bwMode="auto">
          <a:xfrm>
            <a:off x="1622388" y="3686354"/>
            <a:ext cx="1737309" cy="1542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652" r="40380" b="47911"/>
          <a:stretch/>
        </p:blipFill>
        <p:spPr bwMode="auto">
          <a:xfrm>
            <a:off x="7320136" y="1809007"/>
            <a:ext cx="3312368" cy="1476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71759"/>
          <a:stretch/>
        </p:blipFill>
        <p:spPr bwMode="auto">
          <a:xfrm>
            <a:off x="1582054" y="1809006"/>
            <a:ext cx="5522059" cy="1629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78442" r="76039"/>
          <a:stretch/>
        </p:blipFill>
        <p:spPr bwMode="auto">
          <a:xfrm>
            <a:off x="9281908" y="3645025"/>
            <a:ext cx="1278588" cy="12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a:extLst>
              <a:ext uri="{FF2B5EF4-FFF2-40B4-BE49-F238E27FC236}">
                <a16:creationId xmlns:a16="http://schemas.microsoft.com/office/drawing/2014/main" id="{BF12BE00-9BD7-49B9-B8A0-566238097088}"/>
              </a:ext>
            </a:extLst>
          </p:cNvPr>
          <p:cNvGrpSpPr/>
          <p:nvPr/>
        </p:nvGrpSpPr>
        <p:grpSpPr>
          <a:xfrm>
            <a:off x="1631504" y="943558"/>
            <a:ext cx="6480000" cy="94217"/>
            <a:chOff x="1253158" y="1050894"/>
            <a:chExt cx="4853893" cy="73850"/>
          </a:xfrm>
        </p:grpSpPr>
        <p:cxnSp>
          <p:nvCxnSpPr>
            <p:cNvPr id="6" name="Straight Connector 5">
              <a:extLst>
                <a:ext uri="{FF2B5EF4-FFF2-40B4-BE49-F238E27FC236}">
                  <a16:creationId xmlns:a16="http://schemas.microsoft.com/office/drawing/2014/main" id="{F8940287-5E25-AFF4-9732-9B5B6670770D}"/>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2A438E9-869D-1212-1EEF-EF153FF3E0BF}"/>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4" name="Picture 13" descr="A black and white sign with white text&#10;&#10;AI-generated content may be incorrect.">
            <a:extLst>
              <a:ext uri="{FF2B5EF4-FFF2-40B4-BE49-F238E27FC236}">
                <a16:creationId xmlns:a16="http://schemas.microsoft.com/office/drawing/2014/main" id="{7747ACB6-1BFA-6B46-91AF-A364277DB8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9258578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150E5C-3C42-F27B-5914-C2081D386F7B}"/>
              </a:ext>
            </a:extLst>
          </p:cNvPr>
          <p:cNvSpPr txBox="1"/>
          <p:nvPr/>
        </p:nvSpPr>
        <p:spPr>
          <a:xfrm>
            <a:off x="0" y="1476808"/>
            <a:ext cx="12192000" cy="5400000"/>
          </a:xfrm>
          <a:prstGeom prst="rect">
            <a:avLst/>
          </a:prstGeom>
          <a:solidFill>
            <a:schemeClr val="bg1"/>
          </a:solidFill>
        </p:spPr>
        <p:txBody>
          <a:bodyPr wrap="square" rtlCol="0">
            <a:spAutoFit/>
          </a:bodyPr>
          <a:lstStyle/>
          <a:p>
            <a:endParaRPr lang="en-GB" dirty="0"/>
          </a:p>
        </p:txBody>
      </p:sp>
      <p:sp>
        <p:nvSpPr>
          <p:cNvPr id="10" name="TextBox 9"/>
          <p:cNvSpPr txBox="1"/>
          <p:nvPr/>
        </p:nvSpPr>
        <p:spPr>
          <a:xfrm>
            <a:off x="1524000" y="230328"/>
            <a:ext cx="6773008" cy="769441"/>
          </a:xfrm>
          <a:prstGeom prst="rect">
            <a:avLst/>
          </a:prstGeom>
          <a:noFill/>
        </p:spPr>
        <p:txBody>
          <a:bodyPr wrap="none" rtlCol="0">
            <a:spAutoFit/>
          </a:bodyPr>
          <a:lstStyle/>
          <a:p>
            <a:r>
              <a:rPr lang="en-GB" sz="4400" dirty="0">
                <a:solidFill>
                  <a:schemeClr val="bg1"/>
                </a:solidFill>
                <a:latin typeface="+mj-lt"/>
              </a:rPr>
              <a:t>Plasmids in white colonies</a:t>
            </a:r>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860"/>
          <a:stretch/>
        </p:blipFill>
        <p:spPr bwMode="auto">
          <a:xfrm>
            <a:off x="1524000" y="1738578"/>
            <a:ext cx="9144000" cy="2793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606732" y="4676944"/>
            <a:ext cx="2929007" cy="1200329"/>
          </a:xfrm>
          <a:prstGeom prst="rect">
            <a:avLst/>
          </a:prstGeom>
          <a:noFill/>
        </p:spPr>
        <p:txBody>
          <a:bodyPr wrap="none" rtlCol="0">
            <a:spAutoFit/>
          </a:bodyPr>
          <a:lstStyle/>
          <a:p>
            <a:r>
              <a:rPr lang="en-GB" b="1" dirty="0">
                <a:solidFill>
                  <a:srgbClr val="0070C0"/>
                </a:solidFill>
              </a:rPr>
              <a:t>662 </a:t>
            </a:r>
            <a:r>
              <a:rPr lang="en-GB" b="1" dirty="0" err="1">
                <a:solidFill>
                  <a:srgbClr val="0070C0"/>
                </a:solidFill>
              </a:rPr>
              <a:t>bp</a:t>
            </a:r>
            <a:r>
              <a:rPr lang="en-GB" b="1" dirty="0">
                <a:solidFill>
                  <a:srgbClr val="0070C0"/>
                </a:solidFill>
              </a:rPr>
              <a:t> fragment by PCR</a:t>
            </a:r>
          </a:p>
          <a:p>
            <a:r>
              <a:rPr lang="en-GB" dirty="0">
                <a:solidFill>
                  <a:schemeClr val="tx1">
                    <a:lumMod val="65000"/>
                    <a:lumOff val="35000"/>
                  </a:schemeClr>
                </a:solidFill>
              </a:rPr>
              <a:t>136 </a:t>
            </a:r>
            <a:r>
              <a:rPr lang="en-GB" dirty="0" err="1">
                <a:solidFill>
                  <a:schemeClr val="tx1">
                    <a:lumMod val="65000"/>
                    <a:lumOff val="35000"/>
                  </a:schemeClr>
                </a:solidFill>
              </a:rPr>
              <a:t>bp</a:t>
            </a:r>
            <a:r>
              <a:rPr lang="en-GB" dirty="0">
                <a:solidFill>
                  <a:schemeClr val="tx1">
                    <a:lumMod val="65000"/>
                    <a:lumOff val="35000"/>
                  </a:schemeClr>
                </a:solidFill>
              </a:rPr>
              <a:t> from </a:t>
            </a:r>
            <a:r>
              <a:rPr lang="en-GB" i="1" dirty="0" err="1">
                <a:solidFill>
                  <a:schemeClr val="tx1">
                    <a:lumMod val="65000"/>
                    <a:lumOff val="35000"/>
                  </a:schemeClr>
                </a:solidFill>
              </a:rPr>
              <a:t>Bam</a:t>
            </a:r>
            <a:r>
              <a:rPr lang="en-GB" dirty="0" err="1">
                <a:solidFill>
                  <a:schemeClr val="tx1">
                    <a:lumMod val="65000"/>
                    <a:lumOff val="35000"/>
                  </a:schemeClr>
                </a:solidFill>
              </a:rPr>
              <a:t>HI</a:t>
            </a:r>
            <a:r>
              <a:rPr lang="en-GB" dirty="0">
                <a:solidFill>
                  <a:schemeClr val="tx1">
                    <a:lumMod val="65000"/>
                    <a:lumOff val="35000"/>
                  </a:schemeClr>
                </a:solidFill>
              </a:rPr>
              <a:t> site</a:t>
            </a:r>
          </a:p>
          <a:p>
            <a:r>
              <a:rPr lang="en-GB" dirty="0">
                <a:solidFill>
                  <a:schemeClr val="tx1">
                    <a:lumMod val="65000"/>
                    <a:lumOff val="35000"/>
                  </a:schemeClr>
                </a:solidFill>
              </a:rPr>
              <a:t>149 </a:t>
            </a:r>
            <a:r>
              <a:rPr lang="en-GB" dirty="0" err="1">
                <a:solidFill>
                  <a:schemeClr val="tx1">
                    <a:lumMod val="65000"/>
                    <a:lumOff val="35000"/>
                  </a:schemeClr>
                </a:solidFill>
              </a:rPr>
              <a:t>bp</a:t>
            </a:r>
            <a:r>
              <a:rPr lang="en-GB" dirty="0">
                <a:solidFill>
                  <a:schemeClr val="tx1">
                    <a:lumMod val="65000"/>
                    <a:lumOff val="35000"/>
                  </a:schemeClr>
                </a:solidFill>
              </a:rPr>
              <a:t> from </a:t>
            </a:r>
            <a:r>
              <a:rPr lang="en-GB" i="1" dirty="0" err="1">
                <a:solidFill>
                  <a:schemeClr val="tx1">
                    <a:lumMod val="65000"/>
                    <a:lumOff val="35000"/>
                  </a:schemeClr>
                </a:solidFill>
              </a:rPr>
              <a:t>Hin</a:t>
            </a:r>
            <a:r>
              <a:rPr lang="en-GB" dirty="0" err="1">
                <a:solidFill>
                  <a:schemeClr val="tx1">
                    <a:lumMod val="65000"/>
                    <a:lumOff val="35000"/>
                  </a:schemeClr>
                </a:solidFill>
              </a:rPr>
              <a:t>dIII</a:t>
            </a:r>
            <a:r>
              <a:rPr lang="en-GB" dirty="0">
                <a:solidFill>
                  <a:schemeClr val="tx1">
                    <a:lumMod val="65000"/>
                    <a:lumOff val="35000"/>
                  </a:schemeClr>
                </a:solidFill>
              </a:rPr>
              <a:t> site</a:t>
            </a:r>
          </a:p>
          <a:p>
            <a:r>
              <a:rPr lang="en-GB" dirty="0">
                <a:solidFill>
                  <a:schemeClr val="tx1">
                    <a:lumMod val="65000"/>
                    <a:lumOff val="35000"/>
                  </a:schemeClr>
                </a:solidFill>
              </a:rPr>
              <a:t>377 </a:t>
            </a:r>
            <a:r>
              <a:rPr lang="en-GB" dirty="0" err="1">
                <a:solidFill>
                  <a:schemeClr val="tx1">
                    <a:lumMod val="65000"/>
                    <a:lumOff val="35000"/>
                  </a:schemeClr>
                </a:solidFill>
              </a:rPr>
              <a:t>bp</a:t>
            </a:r>
            <a:r>
              <a:rPr lang="en-GB" dirty="0">
                <a:solidFill>
                  <a:schemeClr val="tx1">
                    <a:lumMod val="65000"/>
                    <a:lumOff val="35000"/>
                  </a:schemeClr>
                </a:solidFill>
              </a:rPr>
              <a:t> restriction fragment</a:t>
            </a:r>
          </a:p>
        </p:txBody>
      </p:sp>
      <p:sp>
        <p:nvSpPr>
          <p:cNvPr id="11" name="TextBox 10"/>
          <p:cNvSpPr txBox="1"/>
          <p:nvPr/>
        </p:nvSpPr>
        <p:spPr>
          <a:xfrm>
            <a:off x="4586057" y="4676944"/>
            <a:ext cx="3057247" cy="1200329"/>
          </a:xfrm>
          <a:prstGeom prst="rect">
            <a:avLst/>
          </a:prstGeom>
          <a:noFill/>
        </p:spPr>
        <p:txBody>
          <a:bodyPr wrap="none" rtlCol="0">
            <a:spAutoFit/>
          </a:bodyPr>
          <a:lstStyle/>
          <a:p>
            <a:r>
              <a:rPr lang="en-GB" b="1" dirty="0">
                <a:solidFill>
                  <a:srgbClr val="0070C0"/>
                </a:solidFill>
              </a:rPr>
              <a:t>4780 </a:t>
            </a:r>
            <a:r>
              <a:rPr lang="en-GB" b="1" dirty="0" err="1">
                <a:solidFill>
                  <a:srgbClr val="0070C0"/>
                </a:solidFill>
              </a:rPr>
              <a:t>bp</a:t>
            </a:r>
            <a:r>
              <a:rPr lang="en-GB" b="1" dirty="0">
                <a:solidFill>
                  <a:srgbClr val="0070C0"/>
                </a:solidFill>
              </a:rPr>
              <a:t> fragment by PCR</a:t>
            </a:r>
          </a:p>
          <a:p>
            <a:r>
              <a:rPr lang="en-GB" dirty="0">
                <a:solidFill>
                  <a:schemeClr val="tx1">
                    <a:lumMod val="65000"/>
                    <a:lumOff val="35000"/>
                  </a:schemeClr>
                </a:solidFill>
              </a:rPr>
              <a:t>136 </a:t>
            </a:r>
            <a:r>
              <a:rPr lang="en-GB" dirty="0" err="1">
                <a:solidFill>
                  <a:schemeClr val="tx1">
                    <a:lumMod val="65000"/>
                    <a:lumOff val="35000"/>
                  </a:schemeClr>
                </a:solidFill>
              </a:rPr>
              <a:t>bp</a:t>
            </a:r>
            <a:r>
              <a:rPr lang="en-GB" dirty="0">
                <a:solidFill>
                  <a:schemeClr val="tx1">
                    <a:lumMod val="65000"/>
                    <a:lumOff val="35000"/>
                  </a:schemeClr>
                </a:solidFill>
              </a:rPr>
              <a:t> from </a:t>
            </a:r>
            <a:r>
              <a:rPr lang="en-GB" i="1" dirty="0" err="1">
                <a:solidFill>
                  <a:schemeClr val="tx1">
                    <a:lumMod val="65000"/>
                    <a:lumOff val="35000"/>
                  </a:schemeClr>
                </a:solidFill>
              </a:rPr>
              <a:t>Bam</a:t>
            </a:r>
            <a:r>
              <a:rPr lang="en-GB" dirty="0" err="1">
                <a:solidFill>
                  <a:schemeClr val="tx1">
                    <a:lumMod val="65000"/>
                    <a:lumOff val="35000"/>
                  </a:schemeClr>
                </a:solidFill>
              </a:rPr>
              <a:t>HI</a:t>
            </a:r>
            <a:r>
              <a:rPr lang="en-GB" dirty="0">
                <a:solidFill>
                  <a:schemeClr val="tx1">
                    <a:lumMod val="65000"/>
                    <a:lumOff val="35000"/>
                  </a:schemeClr>
                </a:solidFill>
              </a:rPr>
              <a:t> site</a:t>
            </a:r>
          </a:p>
          <a:p>
            <a:r>
              <a:rPr lang="en-GB" dirty="0">
                <a:solidFill>
                  <a:schemeClr val="tx1">
                    <a:lumMod val="65000"/>
                    <a:lumOff val="35000"/>
                  </a:schemeClr>
                </a:solidFill>
              </a:rPr>
              <a:t>149 </a:t>
            </a:r>
            <a:r>
              <a:rPr lang="en-GB" dirty="0" err="1">
                <a:solidFill>
                  <a:schemeClr val="tx1">
                    <a:lumMod val="65000"/>
                    <a:lumOff val="35000"/>
                  </a:schemeClr>
                </a:solidFill>
              </a:rPr>
              <a:t>bp</a:t>
            </a:r>
            <a:r>
              <a:rPr lang="en-GB" dirty="0">
                <a:solidFill>
                  <a:schemeClr val="tx1">
                    <a:lumMod val="65000"/>
                    <a:lumOff val="35000"/>
                  </a:schemeClr>
                </a:solidFill>
              </a:rPr>
              <a:t> from </a:t>
            </a:r>
            <a:r>
              <a:rPr lang="en-GB" i="1" dirty="0" err="1">
                <a:solidFill>
                  <a:schemeClr val="tx1">
                    <a:lumMod val="65000"/>
                    <a:lumOff val="35000"/>
                  </a:schemeClr>
                </a:solidFill>
              </a:rPr>
              <a:t>Hin</a:t>
            </a:r>
            <a:r>
              <a:rPr lang="en-GB" dirty="0" err="1">
                <a:solidFill>
                  <a:schemeClr val="tx1">
                    <a:lumMod val="65000"/>
                    <a:lumOff val="35000"/>
                  </a:schemeClr>
                </a:solidFill>
              </a:rPr>
              <a:t>dIII</a:t>
            </a:r>
            <a:r>
              <a:rPr lang="en-GB" dirty="0">
                <a:solidFill>
                  <a:schemeClr val="tx1">
                    <a:lumMod val="65000"/>
                    <a:lumOff val="35000"/>
                  </a:schemeClr>
                </a:solidFill>
              </a:rPr>
              <a:t> site</a:t>
            </a:r>
          </a:p>
          <a:p>
            <a:r>
              <a:rPr lang="en-GB" dirty="0">
                <a:solidFill>
                  <a:schemeClr val="tx1">
                    <a:lumMod val="65000"/>
                    <a:lumOff val="35000"/>
                  </a:schemeClr>
                </a:solidFill>
              </a:rPr>
              <a:t>4495 </a:t>
            </a:r>
            <a:r>
              <a:rPr lang="en-GB" dirty="0" err="1">
                <a:solidFill>
                  <a:schemeClr val="tx1">
                    <a:lumMod val="65000"/>
                    <a:lumOff val="35000"/>
                  </a:schemeClr>
                </a:solidFill>
              </a:rPr>
              <a:t>bp</a:t>
            </a:r>
            <a:r>
              <a:rPr lang="en-GB" dirty="0">
                <a:solidFill>
                  <a:schemeClr val="tx1">
                    <a:lumMod val="65000"/>
                    <a:lumOff val="35000"/>
                  </a:schemeClr>
                </a:solidFill>
              </a:rPr>
              <a:t> restriction fragment</a:t>
            </a:r>
          </a:p>
        </p:txBody>
      </p:sp>
      <p:sp>
        <p:nvSpPr>
          <p:cNvPr id="12" name="TextBox 11"/>
          <p:cNvSpPr txBox="1"/>
          <p:nvPr/>
        </p:nvSpPr>
        <p:spPr>
          <a:xfrm>
            <a:off x="7680177" y="4676944"/>
            <a:ext cx="3057247" cy="1200329"/>
          </a:xfrm>
          <a:prstGeom prst="rect">
            <a:avLst/>
          </a:prstGeom>
          <a:noFill/>
        </p:spPr>
        <p:txBody>
          <a:bodyPr wrap="none" rtlCol="0">
            <a:spAutoFit/>
          </a:bodyPr>
          <a:lstStyle/>
          <a:p>
            <a:r>
              <a:rPr lang="en-GB" b="1" dirty="0">
                <a:solidFill>
                  <a:srgbClr val="0070C0"/>
                </a:solidFill>
              </a:rPr>
              <a:t>4990 </a:t>
            </a:r>
            <a:r>
              <a:rPr lang="en-GB" b="1" dirty="0" err="1">
                <a:solidFill>
                  <a:srgbClr val="0070C0"/>
                </a:solidFill>
              </a:rPr>
              <a:t>bp</a:t>
            </a:r>
            <a:r>
              <a:rPr lang="en-GB" b="1" dirty="0">
                <a:solidFill>
                  <a:srgbClr val="0070C0"/>
                </a:solidFill>
              </a:rPr>
              <a:t> fragment by PCR</a:t>
            </a:r>
          </a:p>
          <a:p>
            <a:r>
              <a:rPr lang="en-GB" dirty="0">
                <a:solidFill>
                  <a:schemeClr val="tx1">
                    <a:lumMod val="65000"/>
                    <a:lumOff val="35000"/>
                  </a:schemeClr>
                </a:solidFill>
              </a:rPr>
              <a:t>136 </a:t>
            </a:r>
            <a:r>
              <a:rPr lang="en-GB" dirty="0" err="1">
                <a:solidFill>
                  <a:schemeClr val="tx1">
                    <a:lumMod val="65000"/>
                    <a:lumOff val="35000"/>
                  </a:schemeClr>
                </a:solidFill>
              </a:rPr>
              <a:t>bp</a:t>
            </a:r>
            <a:r>
              <a:rPr lang="en-GB" dirty="0">
                <a:solidFill>
                  <a:schemeClr val="tx1">
                    <a:lumMod val="65000"/>
                    <a:lumOff val="35000"/>
                  </a:schemeClr>
                </a:solidFill>
              </a:rPr>
              <a:t> from </a:t>
            </a:r>
            <a:r>
              <a:rPr lang="en-GB" i="1" dirty="0" err="1">
                <a:solidFill>
                  <a:schemeClr val="tx1">
                    <a:lumMod val="65000"/>
                    <a:lumOff val="35000"/>
                  </a:schemeClr>
                </a:solidFill>
              </a:rPr>
              <a:t>Bam</a:t>
            </a:r>
            <a:r>
              <a:rPr lang="en-GB" dirty="0" err="1">
                <a:solidFill>
                  <a:schemeClr val="tx1">
                    <a:lumMod val="65000"/>
                    <a:lumOff val="35000"/>
                  </a:schemeClr>
                </a:solidFill>
              </a:rPr>
              <a:t>HI</a:t>
            </a:r>
            <a:r>
              <a:rPr lang="en-GB" dirty="0">
                <a:solidFill>
                  <a:schemeClr val="tx1">
                    <a:lumMod val="65000"/>
                    <a:lumOff val="35000"/>
                  </a:schemeClr>
                </a:solidFill>
              </a:rPr>
              <a:t> site</a:t>
            </a:r>
          </a:p>
          <a:p>
            <a:r>
              <a:rPr lang="en-GB" dirty="0">
                <a:solidFill>
                  <a:schemeClr val="tx1">
                    <a:lumMod val="65000"/>
                    <a:lumOff val="35000"/>
                  </a:schemeClr>
                </a:solidFill>
              </a:rPr>
              <a:t>149 </a:t>
            </a:r>
            <a:r>
              <a:rPr lang="en-GB" dirty="0" err="1">
                <a:solidFill>
                  <a:schemeClr val="tx1">
                    <a:lumMod val="65000"/>
                    <a:lumOff val="35000"/>
                  </a:schemeClr>
                </a:solidFill>
              </a:rPr>
              <a:t>bp</a:t>
            </a:r>
            <a:r>
              <a:rPr lang="en-GB" dirty="0">
                <a:solidFill>
                  <a:schemeClr val="tx1">
                    <a:lumMod val="65000"/>
                    <a:lumOff val="35000"/>
                  </a:schemeClr>
                </a:solidFill>
              </a:rPr>
              <a:t> from </a:t>
            </a:r>
            <a:r>
              <a:rPr lang="en-GB" i="1" dirty="0" err="1">
                <a:solidFill>
                  <a:schemeClr val="tx1">
                    <a:lumMod val="65000"/>
                    <a:lumOff val="35000"/>
                  </a:schemeClr>
                </a:solidFill>
              </a:rPr>
              <a:t>Hin</a:t>
            </a:r>
            <a:r>
              <a:rPr lang="en-GB" dirty="0" err="1">
                <a:solidFill>
                  <a:schemeClr val="tx1">
                    <a:lumMod val="65000"/>
                    <a:lumOff val="35000"/>
                  </a:schemeClr>
                </a:solidFill>
              </a:rPr>
              <a:t>dIII</a:t>
            </a:r>
            <a:r>
              <a:rPr lang="en-GB" dirty="0">
                <a:solidFill>
                  <a:schemeClr val="tx1">
                    <a:lumMod val="65000"/>
                    <a:lumOff val="35000"/>
                  </a:schemeClr>
                </a:solidFill>
              </a:rPr>
              <a:t> site</a:t>
            </a:r>
          </a:p>
          <a:p>
            <a:r>
              <a:rPr lang="en-GB" dirty="0">
                <a:solidFill>
                  <a:schemeClr val="tx1">
                    <a:lumMod val="65000"/>
                    <a:lumOff val="35000"/>
                  </a:schemeClr>
                </a:solidFill>
              </a:rPr>
              <a:t>4705 </a:t>
            </a:r>
            <a:r>
              <a:rPr lang="en-GB" dirty="0" err="1">
                <a:solidFill>
                  <a:schemeClr val="tx1">
                    <a:lumMod val="65000"/>
                    <a:lumOff val="35000"/>
                  </a:schemeClr>
                </a:solidFill>
              </a:rPr>
              <a:t>bp</a:t>
            </a:r>
            <a:r>
              <a:rPr lang="en-GB" dirty="0">
                <a:solidFill>
                  <a:schemeClr val="tx1">
                    <a:lumMod val="65000"/>
                    <a:lumOff val="35000"/>
                  </a:schemeClr>
                </a:solidFill>
              </a:rPr>
              <a:t> restriction fragment</a:t>
            </a:r>
          </a:p>
        </p:txBody>
      </p:sp>
      <p:grpSp>
        <p:nvGrpSpPr>
          <p:cNvPr id="6" name="Group 5"/>
          <p:cNvGrpSpPr/>
          <p:nvPr/>
        </p:nvGrpSpPr>
        <p:grpSpPr>
          <a:xfrm>
            <a:off x="4223793" y="1377961"/>
            <a:ext cx="6232909" cy="3096344"/>
            <a:chOff x="2699792" y="1377961"/>
            <a:chExt cx="6232909" cy="3096344"/>
          </a:xfrm>
        </p:grpSpPr>
        <p:grpSp>
          <p:nvGrpSpPr>
            <p:cNvPr id="5" name="Group 4"/>
            <p:cNvGrpSpPr/>
            <p:nvPr/>
          </p:nvGrpSpPr>
          <p:grpSpPr>
            <a:xfrm>
              <a:off x="2699792" y="1377961"/>
              <a:ext cx="3096344" cy="3096344"/>
              <a:chOff x="2051720" y="188639"/>
              <a:chExt cx="3096344" cy="3096344"/>
            </a:xfrm>
          </p:grpSpPr>
          <p:sp>
            <p:nvSpPr>
              <p:cNvPr id="4" name="Flowchart: Terminator 3"/>
              <p:cNvSpPr/>
              <p:nvPr/>
            </p:nvSpPr>
            <p:spPr>
              <a:xfrm rot="2559748">
                <a:off x="2051720" y="1628800"/>
                <a:ext cx="3096344" cy="216024"/>
              </a:xfrm>
              <a:prstGeom prst="flowChartTermina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lowchart: Terminator 12"/>
              <p:cNvSpPr/>
              <p:nvPr/>
            </p:nvSpPr>
            <p:spPr>
              <a:xfrm rot="8037836">
                <a:off x="1992554" y="1628799"/>
                <a:ext cx="3096344" cy="216024"/>
              </a:xfrm>
              <a:prstGeom prst="flowChartTermina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4"/>
            <p:cNvGrpSpPr/>
            <p:nvPr/>
          </p:nvGrpSpPr>
          <p:grpSpPr>
            <a:xfrm>
              <a:off x="5836357" y="1377961"/>
              <a:ext cx="3096344" cy="3096344"/>
              <a:chOff x="2051720" y="188639"/>
              <a:chExt cx="3096344" cy="3096344"/>
            </a:xfrm>
          </p:grpSpPr>
          <p:sp>
            <p:nvSpPr>
              <p:cNvPr id="16" name="Flowchart: Terminator 15"/>
              <p:cNvSpPr/>
              <p:nvPr/>
            </p:nvSpPr>
            <p:spPr>
              <a:xfrm rot="2559748">
                <a:off x="2051720" y="1628800"/>
                <a:ext cx="3096344" cy="216024"/>
              </a:xfrm>
              <a:prstGeom prst="flowChartTermina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lowchart: Terminator 16"/>
              <p:cNvSpPr/>
              <p:nvPr/>
            </p:nvSpPr>
            <p:spPr>
              <a:xfrm rot="8037836">
                <a:off x="1992554" y="1628799"/>
                <a:ext cx="3096344" cy="216024"/>
              </a:xfrm>
              <a:prstGeom prst="flowChartTermina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4" name="Group 13">
            <a:extLst>
              <a:ext uri="{FF2B5EF4-FFF2-40B4-BE49-F238E27FC236}">
                <a16:creationId xmlns:a16="http://schemas.microsoft.com/office/drawing/2014/main" id="{79D7AA55-9A15-0B8B-14EB-575CB8AF6717}"/>
              </a:ext>
            </a:extLst>
          </p:cNvPr>
          <p:cNvGrpSpPr/>
          <p:nvPr/>
        </p:nvGrpSpPr>
        <p:grpSpPr>
          <a:xfrm>
            <a:off x="1576912" y="943558"/>
            <a:ext cx="6840000" cy="94217"/>
            <a:chOff x="1253158" y="1050894"/>
            <a:chExt cx="4853893" cy="73850"/>
          </a:xfrm>
        </p:grpSpPr>
        <p:cxnSp>
          <p:nvCxnSpPr>
            <p:cNvPr id="18" name="Straight Connector 17">
              <a:extLst>
                <a:ext uri="{FF2B5EF4-FFF2-40B4-BE49-F238E27FC236}">
                  <a16:creationId xmlns:a16="http://schemas.microsoft.com/office/drawing/2014/main" id="{D25C8D21-E426-F354-095B-41E884811473}"/>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7E5A940-7BD7-2865-2DED-50B6075C6D28}"/>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20" name="Picture 19" descr="A black and white sign with white text&#10;&#10;AI-generated content may be incorrect.">
            <a:extLst>
              <a:ext uri="{FF2B5EF4-FFF2-40B4-BE49-F238E27FC236}">
                <a16:creationId xmlns:a16="http://schemas.microsoft.com/office/drawing/2014/main" id="{41F27563-49BF-FC80-BAC3-3C5862B144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4972" y="138009"/>
            <a:ext cx="3364360" cy="830997"/>
          </a:xfrm>
          <a:prstGeom prst="rect">
            <a:avLst/>
          </a:prstGeom>
        </p:spPr>
      </p:pic>
    </p:spTree>
    <p:extLst>
      <p:ext uri="{BB962C8B-B14F-4D97-AF65-F5344CB8AC3E}">
        <p14:creationId xmlns:p14="http://schemas.microsoft.com/office/powerpoint/2010/main" val="105017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3AE12-DD8D-1CBA-9D13-3B5079BAEC2B}"/>
            </a:ext>
          </a:extLst>
        </p:cNvPr>
        <p:cNvGrpSpPr/>
        <p:nvPr/>
      </p:nvGrpSpPr>
      <p:grpSpPr>
        <a:xfrm>
          <a:off x="0" y="0"/>
          <a:ext cx="0" cy="0"/>
          <a:chOff x="0" y="0"/>
          <a:chExt cx="0" cy="0"/>
        </a:xfrm>
      </p:grpSpPr>
      <p:sp>
        <p:nvSpPr>
          <p:cNvPr id="6" name="TextBox 1">
            <a:extLst>
              <a:ext uri="{FF2B5EF4-FFF2-40B4-BE49-F238E27FC236}">
                <a16:creationId xmlns:a16="http://schemas.microsoft.com/office/drawing/2014/main" id="{CF06F1E4-1B20-EFB4-68A5-C7BCC50F4774}"/>
              </a:ext>
            </a:extLst>
          </p:cNvPr>
          <p:cNvSpPr txBox="1"/>
          <p:nvPr/>
        </p:nvSpPr>
        <p:spPr>
          <a:xfrm>
            <a:off x="3908347" y="2543898"/>
            <a:ext cx="4222905" cy="1770203"/>
          </a:xfrm>
          <a:prstGeom prst="rect">
            <a:avLst/>
          </a:prstGeom>
        </p:spPr>
        <p:txBody>
          <a:bodyPr vert="horz" lIns="91440" tIns="45720" rIns="91440" bIns="45720" rtlCol="0" anchor="b">
            <a:normAutofit fontScale="9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pPr>
            <a:endParaRPr lang="en-US" sz="4000" b="1" kern="1200" dirty="0">
              <a:solidFill>
                <a:schemeClr val="bg1"/>
              </a:solidFill>
              <a:latin typeface="+mj-lt"/>
              <a:ea typeface="+mj-ea"/>
              <a:cs typeface="+mj-cs"/>
            </a:endParaRPr>
          </a:p>
          <a:p>
            <a:pPr>
              <a:lnSpc>
                <a:spcPct val="90000"/>
              </a:lnSpc>
              <a:spcBef>
                <a:spcPct val="0"/>
              </a:spcBef>
              <a:spcAft>
                <a:spcPts val="600"/>
              </a:spcAft>
            </a:pPr>
            <a:r>
              <a:rPr lang="en-US" sz="5700" b="1" kern="1200" dirty="0">
                <a:solidFill>
                  <a:schemeClr val="bg1"/>
                </a:solidFill>
                <a:latin typeface="+mj-lt"/>
                <a:ea typeface="+mj-ea"/>
                <a:cs typeface="+mj-cs"/>
              </a:rPr>
              <a:t>Thank you !</a:t>
            </a:r>
          </a:p>
          <a:p>
            <a:pPr>
              <a:lnSpc>
                <a:spcPct val="90000"/>
              </a:lnSpc>
              <a:spcBef>
                <a:spcPct val="0"/>
              </a:spcBef>
              <a:spcAft>
                <a:spcPts val="600"/>
              </a:spcAft>
            </a:pPr>
            <a:r>
              <a:rPr lang="en-US" sz="4000" b="1" kern="1200" dirty="0">
                <a:solidFill>
                  <a:schemeClr val="bg1"/>
                </a:solidFill>
                <a:latin typeface="+mj-lt"/>
                <a:ea typeface="+mj-ea"/>
                <a:cs typeface="+mj-cs"/>
              </a:rPr>
              <a:t> </a:t>
            </a:r>
          </a:p>
        </p:txBody>
      </p:sp>
      <p:pic>
        <p:nvPicPr>
          <p:cNvPr id="7" name="Picture 4">
            <a:extLst>
              <a:ext uri="{FF2B5EF4-FFF2-40B4-BE49-F238E27FC236}">
                <a16:creationId xmlns:a16="http://schemas.microsoft.com/office/drawing/2014/main" id="{A1AFBD41-4C70-299B-F525-5C1F49083A1A}"/>
              </a:ext>
            </a:extLst>
          </p:cNvPr>
          <p:cNvPicPr>
            <a:picLocks noChangeAspect="1"/>
          </p:cNvPicPr>
          <p:nvPr/>
        </p:nvPicPr>
        <p:blipFill>
          <a:blip r:embed="rId3"/>
          <a:srcRect l="82865"/>
          <a:stretch/>
        </p:blipFill>
        <p:spPr>
          <a:xfrm>
            <a:off x="9765779" y="4386942"/>
            <a:ext cx="1925477" cy="1903159"/>
          </a:xfrm>
          <a:prstGeom prst="rect">
            <a:avLst/>
          </a:prstGeom>
          <a:noFill/>
          <a:ln cap="flat">
            <a:noFill/>
          </a:ln>
        </p:spPr>
      </p:pic>
      <p:pic>
        <p:nvPicPr>
          <p:cNvPr id="8" name="Picture 7">
            <a:extLst>
              <a:ext uri="{FF2B5EF4-FFF2-40B4-BE49-F238E27FC236}">
                <a16:creationId xmlns:a16="http://schemas.microsoft.com/office/drawing/2014/main" id="{92DDAEB1-F512-4CC8-B083-40DCBF4941ED}"/>
              </a:ext>
            </a:extLst>
          </p:cNvPr>
          <p:cNvPicPr>
            <a:picLocks noChangeAspect="1"/>
          </p:cNvPicPr>
          <p:nvPr/>
        </p:nvPicPr>
        <p:blipFill>
          <a:blip r:embed="rId3"/>
          <a:srcRect r="50625"/>
          <a:stretch/>
        </p:blipFill>
        <p:spPr>
          <a:xfrm>
            <a:off x="442452" y="280214"/>
            <a:ext cx="6019800" cy="2066854"/>
          </a:xfrm>
          <a:prstGeom prst="rect">
            <a:avLst/>
          </a:prstGeom>
          <a:noFill/>
          <a:ln cap="flat">
            <a:noFill/>
          </a:ln>
        </p:spPr>
      </p:pic>
    </p:spTree>
    <p:extLst>
      <p:ext uri="{BB962C8B-B14F-4D97-AF65-F5344CB8AC3E}">
        <p14:creationId xmlns:p14="http://schemas.microsoft.com/office/powerpoint/2010/main" val="4254174417"/>
      </p:ext>
    </p:extLst>
  </p:cSld>
  <p:clrMapOvr>
    <a:masterClrMapping/>
  </p:clrMapOvr>
</p:sld>
</file>

<file path=ppt/theme/theme1.xml><?xml version="1.0" encoding="utf-8"?>
<a:theme xmlns:a="http://schemas.openxmlformats.org/drawingml/2006/main" name="Custom Design">
  <a:themeElements>
    <a:clrScheme name="Herts 2024">
      <a:dk1>
        <a:srgbClr val="000000"/>
      </a:dk1>
      <a:lt1>
        <a:srgbClr val="FFFFFF"/>
      </a:lt1>
      <a:dk2>
        <a:srgbClr val="000000"/>
      </a:dk2>
      <a:lt2>
        <a:srgbClr val="FFFFFF"/>
      </a:lt2>
      <a:accent1>
        <a:srgbClr val="9A46CF"/>
      </a:accent1>
      <a:accent2>
        <a:srgbClr val="00B9E4"/>
      </a:accent2>
      <a:accent3>
        <a:srgbClr val="F53F5B"/>
      </a:accent3>
      <a:accent4>
        <a:srgbClr val="0073CF"/>
      </a:accent4>
      <a:accent5>
        <a:srgbClr val="45B382"/>
      </a:accent5>
      <a:accent6>
        <a:srgbClr val="FFCF20"/>
      </a:accent6>
      <a:hlink>
        <a:srgbClr val="9A46CF"/>
      </a:hlink>
      <a:folHlink>
        <a:srgbClr val="0073C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BE slide masters WIP" id="{437A64AE-BA19-453A-839E-EE382A09BD3C}" vid="{8192D8EA-DF26-43DF-8CAA-29FF35F2ABA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4AAED3A5CA5B5449A0911B531EE679C" ma:contentTypeVersion="15" ma:contentTypeDescription="Create a new document." ma:contentTypeScope="" ma:versionID="d821dccd9cacdb941d035cd0bd906587">
  <xsd:schema xmlns:xsd="http://www.w3.org/2001/XMLSchema" xmlns:xs="http://www.w3.org/2001/XMLSchema" xmlns:p="http://schemas.microsoft.com/office/2006/metadata/properties" xmlns:ns2="752a623b-6375-4778-b723-7841c8e6bfd2" xmlns:ns3="d145486e-cd3a-4614-bcff-70f94a674753" targetNamespace="http://schemas.microsoft.com/office/2006/metadata/properties" ma:root="true" ma:fieldsID="8b0c175ea8881e9d3a4a5b1b608a79cd" ns2:_="" ns3:_="">
    <xsd:import namespace="752a623b-6375-4778-b723-7841c8e6bfd2"/>
    <xsd:import namespace="d145486e-cd3a-4614-bcff-70f94a67475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2a623b-6375-4778-b723-7841c8e6bf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e0a39fc-eab5-4218-a4ea-be23ca52bc5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145486e-cd3a-4614-bcff-70f94a67475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e4ebe84-c38d-419a-bdf3-2b3b05e49ea2}" ma:internalName="TaxCatchAll" ma:showField="CatchAllData" ma:web="d145486e-cd3a-4614-bcff-70f94a67475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52a623b-6375-4778-b723-7841c8e6bfd2">
      <Terms xmlns="http://schemas.microsoft.com/office/infopath/2007/PartnerControls"/>
    </lcf76f155ced4ddcb4097134ff3c332f>
    <TaxCatchAll xmlns="d145486e-cd3a-4614-bcff-70f94a674753" xsi:nil="true"/>
  </documentManagement>
</p:properties>
</file>

<file path=customXml/itemProps1.xml><?xml version="1.0" encoding="utf-8"?>
<ds:datastoreItem xmlns:ds="http://schemas.openxmlformats.org/officeDocument/2006/customXml" ds:itemID="{91C521DD-2673-4EE6-BB9B-DC5C3320FFBB}">
  <ds:schemaRefs>
    <ds:schemaRef ds:uri="http://schemas.microsoft.com/sharepoint/v3/contenttype/forms"/>
  </ds:schemaRefs>
</ds:datastoreItem>
</file>

<file path=customXml/itemProps2.xml><?xml version="1.0" encoding="utf-8"?>
<ds:datastoreItem xmlns:ds="http://schemas.openxmlformats.org/officeDocument/2006/customXml" ds:itemID="{946CF0FC-9BE1-4C50-9A3E-8532993C4C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2a623b-6375-4778-b723-7841c8e6bfd2"/>
    <ds:schemaRef ds:uri="d145486e-cd3a-4614-bcff-70f94a6747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DD1FC41-23C7-41B0-B5F9-BF4CD38AD2ED}">
  <ds:schemaRefs>
    <ds:schemaRef ds:uri="http://purl.org/dc/dcmitype/"/>
    <ds:schemaRef ds:uri="752a623b-6375-4778-b723-7841c8e6bfd2"/>
    <ds:schemaRef ds:uri="http://schemas.microsoft.com/office/2006/metadata/properties"/>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d145486e-cd3a-4614-bcff-70f94a674753"/>
    <ds:schemaRef ds:uri="http://purl.org/dc/elements/1.1/"/>
  </ds:schemaRefs>
</ds:datastoreItem>
</file>

<file path=docMetadata/LabelInfo.xml><?xml version="1.0" encoding="utf-8"?>
<clbl:labelList xmlns:clbl="http://schemas.microsoft.com/office/2020/mipLabelMetadata">
  <clbl:label id="{93e6beba-c4aa-4731-af5d-d735b097eadb}" enabled="0" method="" siteId="{93e6beba-c4aa-4731-af5d-d735b097eadb}" removed="1"/>
</clbl:labelList>
</file>

<file path=docProps/app.xml><?xml version="1.0" encoding="utf-8"?>
<Properties xmlns="http://schemas.openxmlformats.org/officeDocument/2006/extended-properties" xmlns:vt="http://schemas.openxmlformats.org/officeDocument/2006/docPropsVTypes">
  <Template/>
  <TotalTime>8663</TotalTime>
  <Words>11169</Words>
  <Application>Microsoft Office PowerPoint</Application>
  <PresentationFormat>Widescreen</PresentationFormat>
  <Paragraphs>1432</Paragraphs>
  <Slides>94</Slides>
  <Notes>87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94</vt:i4>
      </vt:variant>
    </vt:vector>
  </HeadingPairs>
  <TitlesOfParts>
    <vt:vector size="102" baseType="lpstr">
      <vt:lpstr>ＭＳ Ｐゴシック</vt:lpstr>
      <vt:lpstr>Arial</vt:lpstr>
      <vt:lpstr>Calibri</vt:lpstr>
      <vt:lpstr>Georgia</vt:lpstr>
      <vt:lpstr>Times New Roman</vt:lpstr>
      <vt:lpstr>Verdana</vt:lpstr>
      <vt:lpstr>Wingdings</vt:lpstr>
      <vt:lpstr>Custom Design</vt:lpstr>
      <vt:lpstr>Biotechnology for the classroom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Philippa Mulberry</dc:creator>
  <cp:keywords/>
  <dc:description/>
  <cp:lastModifiedBy>Philippa Mulberry</cp:lastModifiedBy>
  <cp:revision>23</cp:revision>
  <dcterms:created xsi:type="dcterms:W3CDTF">2025-04-04T13:08:50Z</dcterms:created>
  <dcterms:modified xsi:type="dcterms:W3CDTF">2026-06-02T11:55:25Z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0x01010034AAED3A5CA5B5449A0911B531EE679C</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